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3" r:id="rId3"/>
    <p:sldId id="284" r:id="rId4"/>
    <p:sldId id="274" r:id="rId5"/>
    <p:sldId id="257" r:id="rId6"/>
    <p:sldId id="299" r:id="rId7"/>
    <p:sldId id="281" r:id="rId8"/>
    <p:sldId id="283" r:id="rId9"/>
    <p:sldId id="264" r:id="rId10"/>
    <p:sldId id="259" r:id="rId11"/>
    <p:sldId id="288" r:id="rId12"/>
    <p:sldId id="300" r:id="rId13"/>
    <p:sldId id="293" r:id="rId14"/>
    <p:sldId id="287" r:id="rId15"/>
    <p:sldId id="271" r:id="rId16"/>
    <p:sldId id="305" r:id="rId17"/>
    <p:sldId id="301" r:id="rId18"/>
    <p:sldId id="302" r:id="rId19"/>
    <p:sldId id="304" r:id="rId20"/>
    <p:sldId id="303" r:id="rId21"/>
    <p:sldId id="277" r:id="rId22"/>
    <p:sldId id="278" r:id="rId23"/>
    <p:sldId id="289" r:id="rId24"/>
    <p:sldId id="272" r:id="rId25"/>
    <p:sldId id="307" r:id="rId26"/>
    <p:sldId id="265" r:id="rId27"/>
    <p:sldId id="294" r:id="rId28"/>
    <p:sldId id="262" r:id="rId29"/>
    <p:sldId id="279" r:id="rId30"/>
    <p:sldId id="269" r:id="rId31"/>
    <p:sldId id="297" r:id="rId32"/>
    <p:sldId id="267" r:id="rId33"/>
    <p:sldId id="282" r:id="rId34"/>
    <p:sldId id="292" r:id="rId3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BB92"/>
    <a:srgbClr val="3FD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72890" autoAdjust="0"/>
  </p:normalViewPr>
  <p:slideViewPr>
    <p:cSldViewPr snapToGrid="0">
      <p:cViewPr varScale="1">
        <p:scale>
          <a:sx n="54" d="100"/>
          <a:sy n="5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D21CF-1164-45E6-8575-7695E47F8F23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C4654833-8AEC-461F-9444-BD9051DBB3CC}">
      <dgm:prSet phldrT="[Text]"/>
      <dgm:spPr/>
      <dgm:t>
        <a:bodyPr/>
        <a:lstStyle/>
        <a:p>
          <a:r>
            <a:rPr lang="es-AR" dirty="0" smtClean="0"/>
            <a:t>Uso racional</a:t>
          </a:r>
          <a:endParaRPr lang="es-AR" dirty="0"/>
        </a:p>
      </dgm:t>
    </dgm:pt>
    <dgm:pt modelId="{FFBBC5E7-54E7-456D-A014-CA91AE81AFE8}" type="parTrans" cxnId="{6790BDFE-0424-48FC-BD5C-B362D80F0AA8}">
      <dgm:prSet/>
      <dgm:spPr/>
      <dgm:t>
        <a:bodyPr/>
        <a:lstStyle/>
        <a:p>
          <a:endParaRPr lang="es-AR"/>
        </a:p>
      </dgm:t>
    </dgm:pt>
    <dgm:pt modelId="{5E06A39C-3857-47E9-9B47-E106B8F4EF25}" type="sibTrans" cxnId="{6790BDFE-0424-48FC-BD5C-B362D80F0AA8}">
      <dgm:prSet/>
      <dgm:spPr/>
      <dgm:t>
        <a:bodyPr/>
        <a:lstStyle/>
        <a:p>
          <a:endParaRPr lang="es-AR"/>
        </a:p>
      </dgm:t>
    </dgm:pt>
    <dgm:pt modelId="{3362890D-A77C-4088-95B9-19C1BA24486B}">
      <dgm:prSet phldrT="[Text]"/>
      <dgm:spPr/>
      <dgm:t>
        <a:bodyPr/>
        <a:lstStyle/>
        <a:p>
          <a:r>
            <a:rPr lang="es-AR" dirty="0" smtClean="0"/>
            <a:t>Eficiencia energética</a:t>
          </a:r>
          <a:endParaRPr lang="es-AR" dirty="0"/>
        </a:p>
      </dgm:t>
    </dgm:pt>
    <dgm:pt modelId="{1131D23E-F691-4383-A1CA-B0F756EEDECC}" type="parTrans" cxnId="{8462FD82-8F62-466B-9FC2-08731F615936}">
      <dgm:prSet/>
      <dgm:spPr/>
      <dgm:t>
        <a:bodyPr/>
        <a:lstStyle/>
        <a:p>
          <a:endParaRPr lang="es-AR"/>
        </a:p>
      </dgm:t>
    </dgm:pt>
    <dgm:pt modelId="{CF8C5ED0-7326-428B-8F89-46BB629C4A6E}" type="sibTrans" cxnId="{8462FD82-8F62-466B-9FC2-08731F615936}">
      <dgm:prSet/>
      <dgm:spPr/>
      <dgm:t>
        <a:bodyPr/>
        <a:lstStyle/>
        <a:p>
          <a:endParaRPr lang="es-AR"/>
        </a:p>
      </dgm:t>
    </dgm:pt>
    <dgm:pt modelId="{7953245F-A5EA-4374-BDB4-09C40A4909D0}">
      <dgm:prSet phldrT="[Text]"/>
      <dgm:spPr/>
      <dgm:t>
        <a:bodyPr/>
        <a:lstStyle/>
        <a:p>
          <a:r>
            <a:rPr lang="es-AR" dirty="0" smtClean="0"/>
            <a:t>Energía renovable</a:t>
          </a:r>
          <a:endParaRPr lang="es-AR" dirty="0"/>
        </a:p>
      </dgm:t>
    </dgm:pt>
    <dgm:pt modelId="{485A25B3-1BFF-4901-9D4F-D2286DC7979C}" type="parTrans" cxnId="{69F07CC4-D7E4-45DE-B12E-988D69DFB812}">
      <dgm:prSet/>
      <dgm:spPr/>
      <dgm:t>
        <a:bodyPr/>
        <a:lstStyle/>
        <a:p>
          <a:endParaRPr lang="es-AR"/>
        </a:p>
      </dgm:t>
    </dgm:pt>
    <dgm:pt modelId="{B086C191-F02F-44F5-8E43-15325163474C}" type="sibTrans" cxnId="{69F07CC4-D7E4-45DE-B12E-988D69DFB812}">
      <dgm:prSet/>
      <dgm:spPr/>
      <dgm:t>
        <a:bodyPr/>
        <a:lstStyle/>
        <a:p>
          <a:endParaRPr lang="es-AR"/>
        </a:p>
      </dgm:t>
    </dgm:pt>
    <dgm:pt modelId="{AC0186E8-6BDC-483A-92F9-A482DCE4F5A1}" type="pres">
      <dgm:prSet presAssocID="{CBAD21CF-1164-45E6-8575-7695E47F8F23}" presName="linearFlow" presStyleCnt="0">
        <dgm:presLayoutVars>
          <dgm:dir/>
          <dgm:resizeHandles val="exact"/>
        </dgm:presLayoutVars>
      </dgm:prSet>
      <dgm:spPr/>
    </dgm:pt>
    <dgm:pt modelId="{7713AD85-290A-4421-B8CC-C04BF5DC8E07}" type="pres">
      <dgm:prSet presAssocID="{C4654833-8AEC-461F-9444-BD9051DBB3CC}" presName="composite" presStyleCnt="0"/>
      <dgm:spPr/>
    </dgm:pt>
    <dgm:pt modelId="{09ED671F-2143-463B-AC99-271029729A57}" type="pres">
      <dgm:prSet presAssocID="{C4654833-8AEC-461F-9444-BD9051DBB3CC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20833A4-BFB6-41F2-9FF9-68B9B5E2F503}" type="pres">
      <dgm:prSet presAssocID="{C4654833-8AEC-461F-9444-BD9051DBB3C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A4A281D-BE13-442F-BBBF-79D42B3E44F8}" type="pres">
      <dgm:prSet presAssocID="{5E06A39C-3857-47E9-9B47-E106B8F4EF25}" presName="spacing" presStyleCnt="0"/>
      <dgm:spPr/>
    </dgm:pt>
    <dgm:pt modelId="{D1D51929-B108-44ED-A030-7024EE6AFD69}" type="pres">
      <dgm:prSet presAssocID="{3362890D-A77C-4088-95B9-19C1BA24486B}" presName="composite" presStyleCnt="0"/>
      <dgm:spPr/>
    </dgm:pt>
    <dgm:pt modelId="{13EFFE52-ADC3-434C-9C4B-9B9554E4FE7B}" type="pres">
      <dgm:prSet presAssocID="{3362890D-A77C-4088-95B9-19C1BA24486B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B5A4575-020C-40B0-BD32-FB7D3B567667}" type="pres">
      <dgm:prSet presAssocID="{3362890D-A77C-4088-95B9-19C1BA24486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743336A-A1E3-4F31-8C2D-D4919D94E234}" type="pres">
      <dgm:prSet presAssocID="{CF8C5ED0-7326-428B-8F89-46BB629C4A6E}" presName="spacing" presStyleCnt="0"/>
      <dgm:spPr/>
    </dgm:pt>
    <dgm:pt modelId="{72647E93-2CDF-4DE1-AD3C-3CBE2711AB0D}" type="pres">
      <dgm:prSet presAssocID="{7953245F-A5EA-4374-BDB4-09C40A4909D0}" presName="composite" presStyleCnt="0"/>
      <dgm:spPr/>
    </dgm:pt>
    <dgm:pt modelId="{952BBC37-CEDF-4787-9918-90B59C56FFF9}" type="pres">
      <dgm:prSet presAssocID="{7953245F-A5EA-4374-BDB4-09C40A4909D0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2EB25FF-FE5D-4629-86E7-4AEE535AB4F2}" type="pres">
      <dgm:prSet presAssocID="{7953245F-A5EA-4374-BDB4-09C40A4909D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790BDFE-0424-48FC-BD5C-B362D80F0AA8}" srcId="{CBAD21CF-1164-45E6-8575-7695E47F8F23}" destId="{C4654833-8AEC-461F-9444-BD9051DBB3CC}" srcOrd="0" destOrd="0" parTransId="{FFBBC5E7-54E7-456D-A014-CA91AE81AFE8}" sibTransId="{5E06A39C-3857-47E9-9B47-E106B8F4EF25}"/>
    <dgm:cxn modelId="{8CD8EBE8-EB87-4E69-8202-142A014A614C}" type="presOf" srcId="{CBAD21CF-1164-45E6-8575-7695E47F8F23}" destId="{AC0186E8-6BDC-483A-92F9-A482DCE4F5A1}" srcOrd="0" destOrd="0" presId="urn:microsoft.com/office/officeart/2005/8/layout/vList3"/>
    <dgm:cxn modelId="{69F07CC4-D7E4-45DE-B12E-988D69DFB812}" srcId="{CBAD21CF-1164-45E6-8575-7695E47F8F23}" destId="{7953245F-A5EA-4374-BDB4-09C40A4909D0}" srcOrd="2" destOrd="0" parTransId="{485A25B3-1BFF-4901-9D4F-D2286DC7979C}" sibTransId="{B086C191-F02F-44F5-8E43-15325163474C}"/>
    <dgm:cxn modelId="{D7E2F077-BC5E-4F32-BEA2-6CF283DFEA35}" type="presOf" srcId="{C4654833-8AEC-461F-9444-BD9051DBB3CC}" destId="{E20833A4-BFB6-41F2-9FF9-68B9B5E2F503}" srcOrd="0" destOrd="0" presId="urn:microsoft.com/office/officeart/2005/8/layout/vList3"/>
    <dgm:cxn modelId="{C5959FD0-D46A-42E1-936F-F91C9E34CEC8}" type="presOf" srcId="{3362890D-A77C-4088-95B9-19C1BA24486B}" destId="{4B5A4575-020C-40B0-BD32-FB7D3B567667}" srcOrd="0" destOrd="0" presId="urn:microsoft.com/office/officeart/2005/8/layout/vList3"/>
    <dgm:cxn modelId="{2A44B7F7-0280-4F0B-A572-512565C79910}" type="presOf" srcId="{7953245F-A5EA-4374-BDB4-09C40A4909D0}" destId="{D2EB25FF-FE5D-4629-86E7-4AEE535AB4F2}" srcOrd="0" destOrd="0" presId="urn:microsoft.com/office/officeart/2005/8/layout/vList3"/>
    <dgm:cxn modelId="{8462FD82-8F62-466B-9FC2-08731F615936}" srcId="{CBAD21CF-1164-45E6-8575-7695E47F8F23}" destId="{3362890D-A77C-4088-95B9-19C1BA24486B}" srcOrd="1" destOrd="0" parTransId="{1131D23E-F691-4383-A1CA-B0F756EEDECC}" sibTransId="{CF8C5ED0-7326-428B-8F89-46BB629C4A6E}"/>
    <dgm:cxn modelId="{1887F6E7-5BD8-46B5-997A-1B564F78A92A}" type="presParOf" srcId="{AC0186E8-6BDC-483A-92F9-A482DCE4F5A1}" destId="{7713AD85-290A-4421-B8CC-C04BF5DC8E07}" srcOrd="0" destOrd="0" presId="urn:microsoft.com/office/officeart/2005/8/layout/vList3"/>
    <dgm:cxn modelId="{7B3C0A7E-7826-4298-BB2C-DA7B80E818E5}" type="presParOf" srcId="{7713AD85-290A-4421-B8CC-C04BF5DC8E07}" destId="{09ED671F-2143-463B-AC99-271029729A57}" srcOrd="0" destOrd="0" presId="urn:microsoft.com/office/officeart/2005/8/layout/vList3"/>
    <dgm:cxn modelId="{C5223911-4149-4F58-8EA1-BFB64478D933}" type="presParOf" srcId="{7713AD85-290A-4421-B8CC-C04BF5DC8E07}" destId="{E20833A4-BFB6-41F2-9FF9-68B9B5E2F503}" srcOrd="1" destOrd="0" presId="urn:microsoft.com/office/officeart/2005/8/layout/vList3"/>
    <dgm:cxn modelId="{B690C6C5-DF46-4EC8-BD79-9955A628FD4E}" type="presParOf" srcId="{AC0186E8-6BDC-483A-92F9-A482DCE4F5A1}" destId="{3A4A281D-BE13-442F-BBBF-79D42B3E44F8}" srcOrd="1" destOrd="0" presId="urn:microsoft.com/office/officeart/2005/8/layout/vList3"/>
    <dgm:cxn modelId="{4295AEF7-E314-48A5-B0F8-9EC69E9EC7E5}" type="presParOf" srcId="{AC0186E8-6BDC-483A-92F9-A482DCE4F5A1}" destId="{D1D51929-B108-44ED-A030-7024EE6AFD69}" srcOrd="2" destOrd="0" presId="urn:microsoft.com/office/officeart/2005/8/layout/vList3"/>
    <dgm:cxn modelId="{315FDF64-0AE5-4657-90C3-CF271833A9F2}" type="presParOf" srcId="{D1D51929-B108-44ED-A030-7024EE6AFD69}" destId="{13EFFE52-ADC3-434C-9C4B-9B9554E4FE7B}" srcOrd="0" destOrd="0" presId="urn:microsoft.com/office/officeart/2005/8/layout/vList3"/>
    <dgm:cxn modelId="{A8ECAA0A-CBAE-4DEB-9C4F-B016361E40FB}" type="presParOf" srcId="{D1D51929-B108-44ED-A030-7024EE6AFD69}" destId="{4B5A4575-020C-40B0-BD32-FB7D3B567667}" srcOrd="1" destOrd="0" presId="urn:microsoft.com/office/officeart/2005/8/layout/vList3"/>
    <dgm:cxn modelId="{E00E4C28-032A-4ECB-BDE3-6333323212F1}" type="presParOf" srcId="{AC0186E8-6BDC-483A-92F9-A482DCE4F5A1}" destId="{A743336A-A1E3-4F31-8C2D-D4919D94E234}" srcOrd="3" destOrd="0" presId="urn:microsoft.com/office/officeart/2005/8/layout/vList3"/>
    <dgm:cxn modelId="{782135B5-3E6C-4881-9FB0-A7C5859DB282}" type="presParOf" srcId="{AC0186E8-6BDC-483A-92F9-A482DCE4F5A1}" destId="{72647E93-2CDF-4DE1-AD3C-3CBE2711AB0D}" srcOrd="4" destOrd="0" presId="urn:microsoft.com/office/officeart/2005/8/layout/vList3"/>
    <dgm:cxn modelId="{0F35D6CD-B61E-4596-90C9-6D27E23FDD22}" type="presParOf" srcId="{72647E93-2CDF-4DE1-AD3C-3CBE2711AB0D}" destId="{952BBC37-CEDF-4787-9918-90B59C56FFF9}" srcOrd="0" destOrd="0" presId="urn:microsoft.com/office/officeart/2005/8/layout/vList3"/>
    <dgm:cxn modelId="{EF029EB0-B52F-45CD-BE98-45BFB099B10F}" type="presParOf" srcId="{72647E93-2CDF-4DE1-AD3C-3CBE2711AB0D}" destId="{D2EB25FF-FE5D-4629-86E7-4AEE535AB4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6B0D73-4324-483B-A0AA-8EC223C8A7C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7A95A592-A103-40DE-9E25-C7BD020F1334}">
      <dgm:prSet phldrT="[Text]" custT="1"/>
      <dgm:spPr/>
      <dgm:t>
        <a:bodyPr/>
        <a:lstStyle/>
        <a:p>
          <a:r>
            <a:rPr lang="es-MX" sz="1600" dirty="0" smtClean="0"/>
            <a:t>IMTYVHS</a:t>
          </a:r>
          <a:endParaRPr lang="es-AR" sz="1600" dirty="0"/>
        </a:p>
      </dgm:t>
    </dgm:pt>
    <dgm:pt modelId="{28A3A26C-5A3A-4FBC-BA42-6D2BEF18453B}" type="parTrans" cxnId="{C5DBAD2F-2348-4C66-83B0-4C535A2CB38E}">
      <dgm:prSet/>
      <dgm:spPr/>
      <dgm:t>
        <a:bodyPr/>
        <a:lstStyle/>
        <a:p>
          <a:endParaRPr lang="es-AR"/>
        </a:p>
      </dgm:t>
    </dgm:pt>
    <dgm:pt modelId="{57ED080B-F997-448A-907F-0AE7E19B5C24}" type="sibTrans" cxnId="{C5DBAD2F-2348-4C66-83B0-4C535A2CB38E}">
      <dgm:prSet/>
      <dgm:spPr/>
      <dgm:t>
        <a:bodyPr/>
        <a:lstStyle/>
        <a:p>
          <a:r>
            <a:rPr lang="es-MX" dirty="0" smtClean="0"/>
            <a:t>FOVISEE</a:t>
          </a:r>
          <a:endParaRPr lang="es-AR" dirty="0"/>
        </a:p>
      </dgm:t>
    </dgm:pt>
    <dgm:pt modelId="{0915B567-FA4E-48C2-9989-04157F064FDA}">
      <dgm:prSet phldrT="[Text]"/>
      <dgm:spPr/>
      <dgm:t>
        <a:bodyPr/>
        <a:lstStyle/>
        <a:p>
          <a:r>
            <a:rPr lang="es-MX" dirty="0" smtClean="0"/>
            <a:t>Sec. De Energía</a:t>
          </a:r>
          <a:endParaRPr lang="es-AR" dirty="0"/>
        </a:p>
      </dgm:t>
    </dgm:pt>
    <dgm:pt modelId="{740DD8F8-1B76-47D5-9746-1BF75C9FDE7C}" type="parTrans" cxnId="{25352623-AE1F-445B-AE8F-8A8336DE1A68}">
      <dgm:prSet/>
      <dgm:spPr/>
      <dgm:t>
        <a:bodyPr/>
        <a:lstStyle/>
        <a:p>
          <a:endParaRPr lang="es-AR"/>
        </a:p>
      </dgm:t>
    </dgm:pt>
    <dgm:pt modelId="{B456D4F9-EEBE-492C-805E-C9431B9DD7D9}" type="sibTrans" cxnId="{25352623-AE1F-445B-AE8F-8A8336DE1A68}">
      <dgm:prSet/>
      <dgm:spPr/>
      <dgm:t>
        <a:bodyPr/>
        <a:lstStyle/>
        <a:p>
          <a:endParaRPr lang="es-AR"/>
        </a:p>
      </dgm:t>
    </dgm:pt>
    <dgm:pt modelId="{57081F5B-C273-4B5D-9433-E9CF2E9CE1F6}">
      <dgm:prSet phldrT="[Text]" custT="1"/>
      <dgm:spPr/>
      <dgm:t>
        <a:bodyPr/>
        <a:lstStyle/>
        <a:p>
          <a:r>
            <a:rPr lang="es-MX" sz="1400" dirty="0" err="1" smtClean="0"/>
            <a:t>Subse</a:t>
          </a:r>
          <a:r>
            <a:rPr lang="es-MX" sz="1400" dirty="0" smtClean="0"/>
            <a:t> de Ambiente</a:t>
          </a:r>
          <a:endParaRPr lang="es-AR" sz="1400" dirty="0"/>
        </a:p>
      </dgm:t>
    </dgm:pt>
    <dgm:pt modelId="{9E7DB562-75AF-4A94-A9BE-00E928779C1E}" type="parTrans" cxnId="{10990D18-B5B6-4372-BFA3-A9433ADB2EEE}">
      <dgm:prSet/>
      <dgm:spPr/>
      <dgm:t>
        <a:bodyPr/>
        <a:lstStyle/>
        <a:p>
          <a:endParaRPr lang="es-AR"/>
        </a:p>
      </dgm:t>
    </dgm:pt>
    <dgm:pt modelId="{5ADEC0A0-A5DB-4A7C-A1F8-0D9B97D53D77}" type="sibTrans" cxnId="{10990D18-B5B6-4372-BFA3-A9433ADB2EEE}">
      <dgm:prSet/>
      <dgm:spPr/>
      <dgm:t>
        <a:bodyPr/>
        <a:lstStyle/>
        <a:p>
          <a:r>
            <a:rPr lang="es-MX" dirty="0" smtClean="0"/>
            <a:t>Familias beneficiadas</a:t>
          </a:r>
          <a:endParaRPr lang="es-AR" dirty="0"/>
        </a:p>
      </dgm:t>
    </dgm:pt>
    <dgm:pt modelId="{74E7C0A8-CF52-4952-88D8-90D2B90248EB}">
      <dgm:prSet phldrT="[Text]"/>
      <dgm:spPr/>
      <dgm:t>
        <a:bodyPr/>
        <a:lstStyle/>
        <a:p>
          <a:r>
            <a:rPr lang="es-MX" dirty="0" smtClean="0"/>
            <a:t>Sec. de Vivienda</a:t>
          </a:r>
          <a:endParaRPr lang="es-AR" dirty="0"/>
        </a:p>
      </dgm:t>
    </dgm:pt>
    <dgm:pt modelId="{0514EA22-D9ED-441F-9DC4-2A80F50388A3}" type="parTrans" cxnId="{F4A92820-78A2-4B3B-ACD0-0DB7D090422F}">
      <dgm:prSet/>
      <dgm:spPr/>
      <dgm:t>
        <a:bodyPr/>
        <a:lstStyle/>
        <a:p>
          <a:endParaRPr lang="es-AR"/>
        </a:p>
      </dgm:t>
    </dgm:pt>
    <dgm:pt modelId="{E07352CE-DE4E-41A8-9FD1-852DA750902B}" type="sibTrans" cxnId="{F4A92820-78A2-4B3B-ACD0-0DB7D090422F}">
      <dgm:prSet/>
      <dgm:spPr/>
      <dgm:t>
        <a:bodyPr/>
        <a:lstStyle/>
        <a:p>
          <a:endParaRPr lang="es-AR"/>
        </a:p>
      </dgm:t>
    </dgm:pt>
    <dgm:pt modelId="{5A584A85-461E-40FC-8699-4C7CD5E2B624}">
      <dgm:prSet phldrT="[Text]"/>
      <dgm:spPr/>
      <dgm:t>
        <a:bodyPr/>
        <a:lstStyle/>
        <a:p>
          <a:r>
            <a:rPr lang="es-MX" dirty="0" smtClean="0"/>
            <a:t>“Hacemos futuro”</a:t>
          </a:r>
          <a:endParaRPr lang="es-AR" dirty="0"/>
        </a:p>
      </dgm:t>
    </dgm:pt>
    <dgm:pt modelId="{7B821398-E2C0-4B22-8DE9-B9ED7FA91F52}" type="parTrans" cxnId="{9E10998F-9C08-4E03-A028-32261628CEE7}">
      <dgm:prSet/>
      <dgm:spPr/>
      <dgm:t>
        <a:bodyPr/>
        <a:lstStyle/>
        <a:p>
          <a:endParaRPr lang="es-AR"/>
        </a:p>
      </dgm:t>
    </dgm:pt>
    <dgm:pt modelId="{A930B2B8-146A-4492-81B2-0FEB004DA65F}" type="sibTrans" cxnId="{9E10998F-9C08-4E03-A028-32261628CEE7}">
      <dgm:prSet custT="1"/>
      <dgm:spPr/>
      <dgm:t>
        <a:bodyPr/>
        <a:lstStyle/>
        <a:p>
          <a:r>
            <a:rPr lang="es-MX" sz="1600" dirty="0" smtClean="0"/>
            <a:t>UNRN</a:t>
          </a:r>
          <a:endParaRPr lang="es-AR" sz="1600" dirty="0"/>
        </a:p>
      </dgm:t>
    </dgm:pt>
    <dgm:pt modelId="{88B93407-4E49-49C2-BAB3-3541CBF8C2C9}">
      <dgm:prSet phldrT="[Text]"/>
      <dgm:spPr/>
      <dgm:t>
        <a:bodyPr/>
        <a:lstStyle/>
        <a:p>
          <a:r>
            <a:rPr lang="es-MX" dirty="0" smtClean="0"/>
            <a:t>Secretaria de Desarrollo Social </a:t>
          </a:r>
          <a:endParaRPr lang="es-AR" dirty="0"/>
        </a:p>
      </dgm:t>
    </dgm:pt>
    <dgm:pt modelId="{9FCD9972-07D8-496C-B54D-A2061A82D2D1}" type="parTrans" cxnId="{A3FBB8EB-5BFB-4784-94EC-4CECB0820318}">
      <dgm:prSet/>
      <dgm:spPr/>
      <dgm:t>
        <a:bodyPr/>
        <a:lstStyle/>
        <a:p>
          <a:endParaRPr lang="es-AR"/>
        </a:p>
      </dgm:t>
    </dgm:pt>
    <dgm:pt modelId="{380CDC76-9B0B-486D-B1D2-E042FDE4F407}" type="sibTrans" cxnId="{A3FBB8EB-5BFB-4784-94EC-4CECB0820318}">
      <dgm:prSet/>
      <dgm:spPr/>
      <dgm:t>
        <a:bodyPr/>
        <a:lstStyle/>
        <a:p>
          <a:r>
            <a:rPr lang="es-MX" dirty="0" smtClean="0"/>
            <a:t>Entes de financiación</a:t>
          </a:r>
          <a:endParaRPr lang="es-AR" dirty="0"/>
        </a:p>
      </dgm:t>
    </dgm:pt>
    <dgm:pt modelId="{F2244E8F-22C9-404B-B243-71715CA44564}" type="pres">
      <dgm:prSet presAssocID="{E06B0D73-4324-483B-A0AA-8EC223C8A7C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DCAAB7B6-6231-4C49-BE41-D7B432456FF7}" type="pres">
      <dgm:prSet presAssocID="{7A95A592-A103-40DE-9E25-C7BD020F1334}" presName="composite" presStyleCnt="0"/>
      <dgm:spPr/>
    </dgm:pt>
    <dgm:pt modelId="{752D065F-EB36-454E-8695-BB3B84B5A872}" type="pres">
      <dgm:prSet presAssocID="{7A95A592-A103-40DE-9E25-C7BD020F1334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9A98F89-F1FF-47B5-81EF-062B750D82BE}" type="pres">
      <dgm:prSet presAssocID="{7A95A592-A103-40DE-9E25-C7BD020F1334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2DF98EA-3CBE-4E27-AB72-0061EB77EF3C}" type="pres">
      <dgm:prSet presAssocID="{7A95A592-A103-40DE-9E25-C7BD020F1334}" presName="BalanceSpacing" presStyleCnt="0"/>
      <dgm:spPr/>
    </dgm:pt>
    <dgm:pt modelId="{0AC07A99-C738-4E9C-A3D3-5E8E7827C5D9}" type="pres">
      <dgm:prSet presAssocID="{7A95A592-A103-40DE-9E25-C7BD020F1334}" presName="BalanceSpacing1" presStyleCnt="0"/>
      <dgm:spPr/>
    </dgm:pt>
    <dgm:pt modelId="{89DF1BD2-A052-46F4-9828-408F4446DAD5}" type="pres">
      <dgm:prSet presAssocID="{57ED080B-F997-448A-907F-0AE7E19B5C24}" presName="Accent1Text" presStyleLbl="node1" presStyleIdx="1" presStyleCnt="8"/>
      <dgm:spPr/>
      <dgm:t>
        <a:bodyPr/>
        <a:lstStyle/>
        <a:p>
          <a:endParaRPr lang="es-AR"/>
        </a:p>
      </dgm:t>
    </dgm:pt>
    <dgm:pt modelId="{9202F275-92DC-4A3A-B811-7E88F2A625F9}" type="pres">
      <dgm:prSet presAssocID="{57ED080B-F997-448A-907F-0AE7E19B5C24}" presName="spaceBetweenRectangles" presStyleCnt="0"/>
      <dgm:spPr/>
    </dgm:pt>
    <dgm:pt modelId="{503653C7-66E9-4C86-B854-0C3512D404B3}" type="pres">
      <dgm:prSet presAssocID="{57081F5B-C273-4B5D-9433-E9CF2E9CE1F6}" presName="composite" presStyleCnt="0"/>
      <dgm:spPr/>
    </dgm:pt>
    <dgm:pt modelId="{A42B6829-5F0E-42E3-ADCE-B8D15BEA736C}" type="pres">
      <dgm:prSet presAssocID="{57081F5B-C273-4B5D-9433-E9CF2E9CE1F6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2BE9834-8E0F-4FEE-A408-A825DCAFD543}" type="pres">
      <dgm:prSet presAssocID="{57081F5B-C273-4B5D-9433-E9CF2E9CE1F6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EF3CFDB-FA72-41F5-804C-187367C0D606}" type="pres">
      <dgm:prSet presAssocID="{57081F5B-C273-4B5D-9433-E9CF2E9CE1F6}" presName="BalanceSpacing" presStyleCnt="0"/>
      <dgm:spPr/>
    </dgm:pt>
    <dgm:pt modelId="{A62C47EB-3FB8-4AE0-9B8C-BB19B2A9BDDD}" type="pres">
      <dgm:prSet presAssocID="{57081F5B-C273-4B5D-9433-E9CF2E9CE1F6}" presName="BalanceSpacing1" presStyleCnt="0"/>
      <dgm:spPr/>
    </dgm:pt>
    <dgm:pt modelId="{3C9654B4-EE07-4988-BE1B-E3F81E46B196}" type="pres">
      <dgm:prSet presAssocID="{5ADEC0A0-A5DB-4A7C-A1F8-0D9B97D53D77}" presName="Accent1Text" presStyleLbl="node1" presStyleIdx="3" presStyleCnt="8"/>
      <dgm:spPr/>
      <dgm:t>
        <a:bodyPr/>
        <a:lstStyle/>
        <a:p>
          <a:endParaRPr lang="es-AR"/>
        </a:p>
      </dgm:t>
    </dgm:pt>
    <dgm:pt modelId="{EA1E7685-0875-4DEF-94F5-DFBE69F11DB7}" type="pres">
      <dgm:prSet presAssocID="{5ADEC0A0-A5DB-4A7C-A1F8-0D9B97D53D77}" presName="spaceBetweenRectangles" presStyleCnt="0"/>
      <dgm:spPr/>
    </dgm:pt>
    <dgm:pt modelId="{424CAEDB-A3D5-4FEE-8D7C-9B96A99C5BD9}" type="pres">
      <dgm:prSet presAssocID="{5A584A85-461E-40FC-8699-4C7CD5E2B624}" presName="composite" presStyleCnt="0"/>
      <dgm:spPr/>
    </dgm:pt>
    <dgm:pt modelId="{1CE80275-E691-46CF-849A-8C4016F84569}" type="pres">
      <dgm:prSet presAssocID="{5A584A85-461E-40FC-8699-4C7CD5E2B624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935C711-8C5C-4C55-A11E-ABB99260D987}" type="pres">
      <dgm:prSet presAssocID="{5A584A85-461E-40FC-8699-4C7CD5E2B624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638EED2-7175-4607-B79D-C8C7031F594D}" type="pres">
      <dgm:prSet presAssocID="{5A584A85-461E-40FC-8699-4C7CD5E2B624}" presName="BalanceSpacing" presStyleCnt="0"/>
      <dgm:spPr/>
    </dgm:pt>
    <dgm:pt modelId="{F74083D4-3578-41A5-B0E0-4D4337EF2102}" type="pres">
      <dgm:prSet presAssocID="{5A584A85-461E-40FC-8699-4C7CD5E2B624}" presName="BalanceSpacing1" presStyleCnt="0"/>
      <dgm:spPr/>
    </dgm:pt>
    <dgm:pt modelId="{DFDD5F19-35F9-4B68-940E-2F53848A1874}" type="pres">
      <dgm:prSet presAssocID="{A930B2B8-146A-4492-81B2-0FEB004DA65F}" presName="Accent1Text" presStyleLbl="node1" presStyleIdx="5" presStyleCnt="8"/>
      <dgm:spPr/>
      <dgm:t>
        <a:bodyPr/>
        <a:lstStyle/>
        <a:p>
          <a:endParaRPr lang="es-AR"/>
        </a:p>
      </dgm:t>
    </dgm:pt>
    <dgm:pt modelId="{9300A03E-B2BC-4D97-AA5F-0B2DF5DB028C}" type="pres">
      <dgm:prSet presAssocID="{A930B2B8-146A-4492-81B2-0FEB004DA65F}" presName="spaceBetweenRectangles" presStyleCnt="0"/>
      <dgm:spPr/>
    </dgm:pt>
    <dgm:pt modelId="{4FDC2015-6CB4-40D8-8293-DA2EF1CE3224}" type="pres">
      <dgm:prSet presAssocID="{88B93407-4E49-49C2-BAB3-3541CBF8C2C9}" presName="composite" presStyleCnt="0"/>
      <dgm:spPr/>
    </dgm:pt>
    <dgm:pt modelId="{43A1678B-F1E3-4A09-9F87-5402E24AC7BA}" type="pres">
      <dgm:prSet presAssocID="{88B93407-4E49-49C2-BAB3-3541CBF8C2C9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A4929DD-A177-4A8F-8846-41958C55ADD5}" type="pres">
      <dgm:prSet presAssocID="{88B93407-4E49-49C2-BAB3-3541CBF8C2C9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82EEF35-5371-455A-8166-9C6255E6E9E1}" type="pres">
      <dgm:prSet presAssocID="{88B93407-4E49-49C2-BAB3-3541CBF8C2C9}" presName="BalanceSpacing" presStyleCnt="0"/>
      <dgm:spPr/>
    </dgm:pt>
    <dgm:pt modelId="{1159982B-D1C9-43AF-980B-22BDED738B26}" type="pres">
      <dgm:prSet presAssocID="{88B93407-4E49-49C2-BAB3-3541CBF8C2C9}" presName="BalanceSpacing1" presStyleCnt="0"/>
      <dgm:spPr/>
    </dgm:pt>
    <dgm:pt modelId="{5700FA20-234B-4C43-8603-EBBA63818CB1}" type="pres">
      <dgm:prSet presAssocID="{380CDC76-9B0B-486D-B1D2-E042FDE4F407}" presName="Accent1Text" presStyleLbl="node1" presStyleIdx="7" presStyleCnt="8"/>
      <dgm:spPr/>
      <dgm:t>
        <a:bodyPr/>
        <a:lstStyle/>
        <a:p>
          <a:endParaRPr lang="es-AR"/>
        </a:p>
      </dgm:t>
    </dgm:pt>
  </dgm:ptLst>
  <dgm:cxnLst>
    <dgm:cxn modelId="{10990D18-B5B6-4372-BFA3-A9433ADB2EEE}" srcId="{E06B0D73-4324-483B-A0AA-8EC223C8A7CC}" destId="{57081F5B-C273-4B5D-9433-E9CF2E9CE1F6}" srcOrd="1" destOrd="0" parTransId="{9E7DB562-75AF-4A94-A9BE-00E928779C1E}" sibTransId="{5ADEC0A0-A5DB-4A7C-A1F8-0D9B97D53D77}"/>
    <dgm:cxn modelId="{5EEA1CA5-0021-49C5-9837-53C2A81B9258}" type="presOf" srcId="{E06B0D73-4324-483B-A0AA-8EC223C8A7CC}" destId="{F2244E8F-22C9-404B-B243-71715CA44564}" srcOrd="0" destOrd="0" presId="urn:microsoft.com/office/officeart/2008/layout/AlternatingHexagons"/>
    <dgm:cxn modelId="{9E9283EC-C1F7-497D-9100-5F7EA457E8F9}" type="presOf" srcId="{88B93407-4E49-49C2-BAB3-3541CBF8C2C9}" destId="{43A1678B-F1E3-4A09-9F87-5402E24AC7BA}" srcOrd="0" destOrd="0" presId="urn:microsoft.com/office/officeart/2008/layout/AlternatingHexagons"/>
    <dgm:cxn modelId="{2F1CCB77-7928-49F1-AC5D-24590F3DD4AE}" type="presOf" srcId="{57081F5B-C273-4B5D-9433-E9CF2E9CE1F6}" destId="{A42B6829-5F0E-42E3-ADCE-B8D15BEA736C}" srcOrd="0" destOrd="0" presId="urn:microsoft.com/office/officeart/2008/layout/AlternatingHexagons"/>
    <dgm:cxn modelId="{25352623-AE1F-445B-AE8F-8A8336DE1A68}" srcId="{7A95A592-A103-40DE-9E25-C7BD020F1334}" destId="{0915B567-FA4E-48C2-9989-04157F064FDA}" srcOrd="0" destOrd="0" parTransId="{740DD8F8-1B76-47D5-9746-1BF75C9FDE7C}" sibTransId="{B456D4F9-EEBE-492C-805E-C9431B9DD7D9}"/>
    <dgm:cxn modelId="{F978677F-E9E3-4BD6-84AB-EEA2FFF731C9}" type="presOf" srcId="{57ED080B-F997-448A-907F-0AE7E19B5C24}" destId="{89DF1BD2-A052-46F4-9828-408F4446DAD5}" srcOrd="0" destOrd="0" presId="urn:microsoft.com/office/officeart/2008/layout/AlternatingHexagons"/>
    <dgm:cxn modelId="{4C38BFF6-1989-46A7-ACB8-E9E973087B6E}" type="presOf" srcId="{5ADEC0A0-A5DB-4A7C-A1F8-0D9B97D53D77}" destId="{3C9654B4-EE07-4988-BE1B-E3F81E46B196}" srcOrd="0" destOrd="0" presId="urn:microsoft.com/office/officeart/2008/layout/AlternatingHexagons"/>
    <dgm:cxn modelId="{99671780-6B4C-4E91-8259-85F6ECD8ACFF}" type="presOf" srcId="{7A95A592-A103-40DE-9E25-C7BD020F1334}" destId="{752D065F-EB36-454E-8695-BB3B84B5A872}" srcOrd="0" destOrd="0" presId="urn:microsoft.com/office/officeart/2008/layout/AlternatingHexagons"/>
    <dgm:cxn modelId="{C5DBAD2F-2348-4C66-83B0-4C535A2CB38E}" srcId="{E06B0D73-4324-483B-A0AA-8EC223C8A7CC}" destId="{7A95A592-A103-40DE-9E25-C7BD020F1334}" srcOrd="0" destOrd="0" parTransId="{28A3A26C-5A3A-4FBC-BA42-6D2BEF18453B}" sibTransId="{57ED080B-F997-448A-907F-0AE7E19B5C24}"/>
    <dgm:cxn modelId="{BE177ABF-A081-4D4B-B0C6-BFE9FE81BD5F}" type="presOf" srcId="{380CDC76-9B0B-486D-B1D2-E042FDE4F407}" destId="{5700FA20-234B-4C43-8603-EBBA63818CB1}" srcOrd="0" destOrd="0" presId="urn:microsoft.com/office/officeart/2008/layout/AlternatingHexagons"/>
    <dgm:cxn modelId="{AE92267A-583C-49D5-9A8B-AC35782E38D5}" type="presOf" srcId="{0915B567-FA4E-48C2-9989-04157F064FDA}" destId="{A9A98F89-F1FF-47B5-81EF-062B750D82BE}" srcOrd="0" destOrd="0" presId="urn:microsoft.com/office/officeart/2008/layout/AlternatingHexagons"/>
    <dgm:cxn modelId="{55B4AC37-060F-4DD5-9229-AA5A876D90FD}" type="presOf" srcId="{5A584A85-461E-40FC-8699-4C7CD5E2B624}" destId="{1CE80275-E691-46CF-849A-8C4016F84569}" srcOrd="0" destOrd="0" presId="urn:microsoft.com/office/officeart/2008/layout/AlternatingHexagons"/>
    <dgm:cxn modelId="{A3FBB8EB-5BFB-4784-94EC-4CECB0820318}" srcId="{E06B0D73-4324-483B-A0AA-8EC223C8A7CC}" destId="{88B93407-4E49-49C2-BAB3-3541CBF8C2C9}" srcOrd="3" destOrd="0" parTransId="{9FCD9972-07D8-496C-B54D-A2061A82D2D1}" sibTransId="{380CDC76-9B0B-486D-B1D2-E042FDE4F407}"/>
    <dgm:cxn modelId="{384B3129-3050-4C57-9C58-64F548AF6253}" type="presOf" srcId="{A930B2B8-146A-4492-81B2-0FEB004DA65F}" destId="{DFDD5F19-35F9-4B68-940E-2F53848A1874}" srcOrd="0" destOrd="0" presId="urn:microsoft.com/office/officeart/2008/layout/AlternatingHexagons"/>
    <dgm:cxn modelId="{9E10998F-9C08-4E03-A028-32261628CEE7}" srcId="{E06B0D73-4324-483B-A0AA-8EC223C8A7CC}" destId="{5A584A85-461E-40FC-8699-4C7CD5E2B624}" srcOrd="2" destOrd="0" parTransId="{7B821398-E2C0-4B22-8DE9-B9ED7FA91F52}" sibTransId="{A930B2B8-146A-4492-81B2-0FEB004DA65F}"/>
    <dgm:cxn modelId="{F4A92820-78A2-4B3B-ACD0-0DB7D090422F}" srcId="{57081F5B-C273-4B5D-9433-E9CF2E9CE1F6}" destId="{74E7C0A8-CF52-4952-88D8-90D2B90248EB}" srcOrd="0" destOrd="0" parTransId="{0514EA22-D9ED-441F-9DC4-2A80F50388A3}" sibTransId="{E07352CE-DE4E-41A8-9FD1-852DA750902B}"/>
    <dgm:cxn modelId="{6456FC5E-1D5E-468E-BB03-A5654A1DCCE8}" type="presOf" srcId="{74E7C0A8-CF52-4952-88D8-90D2B90248EB}" destId="{F2BE9834-8E0F-4FEE-A408-A825DCAFD543}" srcOrd="0" destOrd="0" presId="urn:microsoft.com/office/officeart/2008/layout/AlternatingHexagons"/>
    <dgm:cxn modelId="{993F0729-78EF-4667-9101-DD7C3F00EA41}" type="presParOf" srcId="{F2244E8F-22C9-404B-B243-71715CA44564}" destId="{DCAAB7B6-6231-4C49-BE41-D7B432456FF7}" srcOrd="0" destOrd="0" presId="urn:microsoft.com/office/officeart/2008/layout/AlternatingHexagons"/>
    <dgm:cxn modelId="{0A2E4D94-B2C1-4EE9-9B23-FA38D5400FEA}" type="presParOf" srcId="{DCAAB7B6-6231-4C49-BE41-D7B432456FF7}" destId="{752D065F-EB36-454E-8695-BB3B84B5A872}" srcOrd="0" destOrd="0" presId="urn:microsoft.com/office/officeart/2008/layout/AlternatingHexagons"/>
    <dgm:cxn modelId="{1E5CDDCF-8074-454A-B4F7-B25AA35EFE0D}" type="presParOf" srcId="{DCAAB7B6-6231-4C49-BE41-D7B432456FF7}" destId="{A9A98F89-F1FF-47B5-81EF-062B750D82BE}" srcOrd="1" destOrd="0" presId="urn:microsoft.com/office/officeart/2008/layout/AlternatingHexagons"/>
    <dgm:cxn modelId="{783CEF44-DB71-438E-87BE-DB0EBE9B7652}" type="presParOf" srcId="{DCAAB7B6-6231-4C49-BE41-D7B432456FF7}" destId="{92DF98EA-3CBE-4E27-AB72-0061EB77EF3C}" srcOrd="2" destOrd="0" presId="urn:microsoft.com/office/officeart/2008/layout/AlternatingHexagons"/>
    <dgm:cxn modelId="{814CC4FE-91D3-4525-A108-F12497DA95F7}" type="presParOf" srcId="{DCAAB7B6-6231-4C49-BE41-D7B432456FF7}" destId="{0AC07A99-C738-4E9C-A3D3-5E8E7827C5D9}" srcOrd="3" destOrd="0" presId="urn:microsoft.com/office/officeart/2008/layout/AlternatingHexagons"/>
    <dgm:cxn modelId="{36168330-86BB-4892-8EDA-54B2293E2525}" type="presParOf" srcId="{DCAAB7B6-6231-4C49-BE41-D7B432456FF7}" destId="{89DF1BD2-A052-46F4-9828-408F4446DAD5}" srcOrd="4" destOrd="0" presId="urn:microsoft.com/office/officeart/2008/layout/AlternatingHexagons"/>
    <dgm:cxn modelId="{8A377A58-3FEE-4719-8EDE-7B37FB11DA03}" type="presParOf" srcId="{F2244E8F-22C9-404B-B243-71715CA44564}" destId="{9202F275-92DC-4A3A-B811-7E88F2A625F9}" srcOrd="1" destOrd="0" presId="urn:microsoft.com/office/officeart/2008/layout/AlternatingHexagons"/>
    <dgm:cxn modelId="{C8C3601F-8C5B-4445-ADC6-E7D9FC672391}" type="presParOf" srcId="{F2244E8F-22C9-404B-B243-71715CA44564}" destId="{503653C7-66E9-4C86-B854-0C3512D404B3}" srcOrd="2" destOrd="0" presId="urn:microsoft.com/office/officeart/2008/layout/AlternatingHexagons"/>
    <dgm:cxn modelId="{3C5D0139-2825-4A9B-B181-3D75D54D3F4C}" type="presParOf" srcId="{503653C7-66E9-4C86-B854-0C3512D404B3}" destId="{A42B6829-5F0E-42E3-ADCE-B8D15BEA736C}" srcOrd="0" destOrd="0" presId="urn:microsoft.com/office/officeart/2008/layout/AlternatingHexagons"/>
    <dgm:cxn modelId="{23D23842-6B31-4540-9439-746176EA9C23}" type="presParOf" srcId="{503653C7-66E9-4C86-B854-0C3512D404B3}" destId="{F2BE9834-8E0F-4FEE-A408-A825DCAFD543}" srcOrd="1" destOrd="0" presId="urn:microsoft.com/office/officeart/2008/layout/AlternatingHexagons"/>
    <dgm:cxn modelId="{AA5BF493-032E-457E-8FA7-2BBB539F2339}" type="presParOf" srcId="{503653C7-66E9-4C86-B854-0C3512D404B3}" destId="{3EF3CFDB-FA72-41F5-804C-187367C0D606}" srcOrd="2" destOrd="0" presId="urn:microsoft.com/office/officeart/2008/layout/AlternatingHexagons"/>
    <dgm:cxn modelId="{EF292966-20C8-4273-AF71-8BBA13EEDDCC}" type="presParOf" srcId="{503653C7-66E9-4C86-B854-0C3512D404B3}" destId="{A62C47EB-3FB8-4AE0-9B8C-BB19B2A9BDDD}" srcOrd="3" destOrd="0" presId="urn:microsoft.com/office/officeart/2008/layout/AlternatingHexagons"/>
    <dgm:cxn modelId="{3E9B3E5D-A1BF-4447-8080-CC1DC49C5324}" type="presParOf" srcId="{503653C7-66E9-4C86-B854-0C3512D404B3}" destId="{3C9654B4-EE07-4988-BE1B-E3F81E46B196}" srcOrd="4" destOrd="0" presId="urn:microsoft.com/office/officeart/2008/layout/AlternatingHexagons"/>
    <dgm:cxn modelId="{AE7AC830-819C-4D6E-A6A2-FE15E5183439}" type="presParOf" srcId="{F2244E8F-22C9-404B-B243-71715CA44564}" destId="{EA1E7685-0875-4DEF-94F5-DFBE69F11DB7}" srcOrd="3" destOrd="0" presId="urn:microsoft.com/office/officeart/2008/layout/AlternatingHexagons"/>
    <dgm:cxn modelId="{96A16B3D-13F8-485B-B097-AF56DC8B3F6D}" type="presParOf" srcId="{F2244E8F-22C9-404B-B243-71715CA44564}" destId="{424CAEDB-A3D5-4FEE-8D7C-9B96A99C5BD9}" srcOrd="4" destOrd="0" presId="urn:microsoft.com/office/officeart/2008/layout/AlternatingHexagons"/>
    <dgm:cxn modelId="{5AD7B22B-AAE0-4E51-9519-8F79C5C150F3}" type="presParOf" srcId="{424CAEDB-A3D5-4FEE-8D7C-9B96A99C5BD9}" destId="{1CE80275-E691-46CF-849A-8C4016F84569}" srcOrd="0" destOrd="0" presId="urn:microsoft.com/office/officeart/2008/layout/AlternatingHexagons"/>
    <dgm:cxn modelId="{0AD5042F-7789-49A8-9CDF-DCA9BDCEF857}" type="presParOf" srcId="{424CAEDB-A3D5-4FEE-8D7C-9B96A99C5BD9}" destId="{2935C711-8C5C-4C55-A11E-ABB99260D987}" srcOrd="1" destOrd="0" presId="urn:microsoft.com/office/officeart/2008/layout/AlternatingHexagons"/>
    <dgm:cxn modelId="{2B2A2D78-BC43-48AB-8EDF-EA52D1767850}" type="presParOf" srcId="{424CAEDB-A3D5-4FEE-8D7C-9B96A99C5BD9}" destId="{4638EED2-7175-4607-B79D-C8C7031F594D}" srcOrd="2" destOrd="0" presId="urn:microsoft.com/office/officeart/2008/layout/AlternatingHexagons"/>
    <dgm:cxn modelId="{3D953398-7933-46A0-A7C2-79644ABB88E1}" type="presParOf" srcId="{424CAEDB-A3D5-4FEE-8D7C-9B96A99C5BD9}" destId="{F74083D4-3578-41A5-B0E0-4D4337EF2102}" srcOrd="3" destOrd="0" presId="urn:microsoft.com/office/officeart/2008/layout/AlternatingHexagons"/>
    <dgm:cxn modelId="{977E4ABA-4ACE-4469-99E7-61C114D124EF}" type="presParOf" srcId="{424CAEDB-A3D5-4FEE-8D7C-9B96A99C5BD9}" destId="{DFDD5F19-35F9-4B68-940E-2F53848A1874}" srcOrd="4" destOrd="0" presId="urn:microsoft.com/office/officeart/2008/layout/AlternatingHexagons"/>
    <dgm:cxn modelId="{1B30C565-749B-454F-9D07-D68B471B4ABD}" type="presParOf" srcId="{F2244E8F-22C9-404B-B243-71715CA44564}" destId="{9300A03E-B2BC-4D97-AA5F-0B2DF5DB028C}" srcOrd="5" destOrd="0" presId="urn:microsoft.com/office/officeart/2008/layout/AlternatingHexagons"/>
    <dgm:cxn modelId="{C32B728F-1E78-46B5-87DE-F24ADE70D784}" type="presParOf" srcId="{F2244E8F-22C9-404B-B243-71715CA44564}" destId="{4FDC2015-6CB4-40D8-8293-DA2EF1CE3224}" srcOrd="6" destOrd="0" presId="urn:microsoft.com/office/officeart/2008/layout/AlternatingHexagons"/>
    <dgm:cxn modelId="{78B28E35-8990-4E6C-B8EE-303EB6EDE3BC}" type="presParOf" srcId="{4FDC2015-6CB4-40D8-8293-DA2EF1CE3224}" destId="{43A1678B-F1E3-4A09-9F87-5402E24AC7BA}" srcOrd="0" destOrd="0" presId="urn:microsoft.com/office/officeart/2008/layout/AlternatingHexagons"/>
    <dgm:cxn modelId="{9EFB9A15-F8D9-4C64-81BC-7B6008305A13}" type="presParOf" srcId="{4FDC2015-6CB4-40D8-8293-DA2EF1CE3224}" destId="{4A4929DD-A177-4A8F-8846-41958C55ADD5}" srcOrd="1" destOrd="0" presId="urn:microsoft.com/office/officeart/2008/layout/AlternatingHexagons"/>
    <dgm:cxn modelId="{1D5A1830-A53D-48E2-9B84-251D76A105E1}" type="presParOf" srcId="{4FDC2015-6CB4-40D8-8293-DA2EF1CE3224}" destId="{082EEF35-5371-455A-8166-9C6255E6E9E1}" srcOrd="2" destOrd="0" presId="urn:microsoft.com/office/officeart/2008/layout/AlternatingHexagons"/>
    <dgm:cxn modelId="{25692BFF-47FB-4265-85D2-A59AAF82A901}" type="presParOf" srcId="{4FDC2015-6CB4-40D8-8293-DA2EF1CE3224}" destId="{1159982B-D1C9-43AF-980B-22BDED738B26}" srcOrd="3" destOrd="0" presId="urn:microsoft.com/office/officeart/2008/layout/AlternatingHexagons"/>
    <dgm:cxn modelId="{9D8B3504-34C9-4A2F-BBFA-D77F14736282}" type="presParOf" srcId="{4FDC2015-6CB4-40D8-8293-DA2EF1CE3224}" destId="{5700FA20-234B-4C43-8603-EBBA63818CB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BE7582-DBBA-484E-BD8A-23F05BCF42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4" csCatId="accent6" phldr="1"/>
      <dgm:spPr/>
    </dgm:pt>
    <dgm:pt modelId="{1976BF7B-11BD-4C34-97AC-08FE82BA5222}">
      <dgm:prSet phldrT="[Text]"/>
      <dgm:spPr/>
      <dgm:t>
        <a:bodyPr/>
        <a:lstStyle/>
        <a:p>
          <a:r>
            <a:rPr lang="es-MX" dirty="0" smtClean="0"/>
            <a:t>03. Intervención</a:t>
          </a:r>
          <a:endParaRPr lang="es-AR" dirty="0"/>
        </a:p>
      </dgm:t>
    </dgm:pt>
    <dgm:pt modelId="{195497E3-2CD5-40FC-B8C0-6523FDCFBAB8}" type="parTrans" cxnId="{B06A53CA-6482-4AD7-BDEB-C046E649AF5F}">
      <dgm:prSet/>
      <dgm:spPr/>
      <dgm:t>
        <a:bodyPr/>
        <a:lstStyle/>
        <a:p>
          <a:endParaRPr lang="es-AR"/>
        </a:p>
      </dgm:t>
    </dgm:pt>
    <dgm:pt modelId="{7F7E0D3B-2A9B-48EB-9495-9C9970A7A800}" type="sibTrans" cxnId="{B06A53CA-6482-4AD7-BDEB-C046E649AF5F}">
      <dgm:prSet/>
      <dgm:spPr/>
      <dgm:t>
        <a:bodyPr/>
        <a:lstStyle/>
        <a:p>
          <a:endParaRPr lang="es-AR"/>
        </a:p>
      </dgm:t>
    </dgm:pt>
    <dgm:pt modelId="{CF61F80D-69C7-4E92-BFCE-EEF6424B56C3}">
      <dgm:prSet phldrT="[Text]"/>
      <dgm:spPr/>
      <dgm:t>
        <a:bodyPr/>
        <a:lstStyle/>
        <a:p>
          <a:r>
            <a:rPr lang="es-MX" dirty="0" smtClean="0"/>
            <a:t>04. Post-intervención</a:t>
          </a:r>
          <a:endParaRPr lang="es-AR" dirty="0"/>
        </a:p>
      </dgm:t>
    </dgm:pt>
    <dgm:pt modelId="{E5DDDD5D-ADA5-4926-9863-69EA8D72E436}" type="parTrans" cxnId="{9F907F36-309A-4540-ADB6-4DA0F7F08270}">
      <dgm:prSet/>
      <dgm:spPr/>
      <dgm:t>
        <a:bodyPr/>
        <a:lstStyle/>
        <a:p>
          <a:endParaRPr lang="es-AR"/>
        </a:p>
      </dgm:t>
    </dgm:pt>
    <dgm:pt modelId="{46FAADAE-5699-4B01-AF36-7EE125FDCC5D}" type="sibTrans" cxnId="{9F907F36-309A-4540-ADB6-4DA0F7F08270}">
      <dgm:prSet/>
      <dgm:spPr/>
      <dgm:t>
        <a:bodyPr/>
        <a:lstStyle/>
        <a:p>
          <a:endParaRPr lang="es-AR"/>
        </a:p>
      </dgm:t>
    </dgm:pt>
    <dgm:pt modelId="{F898AB85-0A9D-4263-8DC2-B874EAD9DF45}">
      <dgm:prSet phldrT="[Text]"/>
      <dgm:spPr/>
      <dgm:t>
        <a:bodyPr/>
        <a:lstStyle/>
        <a:p>
          <a:r>
            <a:rPr lang="es-MX" dirty="0" smtClean="0"/>
            <a:t>02. Diagnóstico</a:t>
          </a:r>
          <a:endParaRPr lang="es-AR" dirty="0"/>
        </a:p>
      </dgm:t>
    </dgm:pt>
    <dgm:pt modelId="{119A1B9A-DB3F-40BF-89AF-BFDD1855BACE}" type="sibTrans" cxnId="{A4B0A76A-360E-4135-B9C4-4FC82A31E8FE}">
      <dgm:prSet/>
      <dgm:spPr/>
      <dgm:t>
        <a:bodyPr/>
        <a:lstStyle/>
        <a:p>
          <a:endParaRPr lang="es-AR"/>
        </a:p>
      </dgm:t>
    </dgm:pt>
    <dgm:pt modelId="{CF025084-9768-4C6B-A82A-302CB028EC73}" type="parTrans" cxnId="{A4B0A76A-360E-4135-B9C4-4FC82A31E8FE}">
      <dgm:prSet/>
      <dgm:spPr/>
      <dgm:t>
        <a:bodyPr/>
        <a:lstStyle/>
        <a:p>
          <a:endParaRPr lang="es-AR"/>
        </a:p>
      </dgm:t>
    </dgm:pt>
    <dgm:pt modelId="{C0EE42E5-A5FF-4F9F-A0F6-E48DE9037C3F}">
      <dgm:prSet phldrT="[Text]"/>
      <dgm:spPr/>
      <dgm:t>
        <a:bodyPr/>
        <a:lstStyle/>
        <a:p>
          <a:r>
            <a:rPr lang="es-MX" dirty="0" smtClean="0"/>
            <a:t>01. Selección</a:t>
          </a:r>
          <a:endParaRPr lang="es-AR" dirty="0"/>
        </a:p>
      </dgm:t>
    </dgm:pt>
    <dgm:pt modelId="{A6D38B02-8785-4E93-8277-317C9947DAFD}" type="parTrans" cxnId="{520D4454-B750-40C2-9B71-ED46DA0DBCAB}">
      <dgm:prSet/>
      <dgm:spPr/>
      <dgm:t>
        <a:bodyPr/>
        <a:lstStyle/>
        <a:p>
          <a:endParaRPr lang="es-AR"/>
        </a:p>
      </dgm:t>
    </dgm:pt>
    <dgm:pt modelId="{952B1D83-8D9C-4FD5-9644-623434042330}" type="sibTrans" cxnId="{520D4454-B750-40C2-9B71-ED46DA0DBCAB}">
      <dgm:prSet/>
      <dgm:spPr/>
      <dgm:t>
        <a:bodyPr/>
        <a:lstStyle/>
        <a:p>
          <a:endParaRPr lang="es-AR"/>
        </a:p>
      </dgm:t>
    </dgm:pt>
    <dgm:pt modelId="{C9D4648B-C689-4266-B00B-9AD763BBF2FA}" type="pres">
      <dgm:prSet presAssocID="{EABE7582-DBBA-484E-BD8A-23F05BCF4290}" presName="Name0" presStyleCnt="0">
        <dgm:presLayoutVars>
          <dgm:chMax val="7"/>
          <dgm:chPref val="7"/>
          <dgm:dir/>
        </dgm:presLayoutVars>
      </dgm:prSet>
      <dgm:spPr/>
    </dgm:pt>
    <dgm:pt modelId="{2173872A-3023-4D0E-9911-485B2606385F}" type="pres">
      <dgm:prSet presAssocID="{EABE7582-DBBA-484E-BD8A-23F05BCF4290}" presName="Name1" presStyleCnt="0"/>
      <dgm:spPr/>
    </dgm:pt>
    <dgm:pt modelId="{1FA3440C-2642-44CB-B3A5-CF66389E8889}" type="pres">
      <dgm:prSet presAssocID="{EABE7582-DBBA-484E-BD8A-23F05BCF4290}" presName="cycle" presStyleCnt="0"/>
      <dgm:spPr/>
    </dgm:pt>
    <dgm:pt modelId="{1334DB29-3C3B-4D67-84A5-BA1EF8499792}" type="pres">
      <dgm:prSet presAssocID="{EABE7582-DBBA-484E-BD8A-23F05BCF4290}" presName="srcNode" presStyleLbl="node1" presStyleIdx="0" presStyleCnt="4"/>
      <dgm:spPr/>
    </dgm:pt>
    <dgm:pt modelId="{11B8AEA2-BD34-462B-A035-9D0C80D21756}" type="pres">
      <dgm:prSet presAssocID="{EABE7582-DBBA-484E-BD8A-23F05BCF4290}" presName="conn" presStyleLbl="parChTrans1D2" presStyleIdx="0" presStyleCnt="1"/>
      <dgm:spPr/>
      <dgm:t>
        <a:bodyPr/>
        <a:lstStyle/>
        <a:p>
          <a:endParaRPr lang="es-AR"/>
        </a:p>
      </dgm:t>
    </dgm:pt>
    <dgm:pt modelId="{EEC50EDA-E1DB-4D34-AE44-1D96CDCD0DCA}" type="pres">
      <dgm:prSet presAssocID="{EABE7582-DBBA-484E-BD8A-23F05BCF4290}" presName="extraNode" presStyleLbl="node1" presStyleIdx="0" presStyleCnt="4"/>
      <dgm:spPr/>
    </dgm:pt>
    <dgm:pt modelId="{1DED5A93-23F0-425B-A7E8-AA5D5DD7DE5F}" type="pres">
      <dgm:prSet presAssocID="{EABE7582-DBBA-484E-BD8A-23F05BCF4290}" presName="dstNode" presStyleLbl="node1" presStyleIdx="0" presStyleCnt="4"/>
      <dgm:spPr/>
    </dgm:pt>
    <dgm:pt modelId="{C262506C-52D9-4D2F-BACB-4451BFF8FD72}" type="pres">
      <dgm:prSet presAssocID="{C0EE42E5-A5FF-4F9F-A0F6-E48DE9037C3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975552D-A0D4-4CC0-AF70-852B59EC8174}" type="pres">
      <dgm:prSet presAssocID="{C0EE42E5-A5FF-4F9F-A0F6-E48DE9037C3F}" presName="accent_1" presStyleCnt="0"/>
      <dgm:spPr/>
    </dgm:pt>
    <dgm:pt modelId="{D0FBE722-7D46-4604-95B8-7EBA833F331E}" type="pres">
      <dgm:prSet presAssocID="{C0EE42E5-A5FF-4F9F-A0F6-E48DE9037C3F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3F18FB-C2AB-4557-BD74-6FC49809834C}" type="pres">
      <dgm:prSet presAssocID="{F898AB85-0A9D-4263-8DC2-B874EAD9DF4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22CB5D2-33A6-477D-B9B3-E06924862F80}" type="pres">
      <dgm:prSet presAssocID="{F898AB85-0A9D-4263-8DC2-B874EAD9DF45}" presName="accent_2" presStyleCnt="0"/>
      <dgm:spPr/>
    </dgm:pt>
    <dgm:pt modelId="{36A4E1D1-1A20-446C-A944-AEB6BE23AFB4}" type="pres">
      <dgm:prSet presAssocID="{F898AB85-0A9D-4263-8DC2-B874EAD9DF45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30D4450-C55D-4060-BFFA-93DCA2B28FF0}" type="pres">
      <dgm:prSet presAssocID="{1976BF7B-11BD-4C34-97AC-08FE82BA522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DA35C17-5725-4E70-A75B-7865FDA53A97}" type="pres">
      <dgm:prSet presAssocID="{1976BF7B-11BD-4C34-97AC-08FE82BA5222}" presName="accent_3" presStyleCnt="0"/>
      <dgm:spPr/>
    </dgm:pt>
    <dgm:pt modelId="{EC325329-4BA4-4601-814C-54D02D2C9E7D}" type="pres">
      <dgm:prSet presAssocID="{1976BF7B-11BD-4C34-97AC-08FE82BA5222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A1D2D02-698D-424D-A807-134CDD52DEE3}" type="pres">
      <dgm:prSet presAssocID="{CF61F80D-69C7-4E92-BFCE-EEF6424B56C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DBD2933-9D61-4E84-8C3B-2D8AF0075F56}" type="pres">
      <dgm:prSet presAssocID="{CF61F80D-69C7-4E92-BFCE-EEF6424B56C3}" presName="accent_4" presStyleCnt="0"/>
      <dgm:spPr/>
    </dgm:pt>
    <dgm:pt modelId="{516E62E3-9448-421E-98D7-974FB7006FD0}" type="pres">
      <dgm:prSet presAssocID="{CF61F80D-69C7-4E92-BFCE-EEF6424B56C3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2AE57AE0-1A9F-4525-9524-3C70260E3D1F}" type="presOf" srcId="{952B1D83-8D9C-4FD5-9644-623434042330}" destId="{11B8AEA2-BD34-462B-A035-9D0C80D21756}" srcOrd="0" destOrd="0" presId="urn:microsoft.com/office/officeart/2008/layout/VerticalCurvedList"/>
    <dgm:cxn modelId="{21E12601-43AA-48DB-AFED-A70F85CF09A9}" type="presOf" srcId="{CF61F80D-69C7-4E92-BFCE-EEF6424B56C3}" destId="{2A1D2D02-698D-424D-A807-134CDD52DEE3}" srcOrd="0" destOrd="0" presId="urn:microsoft.com/office/officeart/2008/layout/VerticalCurvedList"/>
    <dgm:cxn modelId="{9F907F36-309A-4540-ADB6-4DA0F7F08270}" srcId="{EABE7582-DBBA-484E-BD8A-23F05BCF4290}" destId="{CF61F80D-69C7-4E92-BFCE-EEF6424B56C3}" srcOrd="3" destOrd="0" parTransId="{E5DDDD5D-ADA5-4926-9863-69EA8D72E436}" sibTransId="{46FAADAE-5699-4B01-AF36-7EE125FDCC5D}"/>
    <dgm:cxn modelId="{92D6FB5D-D92B-46C2-9B4D-C9520022E3C9}" type="presOf" srcId="{1976BF7B-11BD-4C34-97AC-08FE82BA5222}" destId="{030D4450-C55D-4060-BFFA-93DCA2B28FF0}" srcOrd="0" destOrd="0" presId="urn:microsoft.com/office/officeart/2008/layout/VerticalCurvedList"/>
    <dgm:cxn modelId="{41C8FF1C-5AF2-469F-9F66-CB3DAC21DF9D}" type="presOf" srcId="{F898AB85-0A9D-4263-8DC2-B874EAD9DF45}" destId="{413F18FB-C2AB-4557-BD74-6FC49809834C}" srcOrd="0" destOrd="0" presId="urn:microsoft.com/office/officeart/2008/layout/VerticalCurvedList"/>
    <dgm:cxn modelId="{A4B0A76A-360E-4135-B9C4-4FC82A31E8FE}" srcId="{EABE7582-DBBA-484E-BD8A-23F05BCF4290}" destId="{F898AB85-0A9D-4263-8DC2-B874EAD9DF45}" srcOrd="1" destOrd="0" parTransId="{CF025084-9768-4C6B-A82A-302CB028EC73}" sibTransId="{119A1B9A-DB3F-40BF-89AF-BFDD1855BACE}"/>
    <dgm:cxn modelId="{ACF38FCC-BFAD-4A6B-90CE-0BF74609EDAD}" type="presOf" srcId="{C0EE42E5-A5FF-4F9F-A0F6-E48DE9037C3F}" destId="{C262506C-52D9-4D2F-BACB-4451BFF8FD72}" srcOrd="0" destOrd="0" presId="urn:microsoft.com/office/officeart/2008/layout/VerticalCurvedList"/>
    <dgm:cxn modelId="{520D4454-B750-40C2-9B71-ED46DA0DBCAB}" srcId="{EABE7582-DBBA-484E-BD8A-23F05BCF4290}" destId="{C0EE42E5-A5FF-4F9F-A0F6-E48DE9037C3F}" srcOrd="0" destOrd="0" parTransId="{A6D38B02-8785-4E93-8277-317C9947DAFD}" sibTransId="{952B1D83-8D9C-4FD5-9644-623434042330}"/>
    <dgm:cxn modelId="{7D376F86-2B93-4417-9896-9B6882952046}" type="presOf" srcId="{EABE7582-DBBA-484E-BD8A-23F05BCF4290}" destId="{C9D4648B-C689-4266-B00B-9AD763BBF2FA}" srcOrd="0" destOrd="0" presId="urn:microsoft.com/office/officeart/2008/layout/VerticalCurvedList"/>
    <dgm:cxn modelId="{B06A53CA-6482-4AD7-BDEB-C046E649AF5F}" srcId="{EABE7582-DBBA-484E-BD8A-23F05BCF4290}" destId="{1976BF7B-11BD-4C34-97AC-08FE82BA5222}" srcOrd="2" destOrd="0" parTransId="{195497E3-2CD5-40FC-B8C0-6523FDCFBAB8}" sibTransId="{7F7E0D3B-2A9B-48EB-9495-9C9970A7A800}"/>
    <dgm:cxn modelId="{6D6CB8F3-FA0B-4AF9-9F27-83B1B0714E99}" type="presParOf" srcId="{C9D4648B-C689-4266-B00B-9AD763BBF2FA}" destId="{2173872A-3023-4D0E-9911-485B2606385F}" srcOrd="0" destOrd="0" presId="urn:microsoft.com/office/officeart/2008/layout/VerticalCurvedList"/>
    <dgm:cxn modelId="{4BB8E8E2-1FFB-4460-B3E5-C92CDDB8B5FF}" type="presParOf" srcId="{2173872A-3023-4D0E-9911-485B2606385F}" destId="{1FA3440C-2642-44CB-B3A5-CF66389E8889}" srcOrd="0" destOrd="0" presId="urn:microsoft.com/office/officeart/2008/layout/VerticalCurvedList"/>
    <dgm:cxn modelId="{8AAFEB16-EC26-4F52-8B65-F0574D6F7E49}" type="presParOf" srcId="{1FA3440C-2642-44CB-B3A5-CF66389E8889}" destId="{1334DB29-3C3B-4D67-84A5-BA1EF8499792}" srcOrd="0" destOrd="0" presId="urn:microsoft.com/office/officeart/2008/layout/VerticalCurvedList"/>
    <dgm:cxn modelId="{EDE283E4-9444-4CCE-B24A-901958E52642}" type="presParOf" srcId="{1FA3440C-2642-44CB-B3A5-CF66389E8889}" destId="{11B8AEA2-BD34-462B-A035-9D0C80D21756}" srcOrd="1" destOrd="0" presId="urn:microsoft.com/office/officeart/2008/layout/VerticalCurvedList"/>
    <dgm:cxn modelId="{EF2673B1-693D-4733-A82B-4FEB21486944}" type="presParOf" srcId="{1FA3440C-2642-44CB-B3A5-CF66389E8889}" destId="{EEC50EDA-E1DB-4D34-AE44-1D96CDCD0DCA}" srcOrd="2" destOrd="0" presId="urn:microsoft.com/office/officeart/2008/layout/VerticalCurvedList"/>
    <dgm:cxn modelId="{763CC99A-64F3-46AC-BF40-4655A38D6994}" type="presParOf" srcId="{1FA3440C-2642-44CB-B3A5-CF66389E8889}" destId="{1DED5A93-23F0-425B-A7E8-AA5D5DD7DE5F}" srcOrd="3" destOrd="0" presId="urn:microsoft.com/office/officeart/2008/layout/VerticalCurvedList"/>
    <dgm:cxn modelId="{B7E90019-58AB-4442-89EB-5058729C2B80}" type="presParOf" srcId="{2173872A-3023-4D0E-9911-485B2606385F}" destId="{C262506C-52D9-4D2F-BACB-4451BFF8FD72}" srcOrd="1" destOrd="0" presId="urn:microsoft.com/office/officeart/2008/layout/VerticalCurvedList"/>
    <dgm:cxn modelId="{54CD8CEB-8CCB-42D3-8032-8D23B9CF934D}" type="presParOf" srcId="{2173872A-3023-4D0E-9911-485B2606385F}" destId="{2975552D-A0D4-4CC0-AF70-852B59EC8174}" srcOrd="2" destOrd="0" presId="urn:microsoft.com/office/officeart/2008/layout/VerticalCurvedList"/>
    <dgm:cxn modelId="{A3EEB948-EC7E-4BBC-AEA3-7B93B7FE8EB1}" type="presParOf" srcId="{2975552D-A0D4-4CC0-AF70-852B59EC8174}" destId="{D0FBE722-7D46-4604-95B8-7EBA833F331E}" srcOrd="0" destOrd="0" presId="urn:microsoft.com/office/officeart/2008/layout/VerticalCurvedList"/>
    <dgm:cxn modelId="{96516713-C4A3-4369-BCFD-2C06B323F258}" type="presParOf" srcId="{2173872A-3023-4D0E-9911-485B2606385F}" destId="{413F18FB-C2AB-4557-BD74-6FC49809834C}" srcOrd="3" destOrd="0" presId="urn:microsoft.com/office/officeart/2008/layout/VerticalCurvedList"/>
    <dgm:cxn modelId="{D01CCEC6-AA64-4EDC-A335-B40C5D75BB55}" type="presParOf" srcId="{2173872A-3023-4D0E-9911-485B2606385F}" destId="{B22CB5D2-33A6-477D-B9B3-E06924862F80}" srcOrd="4" destOrd="0" presId="urn:microsoft.com/office/officeart/2008/layout/VerticalCurvedList"/>
    <dgm:cxn modelId="{0A7CD281-C84C-4C25-A1D9-6DE438BA95C2}" type="presParOf" srcId="{B22CB5D2-33A6-477D-B9B3-E06924862F80}" destId="{36A4E1D1-1A20-446C-A944-AEB6BE23AFB4}" srcOrd="0" destOrd="0" presId="urn:microsoft.com/office/officeart/2008/layout/VerticalCurvedList"/>
    <dgm:cxn modelId="{BC6BBB2E-30AD-44D8-8ED8-366E070A24A1}" type="presParOf" srcId="{2173872A-3023-4D0E-9911-485B2606385F}" destId="{030D4450-C55D-4060-BFFA-93DCA2B28FF0}" srcOrd="5" destOrd="0" presId="urn:microsoft.com/office/officeart/2008/layout/VerticalCurvedList"/>
    <dgm:cxn modelId="{B35C79C7-9CE5-475D-8E41-91C70B2DDEE5}" type="presParOf" srcId="{2173872A-3023-4D0E-9911-485B2606385F}" destId="{3DA35C17-5725-4E70-A75B-7865FDA53A97}" srcOrd="6" destOrd="0" presId="urn:microsoft.com/office/officeart/2008/layout/VerticalCurvedList"/>
    <dgm:cxn modelId="{35B626D0-504D-49B1-8C5C-472DE56A2A59}" type="presParOf" srcId="{3DA35C17-5725-4E70-A75B-7865FDA53A97}" destId="{EC325329-4BA4-4601-814C-54D02D2C9E7D}" srcOrd="0" destOrd="0" presId="urn:microsoft.com/office/officeart/2008/layout/VerticalCurvedList"/>
    <dgm:cxn modelId="{07F83F2E-31AD-404F-A091-BC06FF0D0976}" type="presParOf" srcId="{2173872A-3023-4D0E-9911-485B2606385F}" destId="{2A1D2D02-698D-424D-A807-134CDD52DEE3}" srcOrd="7" destOrd="0" presId="urn:microsoft.com/office/officeart/2008/layout/VerticalCurvedList"/>
    <dgm:cxn modelId="{7B1C5728-E5BD-4CC3-9EB5-884EA4CB7A8C}" type="presParOf" srcId="{2173872A-3023-4D0E-9911-485B2606385F}" destId="{5DBD2933-9D61-4E84-8C3B-2D8AF0075F56}" srcOrd="8" destOrd="0" presId="urn:microsoft.com/office/officeart/2008/layout/VerticalCurvedList"/>
    <dgm:cxn modelId="{2F278805-42B1-4EB7-B38F-202429987BB1}" type="presParOf" srcId="{5DBD2933-9D61-4E84-8C3B-2D8AF0075F56}" destId="{516E62E3-9448-421E-98D7-974FB7006F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06CB63-322B-4176-AF05-96B53E94235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95A64310-4A62-4654-A523-3FA692DE131F}">
      <dgm:prSet phldrT="[Text]" custT="1"/>
      <dgm:spPr/>
      <dgm:t>
        <a:bodyPr/>
        <a:lstStyle/>
        <a:p>
          <a:r>
            <a:rPr lang="es-AR" sz="1800" dirty="0" smtClean="0"/>
            <a:t>SPLIF</a:t>
          </a:r>
        </a:p>
        <a:p>
          <a:r>
            <a:rPr lang="es-AR" sz="1500" dirty="0" smtClean="0"/>
            <a:t>Autoriza-</a:t>
          </a:r>
          <a:r>
            <a:rPr lang="es-AR" sz="1500" dirty="0" err="1" smtClean="0"/>
            <a:t>ción</a:t>
          </a:r>
          <a:r>
            <a:rPr lang="es-AR" sz="1500" dirty="0" smtClean="0"/>
            <a:t> para quema</a:t>
          </a:r>
          <a:endParaRPr lang="es-AR" sz="1500" dirty="0"/>
        </a:p>
      </dgm:t>
    </dgm:pt>
    <dgm:pt modelId="{43385BBE-7F3E-4884-A226-77F4B9305AF5}" type="parTrans" cxnId="{7E7A3E8F-E2DB-485A-8FFC-9AF7487560FC}">
      <dgm:prSet/>
      <dgm:spPr/>
      <dgm:t>
        <a:bodyPr/>
        <a:lstStyle/>
        <a:p>
          <a:endParaRPr lang="es-AR"/>
        </a:p>
      </dgm:t>
    </dgm:pt>
    <dgm:pt modelId="{61488967-BCEC-4BDA-B89B-BB4CA07D5F88}" type="sibTrans" cxnId="{7E7A3E8F-E2DB-485A-8FFC-9AF7487560FC}">
      <dgm:prSet/>
      <dgm:spPr/>
      <dgm:t>
        <a:bodyPr/>
        <a:lstStyle/>
        <a:p>
          <a:r>
            <a:rPr lang="es-AR" dirty="0" smtClean="0"/>
            <a:t>BOSQUES </a:t>
          </a:r>
        </a:p>
        <a:p>
          <a:r>
            <a:rPr lang="es-AR" dirty="0" smtClean="0"/>
            <a:t>Autorización tala y transporte</a:t>
          </a:r>
          <a:endParaRPr lang="es-AR" dirty="0"/>
        </a:p>
      </dgm:t>
    </dgm:pt>
    <dgm:pt modelId="{A9F7CF81-5B19-43D5-A86C-BB1BCAD31718}">
      <dgm:prSet phldrT="[Text]"/>
      <dgm:spPr/>
      <dgm:t>
        <a:bodyPr/>
        <a:lstStyle/>
        <a:p>
          <a:r>
            <a:rPr lang="es-AR" dirty="0" smtClean="0"/>
            <a:t>PARQUES Y JARDINES</a:t>
          </a:r>
        </a:p>
        <a:p>
          <a:r>
            <a:rPr lang="es-AR" dirty="0" smtClean="0"/>
            <a:t>Espacio público</a:t>
          </a:r>
          <a:endParaRPr lang="es-AR" dirty="0"/>
        </a:p>
      </dgm:t>
    </dgm:pt>
    <dgm:pt modelId="{ADD05B2D-2A67-4603-A648-5CFBDD7DBEC1}" type="parTrans" cxnId="{51FC5591-3627-44FF-B391-F46C6286FED9}">
      <dgm:prSet/>
      <dgm:spPr/>
      <dgm:t>
        <a:bodyPr/>
        <a:lstStyle/>
        <a:p>
          <a:endParaRPr lang="es-AR"/>
        </a:p>
      </dgm:t>
    </dgm:pt>
    <dgm:pt modelId="{ABA5A61A-DE99-4B9D-BA85-08362CCC3BB6}" type="sibTrans" cxnId="{51FC5591-3627-44FF-B391-F46C6286FED9}">
      <dgm:prSet custT="1"/>
      <dgm:spPr/>
      <dgm:t>
        <a:bodyPr/>
        <a:lstStyle/>
        <a:p>
          <a:r>
            <a:rPr lang="es-AR" sz="1400" dirty="0" smtClean="0"/>
            <a:t>SSSP</a:t>
          </a:r>
        </a:p>
        <a:p>
          <a:r>
            <a:rPr lang="es-AR" sz="1200" dirty="0" smtClean="0"/>
            <a:t>Control del CRUM</a:t>
          </a:r>
        </a:p>
        <a:p>
          <a:endParaRPr lang="es-AR" sz="1200" dirty="0"/>
        </a:p>
      </dgm:t>
    </dgm:pt>
    <dgm:pt modelId="{7A22F118-B7AE-483A-9DA0-E58A317AFA0D}">
      <dgm:prSet phldrT="[Text]" custT="1"/>
      <dgm:spPr/>
      <dgm:t>
        <a:bodyPr/>
        <a:lstStyle/>
        <a:p>
          <a:r>
            <a:rPr lang="es-AR" sz="1600" dirty="0" smtClean="0"/>
            <a:t>CRUM</a:t>
          </a:r>
        </a:p>
        <a:p>
          <a:r>
            <a:rPr lang="es-AR" sz="1500" dirty="0" smtClean="0"/>
            <a:t>Disposi-ción final</a:t>
          </a:r>
          <a:endParaRPr lang="es-AR" sz="1500" dirty="0"/>
        </a:p>
      </dgm:t>
    </dgm:pt>
    <dgm:pt modelId="{740EA21F-52F8-461C-80F9-3655F375FA3C}" type="sibTrans" cxnId="{81E45B97-F0C7-4A63-A134-E6C8C4EF9515}">
      <dgm:prSet/>
      <dgm:spPr/>
      <dgm:t>
        <a:bodyPr/>
        <a:lstStyle/>
        <a:p>
          <a:r>
            <a:rPr lang="es-AR" dirty="0" smtClean="0"/>
            <a:t>DESARROLLO SOCIAL</a:t>
          </a:r>
        </a:p>
        <a:p>
          <a:r>
            <a:rPr lang="es-AR" dirty="0" smtClean="0"/>
            <a:t>Plan Calor</a:t>
          </a:r>
          <a:endParaRPr lang="es-AR" dirty="0"/>
        </a:p>
      </dgm:t>
    </dgm:pt>
    <dgm:pt modelId="{7198C233-D35B-4A87-90ED-C8C90CCC0ED6}" type="parTrans" cxnId="{81E45B97-F0C7-4A63-A134-E6C8C4EF9515}">
      <dgm:prSet/>
      <dgm:spPr/>
      <dgm:t>
        <a:bodyPr/>
        <a:lstStyle/>
        <a:p>
          <a:endParaRPr lang="es-AR"/>
        </a:p>
      </dgm:t>
    </dgm:pt>
    <dgm:pt modelId="{4BAFD4FF-3A58-40D0-927D-BABDE1622C12}">
      <dgm:prSet phldrT="[Text]" custT="1"/>
      <dgm:spPr/>
      <dgm:t>
        <a:bodyPr/>
        <a:lstStyle/>
        <a:p>
          <a:r>
            <a:rPr lang="es-MX" sz="1500" dirty="0" smtClean="0"/>
            <a:t>USUARIO del Plan Calor</a:t>
          </a:r>
          <a:endParaRPr lang="es-AR" sz="1500" dirty="0"/>
        </a:p>
      </dgm:t>
    </dgm:pt>
    <dgm:pt modelId="{FBA9DCA8-7CBA-4256-9A04-E04B8A7B227E}" type="parTrans" cxnId="{F082EAEA-E4CF-4CD9-B28D-F409DCF02D37}">
      <dgm:prSet/>
      <dgm:spPr/>
      <dgm:t>
        <a:bodyPr/>
        <a:lstStyle/>
        <a:p>
          <a:endParaRPr lang="es-AR"/>
        </a:p>
      </dgm:t>
    </dgm:pt>
    <dgm:pt modelId="{537C80AC-A879-4DBD-BBB7-649AA7DC6227}" type="sibTrans" cxnId="{F082EAEA-E4CF-4CD9-B28D-F409DCF02D37}">
      <dgm:prSet/>
      <dgm:spPr/>
      <dgm:t>
        <a:bodyPr/>
        <a:lstStyle/>
        <a:p>
          <a:endParaRPr lang="es-AR"/>
        </a:p>
      </dgm:t>
    </dgm:pt>
    <dgm:pt modelId="{CED10B79-FDB6-4B20-8FAC-4012429BE006}" type="pres">
      <dgm:prSet presAssocID="{A806CB63-322B-4176-AF05-96B53E94235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50026500-04A5-4D13-9BA6-B7787399C0D5}" type="pres">
      <dgm:prSet presAssocID="{95A64310-4A62-4654-A523-3FA692DE131F}" presName="composite" presStyleCnt="0"/>
      <dgm:spPr/>
    </dgm:pt>
    <dgm:pt modelId="{B22595E0-DE05-4B56-9426-D5ED78CF1F5C}" type="pres">
      <dgm:prSet presAssocID="{95A64310-4A62-4654-A523-3FA692DE131F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A621038-8822-4BFC-B76B-FAE87AF077A2}" type="pres">
      <dgm:prSet presAssocID="{95A64310-4A62-4654-A523-3FA692DE131F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730C191-8127-445E-A29A-0B61D71E1514}" type="pres">
      <dgm:prSet presAssocID="{95A64310-4A62-4654-A523-3FA692DE131F}" presName="BalanceSpacing" presStyleCnt="0"/>
      <dgm:spPr/>
    </dgm:pt>
    <dgm:pt modelId="{691FAFDD-7317-48D0-95E0-1D584E6E0B2F}" type="pres">
      <dgm:prSet presAssocID="{95A64310-4A62-4654-A523-3FA692DE131F}" presName="BalanceSpacing1" presStyleCnt="0"/>
      <dgm:spPr/>
    </dgm:pt>
    <dgm:pt modelId="{C87579AD-57BB-4CF5-B9FE-CD6B122C15E1}" type="pres">
      <dgm:prSet presAssocID="{61488967-BCEC-4BDA-B89B-BB4CA07D5F88}" presName="Accent1Text" presStyleLbl="node1" presStyleIdx="1" presStyleCnt="8"/>
      <dgm:spPr/>
      <dgm:t>
        <a:bodyPr/>
        <a:lstStyle/>
        <a:p>
          <a:endParaRPr lang="es-AR"/>
        </a:p>
      </dgm:t>
    </dgm:pt>
    <dgm:pt modelId="{062F9168-5F0B-4C68-830A-08E028A0EB08}" type="pres">
      <dgm:prSet presAssocID="{61488967-BCEC-4BDA-B89B-BB4CA07D5F88}" presName="spaceBetweenRectangles" presStyleCnt="0"/>
      <dgm:spPr/>
    </dgm:pt>
    <dgm:pt modelId="{C53EDA60-817A-4022-BF54-D662F55E7F6B}" type="pres">
      <dgm:prSet presAssocID="{A9F7CF81-5B19-43D5-A86C-BB1BCAD31718}" presName="composite" presStyleCnt="0"/>
      <dgm:spPr/>
    </dgm:pt>
    <dgm:pt modelId="{41542ADB-0096-406A-B32D-9AFC536C495C}" type="pres">
      <dgm:prSet presAssocID="{A9F7CF81-5B19-43D5-A86C-BB1BCAD31718}" presName="Parent1" presStyleLbl="node1" presStyleIdx="2" presStyleCnt="8" custLinFactX="-5778" custLinFactNeighborX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FF97600-CEA0-44BE-B33A-C24B7833FEAE}" type="pres">
      <dgm:prSet presAssocID="{A9F7CF81-5B19-43D5-A86C-BB1BCAD31718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395F1F6-2E3C-40AA-8E65-C91E2B718EA1}" type="pres">
      <dgm:prSet presAssocID="{A9F7CF81-5B19-43D5-A86C-BB1BCAD31718}" presName="BalanceSpacing" presStyleCnt="0"/>
      <dgm:spPr/>
    </dgm:pt>
    <dgm:pt modelId="{04900243-3288-4F59-9DD2-CB2A6634BAC2}" type="pres">
      <dgm:prSet presAssocID="{A9F7CF81-5B19-43D5-A86C-BB1BCAD31718}" presName="BalanceSpacing1" presStyleCnt="0"/>
      <dgm:spPr/>
    </dgm:pt>
    <dgm:pt modelId="{8247F87C-090C-4336-B7E8-0568ADA2ECA4}" type="pres">
      <dgm:prSet presAssocID="{ABA5A61A-DE99-4B9D-BA85-08362CCC3BB6}" presName="Accent1Text" presStyleLbl="node1" presStyleIdx="3" presStyleCnt="8"/>
      <dgm:spPr/>
      <dgm:t>
        <a:bodyPr/>
        <a:lstStyle/>
        <a:p>
          <a:endParaRPr lang="es-AR"/>
        </a:p>
      </dgm:t>
    </dgm:pt>
    <dgm:pt modelId="{EB65D8C3-4E26-4AE9-854B-9CFDC381D229}" type="pres">
      <dgm:prSet presAssocID="{ABA5A61A-DE99-4B9D-BA85-08362CCC3BB6}" presName="spaceBetweenRectangles" presStyleCnt="0"/>
      <dgm:spPr/>
    </dgm:pt>
    <dgm:pt modelId="{AA000602-F1DC-4AF8-9C66-8076942EAD83}" type="pres">
      <dgm:prSet presAssocID="{7A22F118-B7AE-483A-9DA0-E58A317AFA0D}" presName="composite" presStyleCnt="0"/>
      <dgm:spPr/>
    </dgm:pt>
    <dgm:pt modelId="{D25624CD-A847-464C-9B2D-4744754940F5}" type="pres">
      <dgm:prSet presAssocID="{7A22F118-B7AE-483A-9DA0-E58A317AFA0D}" presName="Parent1" presStyleLbl="node1" presStyleIdx="4" presStyleCnt="8" custLinFactNeighborX="-53293" custLinFactNeighborY="-850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EDAAF4B-0290-45D3-AAF7-A29E7F5A9339}" type="pres">
      <dgm:prSet presAssocID="{7A22F118-B7AE-483A-9DA0-E58A317AFA0D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BC0BB08-6B97-4032-9103-499F9A93967F}" type="pres">
      <dgm:prSet presAssocID="{7A22F118-B7AE-483A-9DA0-E58A317AFA0D}" presName="BalanceSpacing" presStyleCnt="0"/>
      <dgm:spPr/>
    </dgm:pt>
    <dgm:pt modelId="{AE959EC1-6034-497A-BCB6-0AEB67D4C70F}" type="pres">
      <dgm:prSet presAssocID="{7A22F118-B7AE-483A-9DA0-E58A317AFA0D}" presName="BalanceSpacing1" presStyleCnt="0"/>
      <dgm:spPr/>
    </dgm:pt>
    <dgm:pt modelId="{6746F980-512E-43E9-95E5-2387A360427D}" type="pres">
      <dgm:prSet presAssocID="{740EA21F-52F8-461C-80F9-3655F375FA3C}" presName="Accent1Text" presStyleLbl="node1" presStyleIdx="5" presStyleCnt="8"/>
      <dgm:spPr/>
      <dgm:t>
        <a:bodyPr/>
        <a:lstStyle/>
        <a:p>
          <a:endParaRPr lang="es-AR"/>
        </a:p>
      </dgm:t>
    </dgm:pt>
    <dgm:pt modelId="{259493F0-4127-4BEF-B400-598ACB18AB25}" type="pres">
      <dgm:prSet presAssocID="{740EA21F-52F8-461C-80F9-3655F375FA3C}" presName="spaceBetweenRectangles" presStyleCnt="0"/>
      <dgm:spPr/>
    </dgm:pt>
    <dgm:pt modelId="{0C914DDE-BAAC-4B0A-8CB0-31059DA83D8B}" type="pres">
      <dgm:prSet presAssocID="{4BAFD4FF-3A58-40D0-927D-BABDE1622C12}" presName="composite" presStyleCnt="0"/>
      <dgm:spPr/>
    </dgm:pt>
    <dgm:pt modelId="{CAC23622-6D5F-4A39-96D0-2F0B8CECEE1A}" type="pres">
      <dgm:prSet presAssocID="{4BAFD4FF-3A58-40D0-927D-BABDE1622C12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F63BCC7-1B37-4C6B-AA92-FDABF9650162}" type="pres">
      <dgm:prSet presAssocID="{4BAFD4FF-3A58-40D0-927D-BABDE1622C12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19ADE2E-B602-451E-84F6-6F66FA45C804}" type="pres">
      <dgm:prSet presAssocID="{4BAFD4FF-3A58-40D0-927D-BABDE1622C12}" presName="BalanceSpacing" presStyleCnt="0"/>
      <dgm:spPr/>
    </dgm:pt>
    <dgm:pt modelId="{9CE480EA-10D2-4008-A848-3A300689B8D0}" type="pres">
      <dgm:prSet presAssocID="{4BAFD4FF-3A58-40D0-927D-BABDE1622C12}" presName="BalanceSpacing1" presStyleCnt="0"/>
      <dgm:spPr/>
    </dgm:pt>
    <dgm:pt modelId="{9A04DC03-A6ED-47EB-8AC3-D99D821DAF06}" type="pres">
      <dgm:prSet presAssocID="{537C80AC-A879-4DBD-BBB7-649AA7DC6227}" presName="Accent1Text" presStyleLbl="node1" presStyleIdx="7" presStyleCnt="8"/>
      <dgm:spPr/>
      <dgm:t>
        <a:bodyPr/>
        <a:lstStyle/>
        <a:p>
          <a:endParaRPr lang="es-AR"/>
        </a:p>
      </dgm:t>
    </dgm:pt>
  </dgm:ptLst>
  <dgm:cxnLst>
    <dgm:cxn modelId="{74162CBD-5E56-4E85-B9A3-D9A446DB7B8B}" type="presOf" srcId="{537C80AC-A879-4DBD-BBB7-649AA7DC6227}" destId="{9A04DC03-A6ED-47EB-8AC3-D99D821DAF06}" srcOrd="0" destOrd="0" presId="urn:microsoft.com/office/officeart/2008/layout/AlternatingHexagons"/>
    <dgm:cxn modelId="{70F2803E-9438-40BA-904B-B516C1775EFA}" type="presOf" srcId="{4BAFD4FF-3A58-40D0-927D-BABDE1622C12}" destId="{CAC23622-6D5F-4A39-96D0-2F0B8CECEE1A}" srcOrd="0" destOrd="0" presId="urn:microsoft.com/office/officeart/2008/layout/AlternatingHexagons"/>
    <dgm:cxn modelId="{456F93D7-C607-4FD0-861A-61C1B89F4D13}" type="presOf" srcId="{A9F7CF81-5B19-43D5-A86C-BB1BCAD31718}" destId="{41542ADB-0096-406A-B32D-9AFC536C495C}" srcOrd="0" destOrd="0" presId="urn:microsoft.com/office/officeart/2008/layout/AlternatingHexagons"/>
    <dgm:cxn modelId="{F12DA5B0-AE39-49B5-ABED-9E60D26565F0}" type="presOf" srcId="{61488967-BCEC-4BDA-B89B-BB4CA07D5F88}" destId="{C87579AD-57BB-4CF5-B9FE-CD6B122C15E1}" srcOrd="0" destOrd="0" presId="urn:microsoft.com/office/officeart/2008/layout/AlternatingHexagons"/>
    <dgm:cxn modelId="{85ED8C37-E48D-41D7-8094-A8F249AC1998}" type="presOf" srcId="{A806CB63-322B-4176-AF05-96B53E94235F}" destId="{CED10B79-FDB6-4B20-8FAC-4012429BE006}" srcOrd="0" destOrd="0" presId="urn:microsoft.com/office/officeart/2008/layout/AlternatingHexagons"/>
    <dgm:cxn modelId="{81E45B97-F0C7-4A63-A134-E6C8C4EF9515}" srcId="{A806CB63-322B-4176-AF05-96B53E94235F}" destId="{7A22F118-B7AE-483A-9DA0-E58A317AFA0D}" srcOrd="2" destOrd="0" parTransId="{7198C233-D35B-4A87-90ED-C8C90CCC0ED6}" sibTransId="{740EA21F-52F8-461C-80F9-3655F375FA3C}"/>
    <dgm:cxn modelId="{51ABBA9E-F050-4AAF-BE07-11B99A3137BB}" type="presOf" srcId="{740EA21F-52F8-461C-80F9-3655F375FA3C}" destId="{6746F980-512E-43E9-95E5-2387A360427D}" srcOrd="0" destOrd="0" presId="urn:microsoft.com/office/officeart/2008/layout/AlternatingHexagons"/>
    <dgm:cxn modelId="{EC040C07-BE5D-4A37-9701-CCEC18445034}" type="presOf" srcId="{ABA5A61A-DE99-4B9D-BA85-08362CCC3BB6}" destId="{8247F87C-090C-4336-B7E8-0568ADA2ECA4}" srcOrd="0" destOrd="0" presId="urn:microsoft.com/office/officeart/2008/layout/AlternatingHexagons"/>
    <dgm:cxn modelId="{51FC5591-3627-44FF-B391-F46C6286FED9}" srcId="{A806CB63-322B-4176-AF05-96B53E94235F}" destId="{A9F7CF81-5B19-43D5-A86C-BB1BCAD31718}" srcOrd="1" destOrd="0" parTransId="{ADD05B2D-2A67-4603-A648-5CFBDD7DBEC1}" sibTransId="{ABA5A61A-DE99-4B9D-BA85-08362CCC3BB6}"/>
    <dgm:cxn modelId="{4527A990-FF34-499E-B439-980B9A15AC8E}" type="presOf" srcId="{7A22F118-B7AE-483A-9DA0-E58A317AFA0D}" destId="{D25624CD-A847-464C-9B2D-4744754940F5}" srcOrd="0" destOrd="0" presId="urn:microsoft.com/office/officeart/2008/layout/AlternatingHexagons"/>
    <dgm:cxn modelId="{8FDF5840-5353-4F10-BCF9-DFA9D55C1459}" type="presOf" srcId="{95A64310-4A62-4654-A523-3FA692DE131F}" destId="{B22595E0-DE05-4B56-9426-D5ED78CF1F5C}" srcOrd="0" destOrd="0" presId="urn:microsoft.com/office/officeart/2008/layout/AlternatingHexagons"/>
    <dgm:cxn modelId="{F082EAEA-E4CF-4CD9-B28D-F409DCF02D37}" srcId="{A806CB63-322B-4176-AF05-96B53E94235F}" destId="{4BAFD4FF-3A58-40D0-927D-BABDE1622C12}" srcOrd="3" destOrd="0" parTransId="{FBA9DCA8-7CBA-4256-9A04-E04B8A7B227E}" sibTransId="{537C80AC-A879-4DBD-BBB7-649AA7DC6227}"/>
    <dgm:cxn modelId="{7E7A3E8F-E2DB-485A-8FFC-9AF7487560FC}" srcId="{A806CB63-322B-4176-AF05-96B53E94235F}" destId="{95A64310-4A62-4654-A523-3FA692DE131F}" srcOrd="0" destOrd="0" parTransId="{43385BBE-7F3E-4884-A226-77F4B9305AF5}" sibTransId="{61488967-BCEC-4BDA-B89B-BB4CA07D5F88}"/>
    <dgm:cxn modelId="{DE7F07BB-6307-473C-9369-76065C1BC2D3}" type="presParOf" srcId="{CED10B79-FDB6-4B20-8FAC-4012429BE006}" destId="{50026500-04A5-4D13-9BA6-B7787399C0D5}" srcOrd="0" destOrd="0" presId="urn:microsoft.com/office/officeart/2008/layout/AlternatingHexagons"/>
    <dgm:cxn modelId="{DB95A35B-EF40-4E87-9FF6-636A68C223FA}" type="presParOf" srcId="{50026500-04A5-4D13-9BA6-B7787399C0D5}" destId="{B22595E0-DE05-4B56-9426-D5ED78CF1F5C}" srcOrd="0" destOrd="0" presId="urn:microsoft.com/office/officeart/2008/layout/AlternatingHexagons"/>
    <dgm:cxn modelId="{F193759B-E68F-4BB0-B6DD-4A2D486EAF20}" type="presParOf" srcId="{50026500-04A5-4D13-9BA6-B7787399C0D5}" destId="{BA621038-8822-4BFC-B76B-FAE87AF077A2}" srcOrd="1" destOrd="0" presId="urn:microsoft.com/office/officeart/2008/layout/AlternatingHexagons"/>
    <dgm:cxn modelId="{81CA8B20-5E2D-45CE-8575-388D340F7170}" type="presParOf" srcId="{50026500-04A5-4D13-9BA6-B7787399C0D5}" destId="{2730C191-8127-445E-A29A-0B61D71E1514}" srcOrd="2" destOrd="0" presId="urn:microsoft.com/office/officeart/2008/layout/AlternatingHexagons"/>
    <dgm:cxn modelId="{70B00773-4D54-47B8-B2F3-2B0BDF43B6F4}" type="presParOf" srcId="{50026500-04A5-4D13-9BA6-B7787399C0D5}" destId="{691FAFDD-7317-48D0-95E0-1D584E6E0B2F}" srcOrd="3" destOrd="0" presId="urn:microsoft.com/office/officeart/2008/layout/AlternatingHexagons"/>
    <dgm:cxn modelId="{EB55FAAE-DFB7-4331-8D30-387B703DAFB2}" type="presParOf" srcId="{50026500-04A5-4D13-9BA6-B7787399C0D5}" destId="{C87579AD-57BB-4CF5-B9FE-CD6B122C15E1}" srcOrd="4" destOrd="0" presId="urn:microsoft.com/office/officeart/2008/layout/AlternatingHexagons"/>
    <dgm:cxn modelId="{170343F2-DD20-4DA4-A7AE-0E86E8F611E6}" type="presParOf" srcId="{CED10B79-FDB6-4B20-8FAC-4012429BE006}" destId="{062F9168-5F0B-4C68-830A-08E028A0EB08}" srcOrd="1" destOrd="0" presId="urn:microsoft.com/office/officeart/2008/layout/AlternatingHexagons"/>
    <dgm:cxn modelId="{9E605F7F-1514-4726-81D7-D66E1C3B6A8B}" type="presParOf" srcId="{CED10B79-FDB6-4B20-8FAC-4012429BE006}" destId="{C53EDA60-817A-4022-BF54-D662F55E7F6B}" srcOrd="2" destOrd="0" presId="urn:microsoft.com/office/officeart/2008/layout/AlternatingHexagons"/>
    <dgm:cxn modelId="{904B34A5-633F-4F98-8518-3AA5AEFFDB7B}" type="presParOf" srcId="{C53EDA60-817A-4022-BF54-D662F55E7F6B}" destId="{41542ADB-0096-406A-B32D-9AFC536C495C}" srcOrd="0" destOrd="0" presId="urn:microsoft.com/office/officeart/2008/layout/AlternatingHexagons"/>
    <dgm:cxn modelId="{425AFF3F-98CA-4CBB-A53A-8A0CBCFD2B66}" type="presParOf" srcId="{C53EDA60-817A-4022-BF54-D662F55E7F6B}" destId="{4FF97600-CEA0-44BE-B33A-C24B7833FEAE}" srcOrd="1" destOrd="0" presId="urn:microsoft.com/office/officeart/2008/layout/AlternatingHexagons"/>
    <dgm:cxn modelId="{C28B3B00-D65C-44A6-9230-CC0DC71D35E9}" type="presParOf" srcId="{C53EDA60-817A-4022-BF54-D662F55E7F6B}" destId="{7395F1F6-2E3C-40AA-8E65-C91E2B718EA1}" srcOrd="2" destOrd="0" presId="urn:microsoft.com/office/officeart/2008/layout/AlternatingHexagons"/>
    <dgm:cxn modelId="{CDD34F13-6B68-43A2-BB5C-A1B9ADD855BE}" type="presParOf" srcId="{C53EDA60-817A-4022-BF54-D662F55E7F6B}" destId="{04900243-3288-4F59-9DD2-CB2A6634BAC2}" srcOrd="3" destOrd="0" presId="urn:microsoft.com/office/officeart/2008/layout/AlternatingHexagons"/>
    <dgm:cxn modelId="{A8C66E79-A9C8-47A4-9A8C-1396FDEB8D8D}" type="presParOf" srcId="{C53EDA60-817A-4022-BF54-D662F55E7F6B}" destId="{8247F87C-090C-4336-B7E8-0568ADA2ECA4}" srcOrd="4" destOrd="0" presId="urn:microsoft.com/office/officeart/2008/layout/AlternatingHexagons"/>
    <dgm:cxn modelId="{71EF48A8-15DB-45A0-A8CC-FBE9F01E53E1}" type="presParOf" srcId="{CED10B79-FDB6-4B20-8FAC-4012429BE006}" destId="{EB65D8C3-4E26-4AE9-854B-9CFDC381D229}" srcOrd="3" destOrd="0" presId="urn:microsoft.com/office/officeart/2008/layout/AlternatingHexagons"/>
    <dgm:cxn modelId="{12C055E3-9619-429E-886E-2AC5E3907926}" type="presParOf" srcId="{CED10B79-FDB6-4B20-8FAC-4012429BE006}" destId="{AA000602-F1DC-4AF8-9C66-8076942EAD83}" srcOrd="4" destOrd="0" presId="urn:microsoft.com/office/officeart/2008/layout/AlternatingHexagons"/>
    <dgm:cxn modelId="{27D3A7EF-8C33-4D6B-A16D-90C734DCA1CD}" type="presParOf" srcId="{AA000602-F1DC-4AF8-9C66-8076942EAD83}" destId="{D25624CD-A847-464C-9B2D-4744754940F5}" srcOrd="0" destOrd="0" presId="urn:microsoft.com/office/officeart/2008/layout/AlternatingHexagons"/>
    <dgm:cxn modelId="{3B040B45-DBA2-4BE0-96BB-9C9710397651}" type="presParOf" srcId="{AA000602-F1DC-4AF8-9C66-8076942EAD83}" destId="{DEDAAF4B-0290-45D3-AAF7-A29E7F5A9339}" srcOrd="1" destOrd="0" presId="urn:microsoft.com/office/officeart/2008/layout/AlternatingHexagons"/>
    <dgm:cxn modelId="{30252D80-0E57-4D90-BCAB-1E8B372DBC39}" type="presParOf" srcId="{AA000602-F1DC-4AF8-9C66-8076942EAD83}" destId="{EBC0BB08-6B97-4032-9103-499F9A93967F}" srcOrd="2" destOrd="0" presId="urn:microsoft.com/office/officeart/2008/layout/AlternatingHexagons"/>
    <dgm:cxn modelId="{4326FDC1-87F6-4782-A679-11C254C1D6DF}" type="presParOf" srcId="{AA000602-F1DC-4AF8-9C66-8076942EAD83}" destId="{AE959EC1-6034-497A-BCB6-0AEB67D4C70F}" srcOrd="3" destOrd="0" presId="urn:microsoft.com/office/officeart/2008/layout/AlternatingHexagons"/>
    <dgm:cxn modelId="{97B56849-6CA3-4369-9BF8-FDB9AF3A3850}" type="presParOf" srcId="{AA000602-F1DC-4AF8-9C66-8076942EAD83}" destId="{6746F980-512E-43E9-95E5-2387A360427D}" srcOrd="4" destOrd="0" presId="urn:microsoft.com/office/officeart/2008/layout/AlternatingHexagons"/>
    <dgm:cxn modelId="{9166EF14-740A-406D-9E88-D099EC610729}" type="presParOf" srcId="{CED10B79-FDB6-4B20-8FAC-4012429BE006}" destId="{259493F0-4127-4BEF-B400-598ACB18AB25}" srcOrd="5" destOrd="0" presId="urn:microsoft.com/office/officeart/2008/layout/AlternatingHexagons"/>
    <dgm:cxn modelId="{E199C000-7149-4796-8119-3C9D8495ECC4}" type="presParOf" srcId="{CED10B79-FDB6-4B20-8FAC-4012429BE006}" destId="{0C914DDE-BAAC-4B0A-8CB0-31059DA83D8B}" srcOrd="6" destOrd="0" presId="urn:microsoft.com/office/officeart/2008/layout/AlternatingHexagons"/>
    <dgm:cxn modelId="{D337A5F1-6FD7-4030-B92A-ACC70E0D95EA}" type="presParOf" srcId="{0C914DDE-BAAC-4B0A-8CB0-31059DA83D8B}" destId="{CAC23622-6D5F-4A39-96D0-2F0B8CECEE1A}" srcOrd="0" destOrd="0" presId="urn:microsoft.com/office/officeart/2008/layout/AlternatingHexagons"/>
    <dgm:cxn modelId="{5EF71333-0EF9-49DD-9424-96AEF4F21089}" type="presParOf" srcId="{0C914DDE-BAAC-4B0A-8CB0-31059DA83D8B}" destId="{CF63BCC7-1B37-4C6B-AA92-FDABF9650162}" srcOrd="1" destOrd="0" presId="urn:microsoft.com/office/officeart/2008/layout/AlternatingHexagons"/>
    <dgm:cxn modelId="{7860E033-9B25-4473-9D7C-125C1441AE39}" type="presParOf" srcId="{0C914DDE-BAAC-4B0A-8CB0-31059DA83D8B}" destId="{419ADE2E-B602-451E-84F6-6F66FA45C804}" srcOrd="2" destOrd="0" presId="urn:microsoft.com/office/officeart/2008/layout/AlternatingHexagons"/>
    <dgm:cxn modelId="{BF9D5773-280E-4B48-869B-BB782B3CC39C}" type="presParOf" srcId="{0C914DDE-BAAC-4B0A-8CB0-31059DA83D8B}" destId="{9CE480EA-10D2-4008-A848-3A300689B8D0}" srcOrd="3" destOrd="0" presId="urn:microsoft.com/office/officeart/2008/layout/AlternatingHexagons"/>
    <dgm:cxn modelId="{1CF46A15-0345-46BC-A4C6-AC944A1CBD3E}" type="presParOf" srcId="{0C914DDE-BAAC-4B0A-8CB0-31059DA83D8B}" destId="{9A04DC03-A6ED-47EB-8AC3-D99D821DAF0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9EC361-ACC2-428F-AC4B-C8E7DE84A48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203269E7-5FF2-4E23-AB11-B85AA6A91820}">
      <dgm:prSet phldrT="[Text]" custT="1"/>
      <dgm:spPr/>
      <dgm:t>
        <a:bodyPr/>
        <a:lstStyle/>
        <a:p>
          <a:r>
            <a:rPr lang="es-MX" sz="2000" dirty="0" smtClean="0"/>
            <a:t>Año 0:</a:t>
          </a:r>
        </a:p>
        <a:p>
          <a:r>
            <a:rPr lang="es-MX" sz="1800" dirty="0" smtClean="0"/>
            <a:t>Obras nuevas &gt;100m2</a:t>
          </a:r>
          <a:endParaRPr lang="es-AR" sz="1800" dirty="0"/>
        </a:p>
      </dgm:t>
    </dgm:pt>
    <dgm:pt modelId="{1E269464-8D11-495E-9F6D-60DDEB9D5C41}" type="parTrans" cxnId="{CF256C57-6512-4FE8-9898-E8F29AB54E95}">
      <dgm:prSet/>
      <dgm:spPr/>
      <dgm:t>
        <a:bodyPr/>
        <a:lstStyle/>
        <a:p>
          <a:endParaRPr lang="es-AR"/>
        </a:p>
      </dgm:t>
    </dgm:pt>
    <dgm:pt modelId="{ECA7C599-832D-436B-A2D5-7311A8762D86}" type="sibTrans" cxnId="{CF256C57-6512-4FE8-9898-E8F29AB54E95}">
      <dgm:prSet/>
      <dgm:spPr/>
      <dgm:t>
        <a:bodyPr/>
        <a:lstStyle/>
        <a:p>
          <a:endParaRPr lang="es-AR"/>
        </a:p>
      </dgm:t>
    </dgm:pt>
    <dgm:pt modelId="{98BBD171-A6AD-4149-A808-7818E23181B1}">
      <dgm:prSet phldrT="[Text]" custT="1"/>
      <dgm:spPr/>
      <dgm:t>
        <a:bodyPr/>
        <a:lstStyle/>
        <a:p>
          <a:r>
            <a:rPr lang="es-MX" sz="2000" dirty="0" smtClean="0"/>
            <a:t>Año 2:</a:t>
          </a:r>
        </a:p>
        <a:p>
          <a:r>
            <a:rPr lang="es-MX" sz="1800" dirty="0" smtClean="0"/>
            <a:t>Ampliaciones alcanzando superficie &gt; 100m2</a:t>
          </a:r>
          <a:endParaRPr lang="es-AR" sz="1800" dirty="0"/>
        </a:p>
      </dgm:t>
    </dgm:pt>
    <dgm:pt modelId="{13F4CA1C-C84B-41AD-BF0A-F2D6D6A99384}" type="parTrans" cxnId="{00B6018A-EE73-4D5F-B7CB-2E31EB3A2022}">
      <dgm:prSet/>
      <dgm:spPr/>
      <dgm:t>
        <a:bodyPr/>
        <a:lstStyle/>
        <a:p>
          <a:endParaRPr lang="es-AR"/>
        </a:p>
      </dgm:t>
    </dgm:pt>
    <dgm:pt modelId="{7BD149E4-3D4C-4EC4-B846-F5A7E83476B4}" type="sibTrans" cxnId="{00B6018A-EE73-4D5F-B7CB-2E31EB3A2022}">
      <dgm:prSet/>
      <dgm:spPr/>
      <dgm:t>
        <a:bodyPr/>
        <a:lstStyle/>
        <a:p>
          <a:endParaRPr lang="es-AR"/>
        </a:p>
      </dgm:t>
    </dgm:pt>
    <dgm:pt modelId="{9832696D-B42B-447D-AA09-0F203522E502}">
      <dgm:prSet phldrT="[Text]" custT="1"/>
      <dgm:spPr/>
      <dgm:t>
        <a:bodyPr/>
        <a:lstStyle/>
        <a:p>
          <a:r>
            <a:rPr lang="es-MX" sz="2000" dirty="0" smtClean="0"/>
            <a:t>Año 10:</a:t>
          </a:r>
        </a:p>
        <a:p>
          <a:r>
            <a:rPr lang="es-MX" sz="1800" dirty="0" smtClean="0"/>
            <a:t>Ed. Existentes &gt;100m2</a:t>
          </a:r>
          <a:endParaRPr lang="es-AR" sz="1800" dirty="0"/>
        </a:p>
      </dgm:t>
    </dgm:pt>
    <dgm:pt modelId="{6AC2B8AF-9736-469B-A39A-2D76B0B72BC2}" type="parTrans" cxnId="{785B209E-3552-40BB-B179-28FFA2DEDF10}">
      <dgm:prSet/>
      <dgm:spPr/>
      <dgm:t>
        <a:bodyPr/>
        <a:lstStyle/>
        <a:p>
          <a:endParaRPr lang="es-AR"/>
        </a:p>
      </dgm:t>
    </dgm:pt>
    <dgm:pt modelId="{21274E37-DBBE-4CAB-BAD0-B41BE2765966}" type="sibTrans" cxnId="{785B209E-3552-40BB-B179-28FFA2DEDF10}">
      <dgm:prSet/>
      <dgm:spPr/>
      <dgm:t>
        <a:bodyPr/>
        <a:lstStyle/>
        <a:p>
          <a:endParaRPr lang="es-AR"/>
        </a:p>
      </dgm:t>
    </dgm:pt>
    <dgm:pt modelId="{1381EBD2-E2FC-43EC-B5C6-FBBC3369BD9D}" type="pres">
      <dgm:prSet presAssocID="{FB9EC361-ACC2-428F-AC4B-C8E7DE84A488}" presName="CompostProcess" presStyleCnt="0">
        <dgm:presLayoutVars>
          <dgm:dir/>
          <dgm:resizeHandles val="exact"/>
        </dgm:presLayoutVars>
      </dgm:prSet>
      <dgm:spPr/>
    </dgm:pt>
    <dgm:pt modelId="{2E0E1105-3A85-481F-831E-083442836D03}" type="pres">
      <dgm:prSet presAssocID="{FB9EC361-ACC2-428F-AC4B-C8E7DE84A488}" presName="arrow" presStyleLbl="bgShp" presStyleIdx="0" presStyleCnt="1"/>
      <dgm:spPr/>
    </dgm:pt>
    <dgm:pt modelId="{7F9A134F-A3B2-4D14-8EA5-9EC3BCF834C0}" type="pres">
      <dgm:prSet presAssocID="{FB9EC361-ACC2-428F-AC4B-C8E7DE84A488}" presName="linearProcess" presStyleCnt="0"/>
      <dgm:spPr/>
    </dgm:pt>
    <dgm:pt modelId="{0AC6D165-0046-4287-950C-CBD3DAA52C36}" type="pres">
      <dgm:prSet presAssocID="{203269E7-5FF2-4E23-AB11-B85AA6A9182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5363D26-BA12-4979-AA70-6308B5EB0D8A}" type="pres">
      <dgm:prSet presAssocID="{ECA7C599-832D-436B-A2D5-7311A8762D86}" presName="sibTrans" presStyleCnt="0"/>
      <dgm:spPr/>
    </dgm:pt>
    <dgm:pt modelId="{C4FDC40E-BABA-4024-ABC6-1EA3B0FCFA84}" type="pres">
      <dgm:prSet presAssocID="{98BBD171-A6AD-4149-A808-7818E23181B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8B485EE-557D-4B0F-B07B-DC8A884A2403}" type="pres">
      <dgm:prSet presAssocID="{7BD149E4-3D4C-4EC4-B846-F5A7E83476B4}" presName="sibTrans" presStyleCnt="0"/>
      <dgm:spPr/>
    </dgm:pt>
    <dgm:pt modelId="{1B194638-9C67-4260-8A88-3B01879A5B9F}" type="pres">
      <dgm:prSet presAssocID="{9832696D-B42B-447D-AA09-0F203522E50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0B6018A-EE73-4D5F-B7CB-2E31EB3A2022}" srcId="{FB9EC361-ACC2-428F-AC4B-C8E7DE84A488}" destId="{98BBD171-A6AD-4149-A808-7818E23181B1}" srcOrd="1" destOrd="0" parTransId="{13F4CA1C-C84B-41AD-BF0A-F2D6D6A99384}" sibTransId="{7BD149E4-3D4C-4EC4-B846-F5A7E83476B4}"/>
    <dgm:cxn modelId="{8FB9ED9C-1976-4764-84F8-AECD7CA69F8B}" type="presOf" srcId="{203269E7-5FF2-4E23-AB11-B85AA6A91820}" destId="{0AC6D165-0046-4287-950C-CBD3DAA52C36}" srcOrd="0" destOrd="0" presId="urn:microsoft.com/office/officeart/2005/8/layout/hProcess9"/>
    <dgm:cxn modelId="{785B209E-3552-40BB-B179-28FFA2DEDF10}" srcId="{FB9EC361-ACC2-428F-AC4B-C8E7DE84A488}" destId="{9832696D-B42B-447D-AA09-0F203522E502}" srcOrd="2" destOrd="0" parTransId="{6AC2B8AF-9736-469B-A39A-2D76B0B72BC2}" sibTransId="{21274E37-DBBE-4CAB-BAD0-B41BE2765966}"/>
    <dgm:cxn modelId="{98F4C4B4-5C7D-4542-A7C5-A7C4DD717876}" type="presOf" srcId="{9832696D-B42B-447D-AA09-0F203522E502}" destId="{1B194638-9C67-4260-8A88-3B01879A5B9F}" srcOrd="0" destOrd="0" presId="urn:microsoft.com/office/officeart/2005/8/layout/hProcess9"/>
    <dgm:cxn modelId="{354075FF-9357-497E-9489-DE0563DF8670}" type="presOf" srcId="{98BBD171-A6AD-4149-A808-7818E23181B1}" destId="{C4FDC40E-BABA-4024-ABC6-1EA3B0FCFA84}" srcOrd="0" destOrd="0" presId="urn:microsoft.com/office/officeart/2005/8/layout/hProcess9"/>
    <dgm:cxn modelId="{E397CF73-D959-4F65-A308-4F08376A5CBF}" type="presOf" srcId="{FB9EC361-ACC2-428F-AC4B-C8E7DE84A488}" destId="{1381EBD2-E2FC-43EC-B5C6-FBBC3369BD9D}" srcOrd="0" destOrd="0" presId="urn:microsoft.com/office/officeart/2005/8/layout/hProcess9"/>
    <dgm:cxn modelId="{CF256C57-6512-4FE8-9898-E8F29AB54E95}" srcId="{FB9EC361-ACC2-428F-AC4B-C8E7DE84A488}" destId="{203269E7-5FF2-4E23-AB11-B85AA6A91820}" srcOrd="0" destOrd="0" parTransId="{1E269464-8D11-495E-9F6D-60DDEB9D5C41}" sibTransId="{ECA7C599-832D-436B-A2D5-7311A8762D86}"/>
    <dgm:cxn modelId="{195E9ED3-4E91-47B4-8C64-9CC9F0FF9D30}" type="presParOf" srcId="{1381EBD2-E2FC-43EC-B5C6-FBBC3369BD9D}" destId="{2E0E1105-3A85-481F-831E-083442836D03}" srcOrd="0" destOrd="0" presId="urn:microsoft.com/office/officeart/2005/8/layout/hProcess9"/>
    <dgm:cxn modelId="{BB9EB69C-0DBC-4524-A689-0B2EE5FD2EFD}" type="presParOf" srcId="{1381EBD2-E2FC-43EC-B5C6-FBBC3369BD9D}" destId="{7F9A134F-A3B2-4D14-8EA5-9EC3BCF834C0}" srcOrd="1" destOrd="0" presId="urn:microsoft.com/office/officeart/2005/8/layout/hProcess9"/>
    <dgm:cxn modelId="{A380795B-952E-4C7D-8F3A-4FE038F2821C}" type="presParOf" srcId="{7F9A134F-A3B2-4D14-8EA5-9EC3BCF834C0}" destId="{0AC6D165-0046-4287-950C-CBD3DAA52C36}" srcOrd="0" destOrd="0" presId="urn:microsoft.com/office/officeart/2005/8/layout/hProcess9"/>
    <dgm:cxn modelId="{E4B41A9D-FCF0-43AA-B2F6-AC05A99C4426}" type="presParOf" srcId="{7F9A134F-A3B2-4D14-8EA5-9EC3BCF834C0}" destId="{B5363D26-BA12-4979-AA70-6308B5EB0D8A}" srcOrd="1" destOrd="0" presId="urn:microsoft.com/office/officeart/2005/8/layout/hProcess9"/>
    <dgm:cxn modelId="{AD2BE9C5-C587-421D-A5BC-ECCB7633C706}" type="presParOf" srcId="{7F9A134F-A3B2-4D14-8EA5-9EC3BCF834C0}" destId="{C4FDC40E-BABA-4024-ABC6-1EA3B0FCFA84}" srcOrd="2" destOrd="0" presId="urn:microsoft.com/office/officeart/2005/8/layout/hProcess9"/>
    <dgm:cxn modelId="{24A363A3-9449-49BD-A6A0-6D3612208CAE}" type="presParOf" srcId="{7F9A134F-A3B2-4D14-8EA5-9EC3BCF834C0}" destId="{38B485EE-557D-4B0F-B07B-DC8A884A2403}" srcOrd="3" destOrd="0" presId="urn:microsoft.com/office/officeart/2005/8/layout/hProcess9"/>
    <dgm:cxn modelId="{33E8A9CB-A658-4A29-ABEA-DD478EC43AF6}" type="presParOf" srcId="{7F9A134F-A3B2-4D14-8EA5-9EC3BCF834C0}" destId="{1B194638-9C67-4260-8A88-3B01879A5B9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A48F99-444F-420C-AF60-B2FC43431635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E52C7C8D-6CE3-461B-8537-3B7B57BD4FC7}">
      <dgm:prSet phldrT="[Text]"/>
      <dgm:spPr/>
      <dgm:t>
        <a:bodyPr/>
        <a:lstStyle/>
        <a:p>
          <a:r>
            <a:rPr lang="es-MX" dirty="0" smtClean="0"/>
            <a:t>Capacitación</a:t>
          </a:r>
          <a:endParaRPr lang="es-AR" dirty="0"/>
        </a:p>
      </dgm:t>
    </dgm:pt>
    <dgm:pt modelId="{9B831699-8AD9-42E8-A309-2B379DEA0460}" type="parTrans" cxnId="{AFC1766C-A67C-474A-B8BC-08C5D25E16E6}">
      <dgm:prSet/>
      <dgm:spPr/>
      <dgm:t>
        <a:bodyPr/>
        <a:lstStyle/>
        <a:p>
          <a:endParaRPr lang="es-AR"/>
        </a:p>
      </dgm:t>
    </dgm:pt>
    <dgm:pt modelId="{A5110D21-D13F-4937-B705-E488CF23A832}" type="sibTrans" cxnId="{AFC1766C-A67C-474A-B8BC-08C5D25E16E6}">
      <dgm:prSet/>
      <dgm:spPr/>
      <dgm:t>
        <a:bodyPr/>
        <a:lstStyle/>
        <a:p>
          <a:endParaRPr lang="es-AR"/>
        </a:p>
      </dgm:t>
    </dgm:pt>
    <dgm:pt modelId="{5B5DC216-AB27-4F9E-94BE-D5BFDA794237}">
      <dgm:prSet phldrT="[Text]"/>
      <dgm:spPr/>
      <dgm:t>
        <a:bodyPr/>
        <a:lstStyle/>
        <a:p>
          <a:r>
            <a:rPr lang="es-MX" dirty="0" smtClean="0"/>
            <a:t>Registro y diagnóstico </a:t>
          </a:r>
          <a:endParaRPr lang="es-AR" dirty="0"/>
        </a:p>
      </dgm:t>
    </dgm:pt>
    <dgm:pt modelId="{0908B03A-2695-411D-96A9-FBEAE823517E}" type="parTrans" cxnId="{F0CD6F87-3F2E-4DD1-A7E8-6EF74120557D}">
      <dgm:prSet/>
      <dgm:spPr/>
      <dgm:t>
        <a:bodyPr/>
        <a:lstStyle/>
        <a:p>
          <a:endParaRPr lang="es-AR"/>
        </a:p>
      </dgm:t>
    </dgm:pt>
    <dgm:pt modelId="{2F1D4087-8BE4-4D96-9777-8BBCB59AA40D}" type="sibTrans" cxnId="{F0CD6F87-3F2E-4DD1-A7E8-6EF74120557D}">
      <dgm:prSet/>
      <dgm:spPr/>
      <dgm:t>
        <a:bodyPr/>
        <a:lstStyle/>
        <a:p>
          <a:endParaRPr lang="es-AR"/>
        </a:p>
      </dgm:t>
    </dgm:pt>
    <dgm:pt modelId="{35AECF77-C1DB-4A03-BAB9-FC2C70109205}">
      <dgm:prSet phldrT="[Text]"/>
      <dgm:spPr/>
      <dgm:t>
        <a:bodyPr/>
        <a:lstStyle/>
        <a:p>
          <a:r>
            <a:rPr lang="es-MX" dirty="0" smtClean="0"/>
            <a:t>Planes de eficiencia</a:t>
          </a:r>
          <a:endParaRPr lang="es-AR" dirty="0"/>
        </a:p>
      </dgm:t>
    </dgm:pt>
    <dgm:pt modelId="{CA3C0193-CBEC-4E84-A975-2F12B96D20EC}" type="parTrans" cxnId="{D23627C7-1B88-40BD-92CF-969DC57F3EE6}">
      <dgm:prSet/>
      <dgm:spPr/>
      <dgm:t>
        <a:bodyPr/>
        <a:lstStyle/>
        <a:p>
          <a:endParaRPr lang="es-AR"/>
        </a:p>
      </dgm:t>
    </dgm:pt>
    <dgm:pt modelId="{67EBCB6D-1F88-4D88-9BC8-CCAD0E834873}" type="sibTrans" cxnId="{D23627C7-1B88-40BD-92CF-969DC57F3EE6}">
      <dgm:prSet/>
      <dgm:spPr/>
      <dgm:t>
        <a:bodyPr/>
        <a:lstStyle/>
        <a:p>
          <a:endParaRPr lang="es-AR"/>
        </a:p>
      </dgm:t>
    </dgm:pt>
    <dgm:pt modelId="{66F15C56-C754-4D74-8BCB-F1A20820A122}" type="pres">
      <dgm:prSet presAssocID="{78A48F99-444F-420C-AF60-B2FC4343163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4B0F66AC-C772-49DA-9BE8-E62355BF5B49}" type="pres">
      <dgm:prSet presAssocID="{E52C7C8D-6CE3-461B-8537-3B7B57BD4FC7}" presName="Accent1" presStyleCnt="0"/>
      <dgm:spPr/>
    </dgm:pt>
    <dgm:pt modelId="{DC581457-D10B-42ED-B30A-78A43A4E94DC}" type="pres">
      <dgm:prSet presAssocID="{E52C7C8D-6CE3-461B-8537-3B7B57BD4FC7}" presName="Accent" presStyleLbl="node1" presStyleIdx="0" presStyleCnt="3"/>
      <dgm:spPr/>
    </dgm:pt>
    <dgm:pt modelId="{E6DFB3FC-7943-4936-8620-1D51F3BCF462}" type="pres">
      <dgm:prSet presAssocID="{E52C7C8D-6CE3-461B-8537-3B7B57BD4FC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6965F80-E808-4955-8126-351ED426F647}" type="pres">
      <dgm:prSet presAssocID="{5B5DC216-AB27-4F9E-94BE-D5BFDA794237}" presName="Accent2" presStyleCnt="0"/>
      <dgm:spPr/>
    </dgm:pt>
    <dgm:pt modelId="{21F4CFB0-474C-4299-905A-E7C20842AD0C}" type="pres">
      <dgm:prSet presAssocID="{5B5DC216-AB27-4F9E-94BE-D5BFDA794237}" presName="Accent" presStyleLbl="node1" presStyleIdx="1" presStyleCnt="3"/>
      <dgm:spPr/>
    </dgm:pt>
    <dgm:pt modelId="{737997AB-AA88-4FD4-8F8C-D11ECC270962}" type="pres">
      <dgm:prSet presAssocID="{5B5DC216-AB27-4F9E-94BE-D5BFDA79423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E08C218-D8B2-4141-8434-913367205C35}" type="pres">
      <dgm:prSet presAssocID="{35AECF77-C1DB-4A03-BAB9-FC2C70109205}" presName="Accent3" presStyleCnt="0"/>
      <dgm:spPr/>
    </dgm:pt>
    <dgm:pt modelId="{C3A96754-98D6-4C06-8CB8-BAA2E8F3568C}" type="pres">
      <dgm:prSet presAssocID="{35AECF77-C1DB-4A03-BAB9-FC2C70109205}" presName="Accent" presStyleLbl="node1" presStyleIdx="2" presStyleCnt="3"/>
      <dgm:spPr/>
    </dgm:pt>
    <dgm:pt modelId="{BFF4E689-CC8B-455A-BBEF-8C6826D570D4}" type="pres">
      <dgm:prSet presAssocID="{35AECF77-C1DB-4A03-BAB9-FC2C7010920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19438836-4893-4CE9-BA04-B4D0D66C7E3E}" type="presOf" srcId="{E52C7C8D-6CE3-461B-8537-3B7B57BD4FC7}" destId="{E6DFB3FC-7943-4936-8620-1D51F3BCF462}" srcOrd="0" destOrd="0" presId="urn:microsoft.com/office/officeart/2009/layout/CircleArrowProcess"/>
    <dgm:cxn modelId="{AFC1766C-A67C-474A-B8BC-08C5D25E16E6}" srcId="{78A48F99-444F-420C-AF60-B2FC43431635}" destId="{E52C7C8D-6CE3-461B-8537-3B7B57BD4FC7}" srcOrd="0" destOrd="0" parTransId="{9B831699-8AD9-42E8-A309-2B379DEA0460}" sibTransId="{A5110D21-D13F-4937-B705-E488CF23A832}"/>
    <dgm:cxn modelId="{D23627C7-1B88-40BD-92CF-969DC57F3EE6}" srcId="{78A48F99-444F-420C-AF60-B2FC43431635}" destId="{35AECF77-C1DB-4A03-BAB9-FC2C70109205}" srcOrd="2" destOrd="0" parTransId="{CA3C0193-CBEC-4E84-A975-2F12B96D20EC}" sibTransId="{67EBCB6D-1F88-4D88-9BC8-CCAD0E834873}"/>
    <dgm:cxn modelId="{543FBFB5-3EC8-448D-B4B2-F4166A510CFB}" type="presOf" srcId="{35AECF77-C1DB-4A03-BAB9-FC2C70109205}" destId="{BFF4E689-CC8B-455A-BBEF-8C6826D570D4}" srcOrd="0" destOrd="0" presId="urn:microsoft.com/office/officeart/2009/layout/CircleArrowProcess"/>
    <dgm:cxn modelId="{020DB8C2-A9C9-45E9-BC5A-99210FF672A7}" type="presOf" srcId="{5B5DC216-AB27-4F9E-94BE-D5BFDA794237}" destId="{737997AB-AA88-4FD4-8F8C-D11ECC270962}" srcOrd="0" destOrd="0" presId="urn:microsoft.com/office/officeart/2009/layout/CircleArrowProcess"/>
    <dgm:cxn modelId="{F0CD6F87-3F2E-4DD1-A7E8-6EF74120557D}" srcId="{78A48F99-444F-420C-AF60-B2FC43431635}" destId="{5B5DC216-AB27-4F9E-94BE-D5BFDA794237}" srcOrd="1" destOrd="0" parTransId="{0908B03A-2695-411D-96A9-FBEAE823517E}" sibTransId="{2F1D4087-8BE4-4D96-9777-8BBCB59AA40D}"/>
    <dgm:cxn modelId="{7928724E-119C-49B8-83F2-1971AE182526}" type="presOf" srcId="{78A48F99-444F-420C-AF60-B2FC43431635}" destId="{66F15C56-C754-4D74-8BCB-F1A20820A122}" srcOrd="0" destOrd="0" presId="urn:microsoft.com/office/officeart/2009/layout/CircleArrowProcess"/>
    <dgm:cxn modelId="{D29F8BA1-E0CA-4D92-94F2-B1364B25C830}" type="presParOf" srcId="{66F15C56-C754-4D74-8BCB-F1A20820A122}" destId="{4B0F66AC-C772-49DA-9BE8-E62355BF5B49}" srcOrd="0" destOrd="0" presId="urn:microsoft.com/office/officeart/2009/layout/CircleArrowProcess"/>
    <dgm:cxn modelId="{9EABF2BB-447B-465F-9B7A-78EB691BD13A}" type="presParOf" srcId="{4B0F66AC-C772-49DA-9BE8-E62355BF5B49}" destId="{DC581457-D10B-42ED-B30A-78A43A4E94DC}" srcOrd="0" destOrd="0" presId="urn:microsoft.com/office/officeart/2009/layout/CircleArrowProcess"/>
    <dgm:cxn modelId="{FC8D9503-C72F-40B7-B073-CE4D430D5C01}" type="presParOf" srcId="{66F15C56-C754-4D74-8BCB-F1A20820A122}" destId="{E6DFB3FC-7943-4936-8620-1D51F3BCF462}" srcOrd="1" destOrd="0" presId="urn:microsoft.com/office/officeart/2009/layout/CircleArrowProcess"/>
    <dgm:cxn modelId="{DD33CB6D-484D-409B-8759-98508ACEC175}" type="presParOf" srcId="{66F15C56-C754-4D74-8BCB-F1A20820A122}" destId="{B6965F80-E808-4955-8126-351ED426F647}" srcOrd="2" destOrd="0" presId="urn:microsoft.com/office/officeart/2009/layout/CircleArrowProcess"/>
    <dgm:cxn modelId="{4AC66454-9F73-4CFE-B879-6BC807B6EEDC}" type="presParOf" srcId="{B6965F80-E808-4955-8126-351ED426F647}" destId="{21F4CFB0-474C-4299-905A-E7C20842AD0C}" srcOrd="0" destOrd="0" presId="urn:microsoft.com/office/officeart/2009/layout/CircleArrowProcess"/>
    <dgm:cxn modelId="{584D327C-423B-4A5F-823D-354F40813BD6}" type="presParOf" srcId="{66F15C56-C754-4D74-8BCB-F1A20820A122}" destId="{737997AB-AA88-4FD4-8F8C-D11ECC270962}" srcOrd="3" destOrd="0" presId="urn:microsoft.com/office/officeart/2009/layout/CircleArrowProcess"/>
    <dgm:cxn modelId="{407AEDFF-3F10-4E65-9724-46D431549415}" type="presParOf" srcId="{66F15C56-C754-4D74-8BCB-F1A20820A122}" destId="{AE08C218-D8B2-4141-8434-913367205C35}" srcOrd="4" destOrd="0" presId="urn:microsoft.com/office/officeart/2009/layout/CircleArrowProcess"/>
    <dgm:cxn modelId="{6FDA0D1B-B45D-4FB7-9229-F70D15D452EC}" type="presParOf" srcId="{AE08C218-D8B2-4141-8434-913367205C35}" destId="{C3A96754-98D6-4C06-8CB8-BAA2E8F3568C}" srcOrd="0" destOrd="0" presId="urn:microsoft.com/office/officeart/2009/layout/CircleArrowProcess"/>
    <dgm:cxn modelId="{FF1C28DD-ED28-47C0-99A4-C33F6866E0C7}" type="presParOf" srcId="{66F15C56-C754-4D74-8BCB-F1A20820A122}" destId="{BFF4E689-CC8B-455A-BBEF-8C6826D570D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833A4-BFB6-41F2-9FF9-68B9B5E2F503}">
      <dsp:nvSpPr>
        <dsp:cNvPr id="0" name=""/>
        <dsp:cNvSpPr/>
      </dsp:nvSpPr>
      <dsp:spPr>
        <a:xfrm rot="10800000">
          <a:off x="1497635" y="1969"/>
          <a:ext cx="5166343" cy="78535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31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600" kern="1200" dirty="0" smtClean="0"/>
            <a:t>Uso racional</a:t>
          </a:r>
          <a:endParaRPr lang="es-AR" sz="3600" kern="1200" dirty="0"/>
        </a:p>
      </dsp:txBody>
      <dsp:txXfrm rot="10800000">
        <a:off x="1693973" y="1969"/>
        <a:ext cx="4970005" cy="785353"/>
      </dsp:txXfrm>
    </dsp:sp>
    <dsp:sp modelId="{09ED671F-2143-463B-AC99-271029729A57}">
      <dsp:nvSpPr>
        <dsp:cNvPr id="0" name=""/>
        <dsp:cNvSpPr/>
      </dsp:nvSpPr>
      <dsp:spPr>
        <a:xfrm>
          <a:off x="1104958" y="1969"/>
          <a:ext cx="785353" cy="78535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A4575-020C-40B0-BD32-FB7D3B567667}">
      <dsp:nvSpPr>
        <dsp:cNvPr id="0" name=""/>
        <dsp:cNvSpPr/>
      </dsp:nvSpPr>
      <dsp:spPr>
        <a:xfrm rot="10800000">
          <a:off x="1497635" y="996994"/>
          <a:ext cx="5166343" cy="785353"/>
        </a:xfrm>
        <a:prstGeom prst="homePlat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31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600" kern="1200" dirty="0" smtClean="0"/>
            <a:t>Eficiencia energética</a:t>
          </a:r>
          <a:endParaRPr lang="es-AR" sz="3600" kern="1200" dirty="0"/>
        </a:p>
      </dsp:txBody>
      <dsp:txXfrm rot="10800000">
        <a:off x="1693973" y="996994"/>
        <a:ext cx="4970005" cy="785353"/>
      </dsp:txXfrm>
    </dsp:sp>
    <dsp:sp modelId="{13EFFE52-ADC3-434C-9C4B-9B9554E4FE7B}">
      <dsp:nvSpPr>
        <dsp:cNvPr id="0" name=""/>
        <dsp:cNvSpPr/>
      </dsp:nvSpPr>
      <dsp:spPr>
        <a:xfrm>
          <a:off x="1104958" y="996994"/>
          <a:ext cx="785353" cy="78535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B25FF-FE5D-4629-86E7-4AEE535AB4F2}">
      <dsp:nvSpPr>
        <dsp:cNvPr id="0" name=""/>
        <dsp:cNvSpPr/>
      </dsp:nvSpPr>
      <dsp:spPr>
        <a:xfrm rot="10800000">
          <a:off x="1497635" y="1992019"/>
          <a:ext cx="5166343" cy="785353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31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600" kern="1200" dirty="0" smtClean="0"/>
            <a:t>Energía renovable</a:t>
          </a:r>
          <a:endParaRPr lang="es-AR" sz="3600" kern="1200" dirty="0"/>
        </a:p>
      </dsp:txBody>
      <dsp:txXfrm rot="10800000">
        <a:off x="1693973" y="1992019"/>
        <a:ext cx="4970005" cy="785353"/>
      </dsp:txXfrm>
    </dsp:sp>
    <dsp:sp modelId="{952BBC37-CEDF-4787-9918-90B59C56FFF9}">
      <dsp:nvSpPr>
        <dsp:cNvPr id="0" name=""/>
        <dsp:cNvSpPr/>
      </dsp:nvSpPr>
      <dsp:spPr>
        <a:xfrm>
          <a:off x="1104958" y="1992019"/>
          <a:ext cx="785353" cy="78535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D065F-EB36-454E-8695-BB3B84B5A872}">
      <dsp:nvSpPr>
        <dsp:cNvPr id="0" name=""/>
        <dsp:cNvSpPr/>
      </dsp:nvSpPr>
      <dsp:spPr>
        <a:xfrm rot="5400000">
          <a:off x="3673461" y="105764"/>
          <a:ext cx="1609332" cy="140011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IMTYVHS</a:t>
          </a:r>
          <a:endParaRPr lang="es-AR" sz="1600" kern="1200" dirty="0"/>
        </a:p>
      </dsp:txBody>
      <dsp:txXfrm rot="-5400000">
        <a:off x="3996252" y="251946"/>
        <a:ext cx="963749" cy="1107756"/>
      </dsp:txXfrm>
    </dsp:sp>
    <dsp:sp modelId="{A9A98F89-F1FF-47B5-81EF-062B750D82BE}">
      <dsp:nvSpPr>
        <dsp:cNvPr id="0" name=""/>
        <dsp:cNvSpPr/>
      </dsp:nvSpPr>
      <dsp:spPr>
        <a:xfrm>
          <a:off x="5220673" y="323024"/>
          <a:ext cx="1796014" cy="96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Sec. De Energía</a:t>
          </a:r>
          <a:endParaRPr lang="es-AR" sz="1500" kern="1200" dirty="0"/>
        </a:p>
      </dsp:txBody>
      <dsp:txXfrm>
        <a:off x="5220673" y="323024"/>
        <a:ext cx="1796014" cy="965599"/>
      </dsp:txXfrm>
    </dsp:sp>
    <dsp:sp modelId="{89DF1BD2-A052-46F4-9828-408F4446DAD5}">
      <dsp:nvSpPr>
        <dsp:cNvPr id="0" name=""/>
        <dsp:cNvSpPr/>
      </dsp:nvSpPr>
      <dsp:spPr>
        <a:xfrm rot="5400000">
          <a:off x="2161333" y="105764"/>
          <a:ext cx="1609332" cy="140011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FOVISEE</a:t>
          </a:r>
          <a:endParaRPr lang="es-AR" sz="2200" kern="1200" dirty="0"/>
        </a:p>
      </dsp:txBody>
      <dsp:txXfrm rot="-5400000">
        <a:off x="2484124" y="251946"/>
        <a:ext cx="963749" cy="1107756"/>
      </dsp:txXfrm>
    </dsp:sp>
    <dsp:sp modelId="{A42B6829-5F0E-42E3-ADCE-B8D15BEA736C}">
      <dsp:nvSpPr>
        <dsp:cNvPr id="0" name=""/>
        <dsp:cNvSpPr/>
      </dsp:nvSpPr>
      <dsp:spPr>
        <a:xfrm rot="5400000">
          <a:off x="2914500" y="1471765"/>
          <a:ext cx="1609332" cy="140011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err="1" smtClean="0"/>
            <a:t>Subse</a:t>
          </a:r>
          <a:r>
            <a:rPr lang="es-MX" sz="1400" kern="1200" dirty="0" smtClean="0"/>
            <a:t> de Ambiente</a:t>
          </a:r>
          <a:endParaRPr lang="es-AR" sz="1400" kern="1200" dirty="0"/>
        </a:p>
      </dsp:txBody>
      <dsp:txXfrm rot="-5400000">
        <a:off x="3237291" y="1617947"/>
        <a:ext cx="963749" cy="1107756"/>
      </dsp:txXfrm>
    </dsp:sp>
    <dsp:sp modelId="{F2BE9834-8E0F-4FEE-A408-A825DCAFD543}">
      <dsp:nvSpPr>
        <dsp:cNvPr id="0" name=""/>
        <dsp:cNvSpPr/>
      </dsp:nvSpPr>
      <dsp:spPr>
        <a:xfrm>
          <a:off x="1223092" y="1689025"/>
          <a:ext cx="1738078" cy="96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Sec. de Vivienda</a:t>
          </a:r>
          <a:endParaRPr lang="es-AR" sz="1500" kern="1200" dirty="0"/>
        </a:p>
      </dsp:txBody>
      <dsp:txXfrm>
        <a:off x="1223092" y="1689025"/>
        <a:ext cx="1738078" cy="965599"/>
      </dsp:txXfrm>
    </dsp:sp>
    <dsp:sp modelId="{3C9654B4-EE07-4988-BE1B-E3F81E46B196}">
      <dsp:nvSpPr>
        <dsp:cNvPr id="0" name=""/>
        <dsp:cNvSpPr/>
      </dsp:nvSpPr>
      <dsp:spPr>
        <a:xfrm rot="5400000">
          <a:off x="4426629" y="1471765"/>
          <a:ext cx="1609332" cy="140011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Familias beneficiadas</a:t>
          </a:r>
          <a:endParaRPr lang="es-AR" sz="1400" kern="1200" dirty="0"/>
        </a:p>
      </dsp:txBody>
      <dsp:txXfrm rot="-5400000">
        <a:off x="4749420" y="1617947"/>
        <a:ext cx="963749" cy="1107756"/>
      </dsp:txXfrm>
    </dsp:sp>
    <dsp:sp modelId="{1CE80275-E691-46CF-849A-8C4016F84569}">
      <dsp:nvSpPr>
        <dsp:cNvPr id="0" name=""/>
        <dsp:cNvSpPr/>
      </dsp:nvSpPr>
      <dsp:spPr>
        <a:xfrm rot="5400000">
          <a:off x="3673461" y="2837766"/>
          <a:ext cx="1609332" cy="140011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“Hacemos futuro”</a:t>
          </a:r>
          <a:endParaRPr lang="es-AR" sz="1500" kern="1200" dirty="0"/>
        </a:p>
      </dsp:txBody>
      <dsp:txXfrm rot="-5400000">
        <a:off x="3996252" y="2983948"/>
        <a:ext cx="963749" cy="1107756"/>
      </dsp:txXfrm>
    </dsp:sp>
    <dsp:sp modelId="{2935C711-8C5C-4C55-A11E-ABB99260D987}">
      <dsp:nvSpPr>
        <dsp:cNvPr id="0" name=""/>
        <dsp:cNvSpPr/>
      </dsp:nvSpPr>
      <dsp:spPr>
        <a:xfrm>
          <a:off x="5220673" y="3055026"/>
          <a:ext cx="1796014" cy="96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D5F19-35F9-4B68-940E-2F53848A1874}">
      <dsp:nvSpPr>
        <dsp:cNvPr id="0" name=""/>
        <dsp:cNvSpPr/>
      </dsp:nvSpPr>
      <dsp:spPr>
        <a:xfrm rot="5400000">
          <a:off x="2161333" y="2837766"/>
          <a:ext cx="1609332" cy="140011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UNRN</a:t>
          </a:r>
          <a:endParaRPr lang="es-AR" sz="1600" kern="1200" dirty="0"/>
        </a:p>
      </dsp:txBody>
      <dsp:txXfrm rot="-5400000">
        <a:off x="2484124" y="2983948"/>
        <a:ext cx="963749" cy="1107756"/>
      </dsp:txXfrm>
    </dsp:sp>
    <dsp:sp modelId="{43A1678B-F1E3-4A09-9F87-5402E24AC7BA}">
      <dsp:nvSpPr>
        <dsp:cNvPr id="0" name=""/>
        <dsp:cNvSpPr/>
      </dsp:nvSpPr>
      <dsp:spPr>
        <a:xfrm rot="5400000">
          <a:off x="2914500" y="4203767"/>
          <a:ext cx="1609332" cy="140011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Secretaria de Desarrollo Social </a:t>
          </a:r>
          <a:endParaRPr lang="es-AR" sz="1500" kern="1200" dirty="0"/>
        </a:p>
      </dsp:txBody>
      <dsp:txXfrm rot="-5400000">
        <a:off x="3237291" y="4349949"/>
        <a:ext cx="963749" cy="1107756"/>
      </dsp:txXfrm>
    </dsp:sp>
    <dsp:sp modelId="{4A4929DD-A177-4A8F-8846-41958C55ADD5}">
      <dsp:nvSpPr>
        <dsp:cNvPr id="0" name=""/>
        <dsp:cNvSpPr/>
      </dsp:nvSpPr>
      <dsp:spPr>
        <a:xfrm>
          <a:off x="1223092" y="4421027"/>
          <a:ext cx="1738078" cy="96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0FA20-234B-4C43-8603-EBBA63818CB1}">
      <dsp:nvSpPr>
        <dsp:cNvPr id="0" name=""/>
        <dsp:cNvSpPr/>
      </dsp:nvSpPr>
      <dsp:spPr>
        <a:xfrm rot="5400000">
          <a:off x="4426629" y="4203767"/>
          <a:ext cx="1609332" cy="140011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Entes de financiación</a:t>
          </a:r>
          <a:endParaRPr lang="es-AR" sz="1500" kern="1200" dirty="0"/>
        </a:p>
      </dsp:txBody>
      <dsp:txXfrm rot="-5400000">
        <a:off x="4749420" y="4349949"/>
        <a:ext cx="963749" cy="1107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8AEA2-BD34-462B-A035-9D0C80D21756}">
      <dsp:nvSpPr>
        <dsp:cNvPr id="0" name=""/>
        <dsp:cNvSpPr/>
      </dsp:nvSpPr>
      <dsp:spPr>
        <a:xfrm>
          <a:off x="-4216105" y="-646907"/>
          <a:ext cx="5023506" cy="5023506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2506C-52D9-4D2F-BACB-4451BFF8FD72}">
      <dsp:nvSpPr>
        <dsp:cNvPr id="0" name=""/>
        <dsp:cNvSpPr/>
      </dsp:nvSpPr>
      <dsp:spPr>
        <a:xfrm>
          <a:off x="423018" y="286738"/>
          <a:ext cx="5800290" cy="573775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43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01. Selección</a:t>
          </a:r>
          <a:endParaRPr lang="es-AR" sz="3000" kern="1200" dirty="0"/>
        </a:p>
      </dsp:txBody>
      <dsp:txXfrm>
        <a:off x="423018" y="286738"/>
        <a:ext cx="5800290" cy="573775"/>
      </dsp:txXfrm>
    </dsp:sp>
    <dsp:sp modelId="{D0FBE722-7D46-4604-95B8-7EBA833F331E}">
      <dsp:nvSpPr>
        <dsp:cNvPr id="0" name=""/>
        <dsp:cNvSpPr/>
      </dsp:nvSpPr>
      <dsp:spPr>
        <a:xfrm>
          <a:off x="64408" y="215016"/>
          <a:ext cx="717219" cy="7172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F18FB-C2AB-4557-BD74-6FC49809834C}">
      <dsp:nvSpPr>
        <dsp:cNvPr id="0" name=""/>
        <dsp:cNvSpPr/>
      </dsp:nvSpPr>
      <dsp:spPr>
        <a:xfrm>
          <a:off x="751977" y="1147551"/>
          <a:ext cx="5471331" cy="573775"/>
        </a:xfrm>
        <a:prstGeom prst="rect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43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02. Diagnóstico</a:t>
          </a:r>
          <a:endParaRPr lang="es-AR" sz="3000" kern="1200" dirty="0"/>
        </a:p>
      </dsp:txBody>
      <dsp:txXfrm>
        <a:off x="751977" y="1147551"/>
        <a:ext cx="5471331" cy="573775"/>
      </dsp:txXfrm>
    </dsp:sp>
    <dsp:sp modelId="{36A4E1D1-1A20-446C-A944-AEB6BE23AFB4}">
      <dsp:nvSpPr>
        <dsp:cNvPr id="0" name=""/>
        <dsp:cNvSpPr/>
      </dsp:nvSpPr>
      <dsp:spPr>
        <a:xfrm>
          <a:off x="393367" y="1075829"/>
          <a:ext cx="717219" cy="71721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D4450-C55D-4060-BFFA-93DCA2B28FF0}">
      <dsp:nvSpPr>
        <dsp:cNvPr id="0" name=""/>
        <dsp:cNvSpPr/>
      </dsp:nvSpPr>
      <dsp:spPr>
        <a:xfrm>
          <a:off x="751977" y="2008364"/>
          <a:ext cx="5471331" cy="573775"/>
        </a:xfrm>
        <a:prstGeom prst="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43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03. Intervención</a:t>
          </a:r>
          <a:endParaRPr lang="es-AR" sz="3000" kern="1200" dirty="0"/>
        </a:p>
      </dsp:txBody>
      <dsp:txXfrm>
        <a:off x="751977" y="2008364"/>
        <a:ext cx="5471331" cy="573775"/>
      </dsp:txXfrm>
    </dsp:sp>
    <dsp:sp modelId="{EC325329-4BA4-4601-814C-54D02D2C9E7D}">
      <dsp:nvSpPr>
        <dsp:cNvPr id="0" name=""/>
        <dsp:cNvSpPr/>
      </dsp:nvSpPr>
      <dsp:spPr>
        <a:xfrm>
          <a:off x="393367" y="1936642"/>
          <a:ext cx="717219" cy="71721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6">
              <a:shade val="50000"/>
              <a:hueOff val="368424"/>
              <a:satOff val="-16105"/>
              <a:lumOff val="43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D2D02-698D-424D-A807-134CDD52DEE3}">
      <dsp:nvSpPr>
        <dsp:cNvPr id="0" name=""/>
        <dsp:cNvSpPr/>
      </dsp:nvSpPr>
      <dsp:spPr>
        <a:xfrm>
          <a:off x="423018" y="2869177"/>
          <a:ext cx="5800290" cy="573775"/>
        </a:xfrm>
        <a:prstGeom prst="rect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43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04. Post-intervención</a:t>
          </a:r>
          <a:endParaRPr lang="es-AR" sz="3000" kern="1200" dirty="0"/>
        </a:p>
      </dsp:txBody>
      <dsp:txXfrm>
        <a:off x="423018" y="2869177"/>
        <a:ext cx="5800290" cy="573775"/>
      </dsp:txXfrm>
    </dsp:sp>
    <dsp:sp modelId="{516E62E3-9448-421E-98D7-974FB7006FD0}">
      <dsp:nvSpPr>
        <dsp:cNvPr id="0" name=""/>
        <dsp:cNvSpPr/>
      </dsp:nvSpPr>
      <dsp:spPr>
        <a:xfrm>
          <a:off x="64408" y="2797455"/>
          <a:ext cx="717219" cy="71721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595E0-DE05-4B56-9426-D5ED78CF1F5C}">
      <dsp:nvSpPr>
        <dsp:cNvPr id="0" name=""/>
        <dsp:cNvSpPr/>
      </dsp:nvSpPr>
      <dsp:spPr>
        <a:xfrm rot="5400000">
          <a:off x="3909963" y="99761"/>
          <a:ext cx="1476397" cy="12844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SPLIF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Autoriza-</a:t>
          </a:r>
          <a:r>
            <a:rPr lang="es-AR" sz="1500" kern="1200" dirty="0" err="1" smtClean="0"/>
            <a:t>ción</a:t>
          </a:r>
          <a:r>
            <a:rPr lang="es-AR" sz="1500" kern="1200" dirty="0" smtClean="0"/>
            <a:t> para quema</a:t>
          </a:r>
          <a:endParaRPr lang="es-AR" sz="1500" kern="1200" dirty="0"/>
        </a:p>
      </dsp:txBody>
      <dsp:txXfrm rot="-5400000">
        <a:off x="4206091" y="233867"/>
        <a:ext cx="884141" cy="1016253"/>
      </dsp:txXfrm>
    </dsp:sp>
    <dsp:sp modelId="{BA621038-8822-4BFC-B76B-FAE87AF077A2}">
      <dsp:nvSpPr>
        <dsp:cNvPr id="0" name=""/>
        <dsp:cNvSpPr/>
      </dsp:nvSpPr>
      <dsp:spPr>
        <a:xfrm>
          <a:off x="5329372" y="299074"/>
          <a:ext cx="1647659" cy="885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579AD-57BB-4CF5-B9FE-CD6B122C15E1}">
      <dsp:nvSpPr>
        <dsp:cNvPr id="0" name=""/>
        <dsp:cNvSpPr/>
      </dsp:nvSpPr>
      <dsp:spPr>
        <a:xfrm rot="5400000">
          <a:off x="2522741" y="99761"/>
          <a:ext cx="1476397" cy="128446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smtClean="0"/>
            <a:t>BOSQUES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smtClean="0"/>
            <a:t>Autorización tala y transporte</a:t>
          </a:r>
          <a:endParaRPr lang="es-AR" sz="1300" kern="1200" dirty="0"/>
        </a:p>
      </dsp:txBody>
      <dsp:txXfrm rot="-5400000">
        <a:off x="2818869" y="233867"/>
        <a:ext cx="884141" cy="1016253"/>
      </dsp:txXfrm>
    </dsp:sp>
    <dsp:sp modelId="{41542ADB-0096-406A-B32D-9AFC536C495C}">
      <dsp:nvSpPr>
        <dsp:cNvPr id="0" name=""/>
        <dsp:cNvSpPr/>
      </dsp:nvSpPr>
      <dsp:spPr>
        <a:xfrm rot="5400000">
          <a:off x="1855012" y="1352927"/>
          <a:ext cx="1476397" cy="128446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smtClean="0"/>
            <a:t>PARQUES Y JARDINES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smtClean="0"/>
            <a:t>Espacio público</a:t>
          </a:r>
          <a:endParaRPr lang="es-AR" sz="1300" kern="1200" dirty="0"/>
        </a:p>
      </dsp:txBody>
      <dsp:txXfrm rot="-5400000">
        <a:off x="2151140" y="1487033"/>
        <a:ext cx="884141" cy="1016253"/>
      </dsp:txXfrm>
    </dsp:sp>
    <dsp:sp modelId="{4FF97600-CEA0-44BE-B33A-C24B7833FEAE}">
      <dsp:nvSpPr>
        <dsp:cNvPr id="0" name=""/>
        <dsp:cNvSpPr/>
      </dsp:nvSpPr>
      <dsp:spPr>
        <a:xfrm>
          <a:off x="1662001" y="1552240"/>
          <a:ext cx="1594509" cy="885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7F87C-090C-4336-B7E8-0568ADA2ECA4}">
      <dsp:nvSpPr>
        <dsp:cNvPr id="0" name=""/>
        <dsp:cNvSpPr/>
      </dsp:nvSpPr>
      <dsp:spPr>
        <a:xfrm rot="5400000">
          <a:off x="4600917" y="1352927"/>
          <a:ext cx="1476397" cy="12844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SSSP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Control del CRUM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200" kern="1200" dirty="0"/>
        </a:p>
      </dsp:txBody>
      <dsp:txXfrm rot="-5400000">
        <a:off x="4897045" y="1487033"/>
        <a:ext cx="884141" cy="1016253"/>
      </dsp:txXfrm>
    </dsp:sp>
    <dsp:sp modelId="{D25624CD-A847-464C-9B2D-4744754940F5}">
      <dsp:nvSpPr>
        <dsp:cNvPr id="0" name=""/>
        <dsp:cNvSpPr/>
      </dsp:nvSpPr>
      <dsp:spPr>
        <a:xfrm rot="5400000">
          <a:off x="3225433" y="1351126"/>
          <a:ext cx="1476397" cy="128446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CRUM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Disposi-ción final</a:t>
          </a:r>
          <a:endParaRPr lang="es-AR" sz="1500" kern="1200" dirty="0"/>
        </a:p>
      </dsp:txBody>
      <dsp:txXfrm rot="-5400000">
        <a:off x="3521561" y="1485232"/>
        <a:ext cx="884141" cy="1016253"/>
      </dsp:txXfrm>
    </dsp:sp>
    <dsp:sp modelId="{DEDAAF4B-0290-45D3-AAF7-A29E7F5A9339}">
      <dsp:nvSpPr>
        <dsp:cNvPr id="0" name=""/>
        <dsp:cNvSpPr/>
      </dsp:nvSpPr>
      <dsp:spPr>
        <a:xfrm>
          <a:off x="5329372" y="2805406"/>
          <a:ext cx="1647659" cy="885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6F980-512E-43E9-95E5-2387A360427D}">
      <dsp:nvSpPr>
        <dsp:cNvPr id="0" name=""/>
        <dsp:cNvSpPr/>
      </dsp:nvSpPr>
      <dsp:spPr>
        <a:xfrm rot="5400000">
          <a:off x="2522741" y="2606093"/>
          <a:ext cx="1476397" cy="12844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smtClean="0"/>
            <a:t>DESARROLLO SOCIAL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smtClean="0"/>
            <a:t>Plan Calor</a:t>
          </a:r>
          <a:endParaRPr lang="es-AR" sz="1300" kern="1200" dirty="0"/>
        </a:p>
      </dsp:txBody>
      <dsp:txXfrm rot="-5400000">
        <a:off x="2818869" y="2740199"/>
        <a:ext cx="884141" cy="1016253"/>
      </dsp:txXfrm>
    </dsp:sp>
    <dsp:sp modelId="{CAC23622-6D5F-4A39-96D0-2F0B8CECEE1A}">
      <dsp:nvSpPr>
        <dsp:cNvPr id="0" name=""/>
        <dsp:cNvSpPr/>
      </dsp:nvSpPr>
      <dsp:spPr>
        <a:xfrm rot="5400000">
          <a:off x="3213694" y="3859259"/>
          <a:ext cx="1476397" cy="128446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USUARIO del Plan Calor</a:t>
          </a:r>
          <a:endParaRPr lang="es-AR" sz="1500" kern="1200" dirty="0"/>
        </a:p>
      </dsp:txBody>
      <dsp:txXfrm rot="-5400000">
        <a:off x="3509822" y="3993365"/>
        <a:ext cx="884141" cy="1016253"/>
      </dsp:txXfrm>
    </dsp:sp>
    <dsp:sp modelId="{CF63BCC7-1B37-4C6B-AA92-FDABF9650162}">
      <dsp:nvSpPr>
        <dsp:cNvPr id="0" name=""/>
        <dsp:cNvSpPr/>
      </dsp:nvSpPr>
      <dsp:spPr>
        <a:xfrm>
          <a:off x="1662001" y="4058572"/>
          <a:ext cx="1594509" cy="885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4DC03-A6ED-47EB-8AC3-D99D821DAF06}">
      <dsp:nvSpPr>
        <dsp:cNvPr id="0" name=""/>
        <dsp:cNvSpPr/>
      </dsp:nvSpPr>
      <dsp:spPr>
        <a:xfrm rot="5400000">
          <a:off x="4600917" y="3859259"/>
          <a:ext cx="1476397" cy="128446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600" kern="1200"/>
        </a:p>
      </dsp:txBody>
      <dsp:txXfrm rot="-5400000">
        <a:off x="4897045" y="3993365"/>
        <a:ext cx="884141" cy="10162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E1105-3A85-481F-831E-083442836D03}">
      <dsp:nvSpPr>
        <dsp:cNvPr id="0" name=""/>
        <dsp:cNvSpPr/>
      </dsp:nvSpPr>
      <dsp:spPr>
        <a:xfrm>
          <a:off x="642937" y="0"/>
          <a:ext cx="7286625" cy="313659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6D165-0046-4287-950C-CBD3DAA52C36}">
      <dsp:nvSpPr>
        <dsp:cNvPr id="0" name=""/>
        <dsp:cNvSpPr/>
      </dsp:nvSpPr>
      <dsp:spPr>
        <a:xfrm>
          <a:off x="4185" y="940979"/>
          <a:ext cx="2586818" cy="1254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Año 0: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Obras nuevas &gt;100m2</a:t>
          </a:r>
          <a:endParaRPr lang="es-AR" sz="1800" kern="1200" dirty="0"/>
        </a:p>
      </dsp:txBody>
      <dsp:txXfrm>
        <a:off x="65431" y="1002225"/>
        <a:ext cx="2464326" cy="1132147"/>
      </dsp:txXfrm>
    </dsp:sp>
    <dsp:sp modelId="{C4FDC40E-BABA-4024-ABC6-1EA3B0FCFA84}">
      <dsp:nvSpPr>
        <dsp:cNvPr id="0" name=""/>
        <dsp:cNvSpPr/>
      </dsp:nvSpPr>
      <dsp:spPr>
        <a:xfrm>
          <a:off x="2992840" y="940979"/>
          <a:ext cx="2586818" cy="125463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Año 2: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Ampliaciones alcanzando superficie &gt; 100m2</a:t>
          </a:r>
          <a:endParaRPr lang="es-AR" sz="1800" kern="1200" dirty="0"/>
        </a:p>
      </dsp:txBody>
      <dsp:txXfrm>
        <a:off x="3054086" y="1002225"/>
        <a:ext cx="2464326" cy="1132147"/>
      </dsp:txXfrm>
    </dsp:sp>
    <dsp:sp modelId="{1B194638-9C67-4260-8A88-3B01879A5B9F}">
      <dsp:nvSpPr>
        <dsp:cNvPr id="0" name=""/>
        <dsp:cNvSpPr/>
      </dsp:nvSpPr>
      <dsp:spPr>
        <a:xfrm>
          <a:off x="5981495" y="940979"/>
          <a:ext cx="2586818" cy="125463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Año 10: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Ed. Existentes &gt;100m2</a:t>
          </a:r>
          <a:endParaRPr lang="es-AR" sz="1800" kern="1200" dirty="0"/>
        </a:p>
      </dsp:txBody>
      <dsp:txXfrm>
        <a:off x="6042741" y="1002225"/>
        <a:ext cx="2464326" cy="11321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81457-D10B-42ED-B30A-78A43A4E94DC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FB3FC-7943-4936-8620-1D51F3BCF462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Capacitación</a:t>
          </a:r>
          <a:endParaRPr lang="es-AR" sz="2100" kern="1200" dirty="0"/>
        </a:p>
      </dsp:txBody>
      <dsp:txXfrm>
        <a:off x="3698614" y="941764"/>
        <a:ext cx="1449298" cy="724475"/>
      </dsp:txXfrm>
    </dsp:sp>
    <dsp:sp modelId="{21F4CFB0-474C-4299-905A-E7C20842AD0C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997AB-AA88-4FD4-8F8C-D11ECC270962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Registro y diagnóstico </a:t>
          </a:r>
          <a:endParaRPr lang="es-AR" sz="2100" kern="1200" dirty="0"/>
        </a:p>
      </dsp:txBody>
      <dsp:txXfrm>
        <a:off x="2977148" y="2449237"/>
        <a:ext cx="1449298" cy="724475"/>
      </dsp:txXfrm>
    </dsp:sp>
    <dsp:sp modelId="{C3A96754-98D6-4C06-8CB8-BAA2E8F3568C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4E689-CC8B-455A-BBEF-8C6826D570D4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Planes de eficiencia</a:t>
          </a:r>
          <a:endParaRPr lang="es-AR" sz="2100" kern="1200" dirty="0"/>
        </a:p>
      </dsp:txBody>
      <dsp:txXfrm>
        <a:off x="3702042" y="3958878"/>
        <a:ext cx="1449298" cy="72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7BA24-BA2A-4E2A-B7F1-557E6DE21A98}" type="datetimeFigureOut">
              <a:rPr lang="es-AR" smtClean="0"/>
              <a:t>30/10/2020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A23CB-2A38-4114-B41F-4C0F6B4F7CB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54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2817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9658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0148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0672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9395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1463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5550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2341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025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1063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28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079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2737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29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3786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30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3687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31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342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4443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9883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298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7518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1717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927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El Instituto Municipal de Tierra y Vivienda por el Hábitat Social (IMTYVHS): responsable y ejecutor del programa dentro del Municipio de S. C. de Bariloche. Trabaja con técnicos constructores y administrativos. Selección de viviendas por el área de territorio.</a:t>
            </a:r>
            <a:endParaRPr lang="es-AR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• La Subsecretaría de Medio Ambiente: colaboró durante la etapa piloto en las auditorías de las viviendas y coordinación adjunta del programa.</a:t>
            </a:r>
            <a:endParaRPr lang="es-AR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• “Hacemos futuro” (Ex-Argentina Trabaja): participa a través de los 16 titulares del programa que, bajo la dirección y seguimiento de los técnicos del Instituto, se capacitan en distintas tareas de obra, manejo de herramientas, trabajo en equipo, entre otras responsabilidades que llevan a la generación de empleos verdes.</a:t>
            </a:r>
            <a:endParaRPr lang="es-AR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• FOVISEE (Foro de viviendas sustentables y eficiencia energética): estuvo a cargo de la coordinación técnica del programa piloto y capacita a las partes a través de arquitectos y sociólogos colaborando con el seguimiento del programa.</a:t>
            </a:r>
            <a:endParaRPr lang="es-AR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• Desarrollo social de la Municipalidad: Participa en la selección de las familias beneficiarias, a partir de la base de datos recabada durante el trabajo de campo que realizan como programa propio del área.</a:t>
            </a:r>
            <a:endParaRPr lang="es-AR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• Familias de los barrios más necesitados de la Ciudad: El Frutillar, Malvinas, Nahuel </a:t>
            </a:r>
            <a:r>
              <a:rPr lang="es-AR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Hue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Arrayanes, Unión, </a:t>
            </a:r>
            <a:r>
              <a:rPr lang="es-AR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Mutisias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Progreso, 28 de abril, Virgen Misionera, entre otros.</a:t>
            </a:r>
            <a:endParaRPr lang="es-AR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• Universidad de Río Negro: colaboró con el proyecto con la donación de cajas con disyuntor y térmica realizadas en el marco de un programa de extensión.</a:t>
            </a:r>
            <a:endParaRPr lang="es-AR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• Distintos entes de financiación de FOVISEE que les permiten continuar con su asesoramiento técnico: entre los que se puede mencionar AVINA, </a:t>
            </a:r>
            <a:r>
              <a:rPr lang="es-AR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Citi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050" dirty="0" smtClean="0"/>
              <a:t>En una segunda etapa se suma la Secretaria de Vivienda de Nación y la Secretaría de Energía de Nación con financiamiento para la compra de materiales para las intervenciones</a:t>
            </a:r>
          </a:p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23CB-2A38-4114-B41F-4C0F6B4F7CBA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413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1DC4-E486-4565-A039-C494992FD0E0}" type="datetimeFigureOut">
              <a:rPr lang="es-AR" smtClean="0"/>
              <a:t>30/10/2020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227-3832-49DB-87AA-900A40FC051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517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1DC4-E486-4565-A039-C494992FD0E0}" type="datetimeFigureOut">
              <a:rPr lang="es-AR" smtClean="0"/>
              <a:t>30/10/2020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227-3832-49DB-87AA-900A40FC051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966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1DC4-E486-4565-A039-C494992FD0E0}" type="datetimeFigureOut">
              <a:rPr lang="es-AR" smtClean="0"/>
              <a:t>30/10/2020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227-3832-49DB-87AA-900A40FC051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65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1DC4-E486-4565-A039-C494992FD0E0}" type="datetimeFigureOut">
              <a:rPr lang="es-AR" smtClean="0"/>
              <a:t>30/10/2020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227-3832-49DB-87AA-900A40FC051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619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1DC4-E486-4565-A039-C494992FD0E0}" type="datetimeFigureOut">
              <a:rPr lang="es-AR" smtClean="0"/>
              <a:t>30/10/2020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227-3832-49DB-87AA-900A40FC051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03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1DC4-E486-4565-A039-C494992FD0E0}" type="datetimeFigureOut">
              <a:rPr lang="es-AR" smtClean="0"/>
              <a:t>30/10/2020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227-3832-49DB-87AA-900A40FC051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740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1DC4-E486-4565-A039-C494992FD0E0}" type="datetimeFigureOut">
              <a:rPr lang="es-AR" smtClean="0"/>
              <a:t>30/10/2020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227-3832-49DB-87AA-900A40FC051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389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1DC4-E486-4565-A039-C494992FD0E0}" type="datetimeFigureOut">
              <a:rPr lang="es-AR" smtClean="0"/>
              <a:t>30/10/2020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227-3832-49DB-87AA-900A40FC051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072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1DC4-E486-4565-A039-C494992FD0E0}" type="datetimeFigureOut">
              <a:rPr lang="es-AR" smtClean="0"/>
              <a:t>30/10/2020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227-3832-49DB-87AA-900A40FC051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73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1DC4-E486-4565-A039-C494992FD0E0}" type="datetimeFigureOut">
              <a:rPr lang="es-AR" smtClean="0"/>
              <a:t>30/10/2020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227-3832-49DB-87AA-900A40FC051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136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1DC4-E486-4565-A039-C494992FD0E0}" type="datetimeFigureOut">
              <a:rPr lang="es-AR" smtClean="0"/>
              <a:t>30/10/2020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227-3832-49DB-87AA-900A40FC051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157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11DC4-E486-4565-A039-C494992FD0E0}" type="datetimeFigureOut">
              <a:rPr lang="es-AR" smtClean="0"/>
              <a:t>30/10/2020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FF227-3832-49DB-87AA-900A40FC051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843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0225" y="319985"/>
            <a:ext cx="6475339" cy="6344456"/>
          </a:xfrm>
          <a:solidFill>
            <a:schemeClr val="bg1">
              <a:lumMod val="85000"/>
            </a:schemeClr>
          </a:solidFill>
        </p:spPr>
        <p:txBody>
          <a:bodyPr tIns="0" anchor="t" anchorCtr="0">
            <a:normAutofit/>
          </a:bodyPr>
          <a:lstStyle/>
          <a:p>
            <a:r>
              <a:rPr lang="es-MX" sz="4800" dirty="0" smtClean="0">
                <a:solidFill>
                  <a:schemeClr val="tx2"/>
                </a:solidFill>
              </a:rPr>
              <a:t/>
            </a:r>
            <a:br>
              <a:rPr lang="es-MX" sz="4800" dirty="0" smtClean="0">
                <a:solidFill>
                  <a:schemeClr val="tx2"/>
                </a:solidFill>
              </a:rPr>
            </a:br>
            <a:r>
              <a:rPr lang="es-MX" sz="4800" dirty="0" smtClean="0">
                <a:solidFill>
                  <a:schemeClr val="tx2"/>
                </a:solidFill>
              </a:rPr>
              <a:t>Políticas de EE en línea con el Plan Local de Acción Climática</a:t>
            </a:r>
            <a:br>
              <a:rPr lang="es-MX" sz="4800" dirty="0" smtClean="0">
                <a:solidFill>
                  <a:schemeClr val="tx2"/>
                </a:solidFill>
              </a:rPr>
            </a:br>
            <a:r>
              <a:rPr lang="es-MX" dirty="0">
                <a:solidFill>
                  <a:schemeClr val="tx2"/>
                </a:solidFill>
              </a:rPr>
              <a:t/>
            </a:r>
            <a:br>
              <a:rPr lang="es-MX" dirty="0">
                <a:solidFill>
                  <a:schemeClr val="tx2"/>
                </a:solidFill>
              </a:rPr>
            </a:br>
            <a:r>
              <a:rPr lang="es-MX" sz="2700" dirty="0" smtClean="0">
                <a:solidFill>
                  <a:schemeClr val="tx2"/>
                </a:solidFill>
              </a:rPr>
              <a:t>La experiencia de S. C. de Bariloche</a:t>
            </a:r>
            <a:br>
              <a:rPr lang="es-MX" sz="2700" dirty="0" smtClean="0">
                <a:solidFill>
                  <a:schemeClr val="tx2"/>
                </a:solidFill>
              </a:rPr>
            </a:br>
            <a:endParaRPr lang="es-AR" sz="2700" dirty="0">
              <a:solidFill>
                <a:schemeClr val="tx2"/>
              </a:solidFill>
            </a:endParaRPr>
          </a:p>
        </p:txBody>
      </p:sp>
      <p:pic>
        <p:nvPicPr>
          <p:cNvPr id="5" name="Picture 4" descr="Resultado de imagen para RAMC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5" y="6004323"/>
            <a:ext cx="2581114" cy="7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369" y="5122050"/>
            <a:ext cx="7175049" cy="9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4300" y="88900"/>
            <a:ext cx="1921425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25" y="390525"/>
            <a:ext cx="10515600" cy="1325563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tx2"/>
                </a:solidFill>
              </a:rPr>
              <a:t>ACCIONES DE </a:t>
            </a:r>
            <a:br>
              <a:rPr lang="es-MX" sz="2800" b="1" dirty="0" smtClean="0">
                <a:solidFill>
                  <a:schemeClr val="tx2"/>
                </a:solidFill>
              </a:rPr>
            </a:br>
            <a:r>
              <a:rPr lang="es-MX" sz="2800" b="1" dirty="0" smtClean="0">
                <a:solidFill>
                  <a:schemeClr val="tx2"/>
                </a:solidFill>
              </a:rPr>
              <a:t>EFICIENCIA </a:t>
            </a:r>
            <a:br>
              <a:rPr lang="es-MX" sz="2800" b="1" dirty="0" smtClean="0">
                <a:solidFill>
                  <a:schemeClr val="tx2"/>
                </a:solidFill>
              </a:rPr>
            </a:br>
            <a:r>
              <a:rPr lang="es-MX" sz="2800" b="1" dirty="0" smtClean="0">
                <a:solidFill>
                  <a:schemeClr val="tx2"/>
                </a:solidFill>
              </a:rPr>
              <a:t>ENERGÉTICA</a:t>
            </a:r>
            <a:endParaRPr lang="es-AR" sz="2800" b="1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90525"/>
            <a:ext cx="1930400" cy="1325563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chemeClr val="bg1"/>
                </a:solidFill>
              </a:rPr>
              <a:t> 04. </a:t>
            </a:r>
            <a:endParaRPr lang="es-AR" b="1" dirty="0">
              <a:solidFill>
                <a:schemeClr val="bg1"/>
              </a:solidFill>
            </a:endParaRPr>
          </a:p>
        </p:txBody>
      </p:sp>
      <p:pic>
        <p:nvPicPr>
          <p:cNvPr id="9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cxnSp>
        <p:nvCxnSpPr>
          <p:cNvPr id="13" name="Straight Connector 12"/>
          <p:cNvCxnSpPr/>
          <p:nvPr/>
        </p:nvCxnSpPr>
        <p:spPr>
          <a:xfrm flipV="1">
            <a:off x="180602" y="2143035"/>
            <a:ext cx="8100556" cy="849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33181" y="2673345"/>
            <a:ext cx="736015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chemeClr val="tx2"/>
                </a:solidFill>
              </a:rPr>
              <a:t>Descripción de experiencias en 4 programas:</a:t>
            </a:r>
          </a:p>
          <a:p>
            <a:endParaRPr lang="es-MX" sz="2800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2800" dirty="0" smtClean="0">
                <a:solidFill>
                  <a:schemeClr val="tx2"/>
                </a:solidFill>
              </a:rPr>
              <a:t>Programa </a:t>
            </a:r>
            <a:r>
              <a:rPr lang="es-MX" sz="2800" dirty="0" err="1" smtClean="0">
                <a:solidFill>
                  <a:schemeClr val="tx2"/>
                </a:solidFill>
              </a:rPr>
              <a:t>Sustentabilizar</a:t>
            </a:r>
            <a:r>
              <a:rPr lang="es-MX" sz="2800" dirty="0" smtClean="0">
                <a:solidFill>
                  <a:schemeClr val="tx2"/>
                </a:solidFill>
              </a:rPr>
              <a:t> Hogares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dirty="0" smtClean="0">
                <a:solidFill>
                  <a:schemeClr val="tx2"/>
                </a:solidFill>
              </a:rPr>
              <a:t>Programa Bioenergía Andina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dirty="0" smtClean="0">
                <a:solidFill>
                  <a:schemeClr val="tx2"/>
                </a:solidFill>
              </a:rPr>
              <a:t>Ordenanza de eficiencia energética en edificios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dirty="0" smtClean="0">
                <a:solidFill>
                  <a:schemeClr val="tx2"/>
                </a:solidFill>
              </a:rPr>
              <a:t>Diagnóstico energético de ed. municipales</a:t>
            </a:r>
            <a:endParaRPr lang="es-A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03087" y="2450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pic>
        <p:nvPicPr>
          <p:cNvPr id="9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32319" y="1690223"/>
            <a:ext cx="9423400" cy="599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3200" dirty="0" smtClean="0">
                <a:solidFill>
                  <a:schemeClr val="tx2"/>
                </a:solidFill>
              </a:rPr>
              <a:t>PROGRAMA SUSTENTABILIZAR HOGARES</a:t>
            </a:r>
            <a:endParaRPr lang="es-AR" sz="3200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4537668" y="3014567"/>
            <a:ext cx="7632700" cy="2271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dirty="0" smtClean="0">
                <a:solidFill>
                  <a:schemeClr val="tx2"/>
                </a:solidFill>
                <a:latin typeface="+mj-lt"/>
              </a:rPr>
              <a:t>Generar </a:t>
            </a:r>
            <a:r>
              <a:rPr lang="es-AR" dirty="0">
                <a:solidFill>
                  <a:schemeClr val="tx2"/>
                </a:solidFill>
                <a:latin typeface="+mj-lt"/>
              </a:rPr>
              <a:t>ahorros </a:t>
            </a:r>
            <a:r>
              <a:rPr lang="es-AR" dirty="0" smtClean="0">
                <a:solidFill>
                  <a:schemeClr val="tx2"/>
                </a:solidFill>
                <a:latin typeface="+mj-lt"/>
              </a:rPr>
              <a:t>de energía para climatización al tiempo que se  mejoran </a:t>
            </a:r>
            <a:r>
              <a:rPr lang="es-AR" dirty="0">
                <a:solidFill>
                  <a:schemeClr val="tx2"/>
                </a:solidFill>
                <a:latin typeface="+mj-lt"/>
              </a:rPr>
              <a:t>las condiciones de confort </a:t>
            </a:r>
            <a:r>
              <a:rPr lang="es-AR" dirty="0" smtClean="0">
                <a:solidFill>
                  <a:schemeClr val="tx2"/>
                </a:solidFill>
                <a:latin typeface="+mj-lt"/>
              </a:rPr>
              <a:t>interior y seguridad </a:t>
            </a:r>
            <a:r>
              <a:rPr lang="es-AR" dirty="0">
                <a:solidFill>
                  <a:schemeClr val="tx2"/>
                </a:solidFill>
                <a:latin typeface="+mj-lt"/>
              </a:rPr>
              <a:t>en </a:t>
            </a:r>
            <a:r>
              <a:rPr lang="es-AR" dirty="0" smtClean="0">
                <a:solidFill>
                  <a:schemeClr val="tx2"/>
                </a:solidFill>
                <a:latin typeface="+mj-lt"/>
              </a:rPr>
              <a:t>viviendas de los barrios vulnerables de la Ciudad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58" y="2507256"/>
            <a:ext cx="3166281" cy="38486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397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pic>
        <p:nvPicPr>
          <p:cNvPr id="6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840258" y="1109328"/>
            <a:ext cx="6426200" cy="40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800" dirty="0" smtClean="0"/>
              <a:t>PROGRAMA SUSTENTABILIZAR HOGARES</a:t>
            </a:r>
            <a:endParaRPr lang="es-AR" sz="18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01261033"/>
              </p:ext>
            </p:extLst>
          </p:nvPr>
        </p:nvGraphicFramePr>
        <p:xfrm>
          <a:off x="5179039" y="861304"/>
          <a:ext cx="8239781" cy="570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Content Placeholder 2"/>
          <p:cNvSpPr>
            <a:spLocks noGrp="1"/>
          </p:cNvSpPr>
          <p:nvPr/>
        </p:nvSpPr>
        <p:spPr>
          <a:xfrm>
            <a:off x="626280" y="3447882"/>
            <a:ext cx="6167318" cy="2271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200" b="1" dirty="0" smtClean="0">
                <a:solidFill>
                  <a:schemeClr val="tx2"/>
                </a:solidFill>
                <a:latin typeface="+mj-lt"/>
              </a:rPr>
              <a:t>ACTORES Y FINANCIAMIENTO</a:t>
            </a:r>
            <a:endParaRPr lang="es-AR" sz="3200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09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/>
          </p:nvPr>
        </p:nvGraphicFramePr>
        <p:xfrm>
          <a:off x="4616028" y="1909108"/>
          <a:ext cx="6273215" cy="372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5944" y="3329882"/>
            <a:ext cx="2676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latin typeface="+mj-lt"/>
              </a:rPr>
              <a:t>METODOLOGÍA</a:t>
            </a:r>
            <a:endParaRPr lang="es-AR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0258" y="1109328"/>
            <a:ext cx="6426200" cy="409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 smtClean="0"/>
              <a:t>PROGRAMA SUSTENTABILIZAR HOGARES</a:t>
            </a:r>
            <a:endParaRPr lang="es-AR" sz="1800" dirty="0"/>
          </a:p>
        </p:txBody>
      </p:sp>
      <p:pic>
        <p:nvPicPr>
          <p:cNvPr id="9" name="image1.png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318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29" y="1567995"/>
            <a:ext cx="4972744" cy="866896"/>
          </a:xfrm>
          <a:prstGeom prst="rect">
            <a:avLst/>
          </a:prstGeom>
        </p:spPr>
      </p:pic>
      <p:pic>
        <p:nvPicPr>
          <p:cNvPr id="8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40258" y="1109328"/>
            <a:ext cx="6426200" cy="409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 smtClean="0"/>
              <a:t>PROGRAMA SUSTENTABILIZAR HOGARES</a:t>
            </a:r>
            <a:endParaRPr lang="es-AR" sz="1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36671" y="2789933"/>
            <a:ext cx="107138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800" dirty="0"/>
              <a:t>Priorización de familias a partir del trabajo interinstitucional entre el Área Social de la Municipalidad </a:t>
            </a:r>
            <a:r>
              <a:rPr lang="es-AR" sz="2800" dirty="0" smtClean="0"/>
              <a:t>y</a:t>
            </a:r>
          </a:p>
          <a:p>
            <a:r>
              <a:rPr lang="es-AR" sz="2800" dirty="0" smtClean="0"/>
              <a:t>      técnicos </a:t>
            </a:r>
            <a:r>
              <a:rPr lang="es-AR" sz="2800" dirty="0"/>
              <a:t>del Instituto Municipal de </a:t>
            </a:r>
            <a:r>
              <a:rPr lang="es-AR" sz="2800" dirty="0" smtClean="0"/>
              <a:t>Tierras y Viviendas</a:t>
            </a:r>
          </a:p>
          <a:p>
            <a:endParaRPr lang="es-AR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800" dirty="0" smtClean="0"/>
              <a:t>Se utiliza la </a:t>
            </a:r>
            <a:r>
              <a:rPr lang="es-AR" sz="2800" dirty="0"/>
              <a:t>base de datos de solicitud de ayuda </a:t>
            </a:r>
            <a:r>
              <a:rPr lang="es-AR" sz="2800" dirty="0" smtClean="0"/>
              <a:t>habitacional</a:t>
            </a:r>
          </a:p>
          <a:p>
            <a:endParaRPr lang="es-AR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/>
              <a:t>Tiene en cuenta tipología de vivienda, situación nominal de tierras y servicios</a:t>
            </a:r>
            <a:endParaRPr lang="es-AR" sz="2800" dirty="0" smtClean="0"/>
          </a:p>
        </p:txBody>
      </p:sp>
    </p:spTree>
    <p:extLst>
      <p:ext uri="{BB962C8B-B14F-4D97-AF65-F5344CB8AC3E}">
        <p14:creationId xmlns:p14="http://schemas.microsoft.com/office/powerpoint/2010/main" val="19521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19200" y="2860440"/>
            <a:ext cx="9334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dirty="0" smtClean="0"/>
              <a:t>Auditoría social </a:t>
            </a:r>
            <a:r>
              <a:rPr lang="es-AR" sz="2400" dirty="0"/>
              <a:t>/ habitacional +</a:t>
            </a:r>
          </a:p>
          <a:p>
            <a:pPr lvl="0"/>
            <a:r>
              <a:rPr lang="es-AR" sz="2400" dirty="0" smtClean="0"/>
              <a:t>Auditoría técnica  </a:t>
            </a:r>
            <a:r>
              <a:rPr lang="es-AR" sz="2400" dirty="0"/>
              <a:t>+</a:t>
            </a:r>
          </a:p>
          <a:p>
            <a:pPr lvl="0"/>
            <a:r>
              <a:rPr lang="es-AR" sz="2400" dirty="0"/>
              <a:t>Medición de variables </a:t>
            </a:r>
          </a:p>
          <a:p>
            <a:pPr lvl="0"/>
            <a:endParaRPr lang="es-AR" sz="2400" dirty="0" smtClean="0"/>
          </a:p>
          <a:p>
            <a:pPr lvl="0"/>
            <a:r>
              <a:rPr lang="es-AR" sz="2400" dirty="0" smtClean="0"/>
              <a:t>Balance energético e informe</a:t>
            </a:r>
            <a:endParaRPr lang="es-AR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53" y="1644613"/>
            <a:ext cx="4696480" cy="65731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219200" y="4156789"/>
            <a:ext cx="3136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840258" y="1109328"/>
            <a:ext cx="6426200" cy="40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800" smtClean="0"/>
              <a:t>PROGRAMA SUSTENTABILIZAR HOGARES</a:t>
            </a:r>
            <a:endParaRPr lang="es-AR" sz="18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933" y="1660891"/>
            <a:ext cx="4458322" cy="2495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0415" y="3024354"/>
            <a:ext cx="4191585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40258" y="1109328"/>
            <a:ext cx="6426200" cy="40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800" smtClean="0"/>
              <a:t>PROGRAMA SUSTENTABILIZAR HOGARES</a:t>
            </a:r>
            <a:endParaRPr lang="es-AR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1005110" y="1909226"/>
            <a:ext cx="899727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MEDICIÓN DE VARIABLES</a:t>
            </a:r>
            <a:endParaRPr lang="es-AR" sz="28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sz="2800" b="1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Infiltrómetro</a:t>
            </a:r>
            <a:r>
              <a:rPr lang="es-AR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AR" sz="2800" dirty="0">
                <a:ea typeface="Calibri" panose="020F0502020204030204" pitchFamily="34" charset="0"/>
                <a:cs typeface="Calibri" panose="020F0502020204030204" pitchFamily="34" charset="0"/>
              </a:rPr>
              <a:t>para medir </a:t>
            </a:r>
            <a:r>
              <a:rPr lang="es-AR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hermeticidad 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tasas </a:t>
            </a:r>
            <a:r>
              <a:rPr lang="es-AR" sz="2800" dirty="0">
                <a:ea typeface="Calibri" panose="020F0502020204030204" pitchFamily="34" charset="0"/>
                <a:cs typeface="Calibri" panose="020F0502020204030204" pitchFamily="34" charset="0"/>
              </a:rPr>
              <a:t>de recambio de </a:t>
            </a:r>
            <a:r>
              <a:rPr lang="es-AR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aire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MX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Lleva  la casa a 50 pascales de diferencia con respecto del exterior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MX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Medición de volumen de aire por ventilador + volumen de la vivienda = recambio de aire por hora (&lt;7)</a:t>
            </a:r>
            <a:endParaRPr lang="es-A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229" y="1552685"/>
            <a:ext cx="1933845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40258" y="1109328"/>
            <a:ext cx="6426200" cy="40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800" smtClean="0"/>
              <a:t>PROGRAMA SUSTENTABILIZAR HOGARES</a:t>
            </a:r>
            <a:endParaRPr lang="es-AR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983" y="1874799"/>
            <a:ext cx="5730210" cy="38246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5358" y="2515013"/>
            <a:ext cx="4734225" cy="1915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sz="2800" b="1" dirty="0">
                <a:ea typeface="Calibri" panose="020F0502020204030204" pitchFamily="34" charset="0"/>
                <a:cs typeface="Calibri" panose="020F0502020204030204" pitchFamily="34" charset="0"/>
              </a:rPr>
              <a:t>Cámara </a:t>
            </a:r>
            <a:r>
              <a:rPr lang="es-AR" sz="2800" b="1" dirty="0" err="1">
                <a:ea typeface="Calibri" panose="020F0502020204030204" pitchFamily="34" charset="0"/>
                <a:cs typeface="Calibri" panose="020F0502020204030204" pitchFamily="34" charset="0"/>
              </a:rPr>
              <a:t>termográfica</a:t>
            </a:r>
            <a:r>
              <a:rPr lang="es-AR" sz="28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dirty="0">
                <a:ea typeface="Calibri" panose="020F0502020204030204" pitchFamily="34" charset="0"/>
                <a:cs typeface="Calibri" panose="020F0502020204030204" pitchFamily="34" charset="0"/>
              </a:rPr>
              <a:t>para identificar pérdidas </a:t>
            </a:r>
            <a:r>
              <a:rPr lang="es-AR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AR" sz="2800" dirty="0">
                <a:ea typeface="Calibri" panose="020F0502020204030204" pitchFamily="34" charset="0"/>
                <a:cs typeface="Calibri" panose="020F0502020204030204" pitchFamily="34" charset="0"/>
              </a:rPr>
              <a:t>ganancias de calor/frío y filtraciones </a:t>
            </a:r>
            <a:endParaRPr lang="es-A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40258" y="1109328"/>
            <a:ext cx="6426200" cy="40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800" smtClean="0"/>
              <a:t>PROGRAMA SUSTENTABILIZAR HOGARES</a:t>
            </a:r>
            <a:endParaRPr lang="es-AR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524" y="1690223"/>
            <a:ext cx="6154009" cy="410584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880847" y="3058906"/>
            <a:ext cx="5881365" cy="580765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9"/>
          <p:cNvSpPr/>
          <p:nvPr/>
        </p:nvSpPr>
        <p:spPr>
          <a:xfrm>
            <a:off x="1015441" y="1874799"/>
            <a:ext cx="4660922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sz="2800" b="1" dirty="0">
                <a:ea typeface="Calibri" panose="020F0502020204030204" pitchFamily="34" charset="0"/>
                <a:cs typeface="Calibri" panose="020F0502020204030204" pitchFamily="34" charset="0"/>
              </a:rPr>
              <a:t>Termómetros</a:t>
            </a:r>
            <a:r>
              <a:rPr lang="es-AR" sz="2800" dirty="0">
                <a:ea typeface="Calibri" panose="020F0502020204030204" pitchFamily="34" charset="0"/>
                <a:cs typeface="Calibri" panose="020F0502020204030204" pitchFamily="34" charset="0"/>
              </a:rPr>
              <a:t> para comparar temperaturas </a:t>
            </a:r>
            <a:r>
              <a:rPr lang="es-AR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externas </a:t>
            </a:r>
            <a:r>
              <a:rPr lang="es-AR" sz="2800" dirty="0">
                <a:ea typeface="Calibri" panose="020F0502020204030204" pitchFamily="34" charset="0"/>
                <a:cs typeface="Calibri" panose="020F0502020204030204" pitchFamily="34" charset="0"/>
              </a:rPr>
              <a:t>e internas. </a:t>
            </a:r>
            <a:endParaRPr lang="es-AR" sz="28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Mediciones instantáneas y varios días </a:t>
            </a:r>
            <a:r>
              <a:rPr lang="es-AR" sz="2800" dirty="0">
                <a:ea typeface="Calibri" panose="020F0502020204030204" pitchFamily="34" charset="0"/>
                <a:cs typeface="Calibri" panose="020F0502020204030204" pitchFamily="34" charset="0"/>
              </a:rPr>
              <a:t>para conocer </a:t>
            </a:r>
            <a:r>
              <a:rPr lang="es-AR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variaciones diarias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MX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Temperatura de confort considerada 18-26°C</a:t>
            </a:r>
            <a:endParaRPr lang="es-A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40258" y="1109328"/>
            <a:ext cx="6426200" cy="40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800" smtClean="0"/>
              <a:t>PROGRAMA SUSTENTABILIZAR HOGARES</a:t>
            </a:r>
            <a:endParaRPr lang="es-AR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430" y="2052213"/>
            <a:ext cx="6420746" cy="34866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87136" y="2510117"/>
            <a:ext cx="5677335" cy="1165412"/>
          </a:xfrm>
          <a:prstGeom prst="rect">
            <a:avLst/>
          </a:prstGeom>
          <a:solidFill>
            <a:schemeClr val="accent6">
              <a:alpha val="61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angle 11"/>
          <p:cNvSpPr/>
          <p:nvPr/>
        </p:nvSpPr>
        <p:spPr>
          <a:xfrm>
            <a:off x="868590" y="2441242"/>
            <a:ext cx="4646840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sz="2800" b="1" dirty="0">
                <a:ea typeface="Calibri" panose="020F0502020204030204" pitchFamily="34" charset="0"/>
                <a:cs typeface="Calibri" panose="020F0502020204030204" pitchFamily="34" charset="0"/>
              </a:rPr>
              <a:t>Higrómetro</a:t>
            </a:r>
            <a:r>
              <a:rPr lang="es-AR" sz="2800" dirty="0">
                <a:ea typeface="Calibri" panose="020F0502020204030204" pitchFamily="34" charset="0"/>
                <a:cs typeface="Calibri" panose="020F0502020204030204" pitchFamily="34" charset="0"/>
              </a:rPr>
              <a:t> para medir humedad del </a:t>
            </a:r>
            <a:r>
              <a:rPr lang="es-AR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ambiente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MX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Rango de confort 30 y 70%</a:t>
            </a:r>
            <a:endParaRPr lang="es-A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1" y="88900"/>
            <a:ext cx="3112994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7849"/>
            <a:ext cx="2971800" cy="1325563"/>
          </a:xfrm>
          <a:solidFill>
            <a:schemeClr val="accent6"/>
          </a:solidFill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 INDICE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841" y="2363412"/>
            <a:ext cx="6934200" cy="324643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b="1" dirty="0" smtClean="0">
                <a:solidFill>
                  <a:schemeClr val="accent1"/>
                </a:solidFill>
              </a:rPr>
              <a:t>01. </a:t>
            </a:r>
            <a:r>
              <a:rPr lang="es-MX" dirty="0" smtClean="0">
                <a:solidFill>
                  <a:schemeClr val="tx2"/>
                </a:solidFill>
              </a:rPr>
              <a:t>PLAN LOCAL DE ACCIÓN CLIMÁTICA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b="1" dirty="0" smtClean="0">
                <a:solidFill>
                  <a:schemeClr val="accent3"/>
                </a:solidFill>
              </a:rPr>
              <a:t>02. </a:t>
            </a:r>
            <a:r>
              <a:rPr lang="es-MX" dirty="0" smtClean="0">
                <a:solidFill>
                  <a:schemeClr val="tx2"/>
                </a:solidFill>
              </a:rPr>
              <a:t>INVENTARIO DE GEIS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b="1" dirty="0" smtClean="0">
                <a:solidFill>
                  <a:srgbClr val="1FBB92"/>
                </a:solidFill>
              </a:rPr>
              <a:t>03. </a:t>
            </a:r>
            <a:r>
              <a:rPr lang="es-MX" dirty="0" smtClean="0">
                <a:solidFill>
                  <a:schemeClr val="tx2"/>
                </a:solidFill>
              </a:rPr>
              <a:t>ESTRATEGIA DE MITIGACIÓN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b="1" dirty="0" smtClean="0">
                <a:solidFill>
                  <a:schemeClr val="accent6"/>
                </a:solidFill>
              </a:rPr>
              <a:t>04. </a:t>
            </a:r>
            <a:r>
              <a:rPr lang="es-MX" dirty="0" smtClean="0">
                <a:solidFill>
                  <a:schemeClr val="tx2"/>
                </a:solidFill>
              </a:rPr>
              <a:t>ACCIONES DE MITIGACIÓN - ENERGÍA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dirty="0">
                <a:solidFill>
                  <a:schemeClr val="tx2"/>
                </a:solidFill>
              </a:rPr>
              <a:t>	</a:t>
            </a:r>
            <a:endParaRPr lang="es-AR" dirty="0">
              <a:solidFill>
                <a:schemeClr val="tx2"/>
              </a:solidFill>
            </a:endParaRPr>
          </a:p>
        </p:txBody>
      </p:sp>
      <p:pic>
        <p:nvPicPr>
          <p:cNvPr id="5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748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40258" y="1109328"/>
            <a:ext cx="6426200" cy="40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800" smtClean="0"/>
              <a:t>PROGRAMA SUSTENTABILIZAR HOGARES</a:t>
            </a:r>
            <a:endParaRPr lang="es-AR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758" y="1973462"/>
            <a:ext cx="1705213" cy="3524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0423" y="2033190"/>
            <a:ext cx="6096000" cy="35246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sz="2800" b="1" dirty="0">
                <a:ea typeface="Calibri" panose="020F0502020204030204" pitchFamily="34" charset="0"/>
                <a:cs typeface="Calibri" panose="020F0502020204030204" pitchFamily="34" charset="0"/>
              </a:rPr>
              <a:t>Sensor de gases de combustión </a:t>
            </a:r>
            <a:r>
              <a:rPr lang="es-AR" sz="2800" dirty="0">
                <a:ea typeface="Calibri" panose="020F0502020204030204" pitchFamily="34" charset="0"/>
                <a:cs typeface="Calibri" panose="020F0502020204030204" pitchFamily="34" charset="0"/>
              </a:rPr>
              <a:t>para identificar pérdidas de gas y presencia de gases tóxicos propios de combustiones </a:t>
            </a:r>
            <a:r>
              <a:rPr lang="es-AR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incompletas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MX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Detección de CO - &gt;35ppm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MX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Detección de  gases de combustión – Ausencia/presencia</a:t>
            </a:r>
            <a:endParaRPr lang="es-A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68" y="1627188"/>
            <a:ext cx="4553585" cy="7049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4064" y="2585674"/>
            <a:ext cx="5349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AR" sz="2800" dirty="0"/>
              <a:t>Seguridad y salud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AR" sz="2800" dirty="0"/>
              <a:t>Eficiencia energética</a:t>
            </a:r>
          </a:p>
        </p:txBody>
      </p:sp>
      <p:pic>
        <p:nvPicPr>
          <p:cNvPr id="9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40258" y="1109328"/>
            <a:ext cx="6426200" cy="409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 smtClean="0"/>
              <a:t>PROGRAMA SUSTENTABILIZAR HOGARES</a:t>
            </a:r>
            <a:endParaRPr lang="es-AR" sz="1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160" y="1181155"/>
            <a:ext cx="3944112" cy="5254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136" y="2248022"/>
            <a:ext cx="2620463" cy="34925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40" y="2569908"/>
            <a:ext cx="5195944" cy="38969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37" y="2034595"/>
            <a:ext cx="4724400" cy="354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9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97" y="1627188"/>
            <a:ext cx="4553585" cy="704948"/>
          </a:xfrm>
          <a:prstGeom prst="rect">
            <a:avLst/>
          </a:prstGeom>
        </p:spPr>
      </p:pic>
      <p:pic>
        <p:nvPicPr>
          <p:cNvPr id="8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40258" y="1109328"/>
            <a:ext cx="6426200" cy="409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 smtClean="0"/>
              <a:t>PROGRAMA SUSTENTABILIZAR HOGARES</a:t>
            </a:r>
            <a:endParaRPr lang="es-AR" sz="1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583" y="2035086"/>
            <a:ext cx="3413760" cy="37185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543" y="244548"/>
            <a:ext cx="3115056" cy="3517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543" y="3572354"/>
            <a:ext cx="2474976" cy="30175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58655" y="2434891"/>
            <a:ext cx="61105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Por </a:t>
            </a: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</a:rPr>
              <a:t>titulares del programa “Hacemos </a:t>
            </a:r>
            <a:r>
              <a:rPr lang="es-AR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Futuro”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Coordinación </a:t>
            </a: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</a:rPr>
              <a:t>de técnicos del Instituto </a:t>
            </a:r>
            <a:r>
              <a:rPr lang="es-AR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Municipal </a:t>
            </a: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</a:rPr>
              <a:t>de Tierra </a:t>
            </a:r>
            <a:endParaRPr lang="es-AR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Mejora </a:t>
            </a:r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</a:rPr>
              <a:t>identificada y consensuada con las familias beneficiadas. </a:t>
            </a:r>
            <a:endParaRPr lang="es-AR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latin typeface="Calibri" panose="020F0502020204030204" pitchFamily="34" charset="0"/>
              </a:rPr>
              <a:t>Presupuesto acotado por vivienda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400" dirty="0"/>
              <a:t>Donación de UNRN de caja con disyuntor y térmica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400" dirty="0" smtClean="0"/>
              <a:t>Donación de lana de vidrio (2x1)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400" dirty="0" smtClean="0"/>
              <a:t>Materiales propios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5846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82" y="1942348"/>
            <a:ext cx="4949952" cy="3706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068" y="611315"/>
            <a:ext cx="3863009" cy="5718048"/>
          </a:xfrm>
          <a:prstGeom prst="rect">
            <a:avLst/>
          </a:prstGeom>
        </p:spPr>
      </p:pic>
      <p:pic>
        <p:nvPicPr>
          <p:cNvPr id="6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40258" y="1109328"/>
            <a:ext cx="6426200" cy="409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 smtClean="0"/>
              <a:t>PROGRAMA SUSTENTABILIZAR HOGARES</a:t>
            </a:r>
            <a:endParaRPr lang="es-AR" sz="1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</p:spTree>
    <p:extLst>
      <p:ext uri="{BB962C8B-B14F-4D97-AF65-F5344CB8AC3E}">
        <p14:creationId xmlns:p14="http://schemas.microsoft.com/office/powerpoint/2010/main" val="41862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74" y="1627188"/>
            <a:ext cx="4791744" cy="876422"/>
          </a:xfrm>
          <a:prstGeom prst="rect">
            <a:avLst/>
          </a:prstGeom>
        </p:spPr>
      </p:pic>
      <p:pic>
        <p:nvPicPr>
          <p:cNvPr id="11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1121288"/>
            <a:ext cx="6426200" cy="40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800" smtClean="0"/>
              <a:t>PROGRAMA SUSTENTABILIZAR HOGARES</a:t>
            </a:r>
            <a:endParaRPr lang="es-AR" sz="18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1488140" y="2757005"/>
            <a:ext cx="1002254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800" dirty="0">
                <a:ea typeface="Calibri" panose="020F0502020204030204" pitchFamily="34" charset="0"/>
              </a:rPr>
              <a:t>Re-diagnóstico técnico de la vivienda para conocer energía ahorrada, cambios de temperatura y humedad interior alcanzados, recambio natural del </a:t>
            </a:r>
            <a:r>
              <a:rPr lang="es-AR" sz="2800" dirty="0" smtClean="0">
                <a:ea typeface="Calibri" panose="020F0502020204030204" pitchFamily="34" charset="0"/>
              </a:rPr>
              <a:t>aire y variables </a:t>
            </a:r>
            <a:r>
              <a:rPr lang="es-AR" sz="2800" dirty="0">
                <a:ea typeface="Calibri" panose="020F0502020204030204" pitchFamily="34" charset="0"/>
              </a:rPr>
              <a:t>sociales de comportamiento y </a:t>
            </a:r>
            <a:r>
              <a:rPr lang="es-AR" sz="2800" dirty="0" smtClean="0">
                <a:ea typeface="Calibri" panose="020F0502020204030204" pitchFamily="34" charset="0"/>
              </a:rPr>
              <a:t>percepciones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800" dirty="0" smtClean="0"/>
              <a:t>Resultados: mejoras </a:t>
            </a:r>
            <a:r>
              <a:rPr lang="es-AR" sz="2800" dirty="0"/>
              <a:t>alcanzadas </a:t>
            </a:r>
            <a:r>
              <a:rPr lang="es-AR" sz="2800" dirty="0" smtClean="0"/>
              <a:t>son </a:t>
            </a:r>
            <a:r>
              <a:rPr lang="es-AR" sz="2800" dirty="0"/>
              <a:t>heterogéneas, así como los ahorros alcanzados en las </a:t>
            </a:r>
            <a:r>
              <a:rPr lang="es-AR" sz="2800" dirty="0" smtClean="0"/>
              <a:t>viviendas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2716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74" y="1627188"/>
            <a:ext cx="4791744" cy="876422"/>
          </a:xfrm>
          <a:prstGeom prst="rect">
            <a:avLst/>
          </a:prstGeom>
        </p:spPr>
      </p:pic>
      <p:pic>
        <p:nvPicPr>
          <p:cNvPr id="11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1121288"/>
            <a:ext cx="6426200" cy="40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800" smtClean="0"/>
              <a:t>PROGRAMA SUSTENTABILIZAR HOGARES</a:t>
            </a:r>
            <a:endParaRPr lang="es-AR" sz="18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800" y="2271516"/>
            <a:ext cx="7325747" cy="36962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3691" y="3920839"/>
            <a:ext cx="4668309" cy="2809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0536" y="5979577"/>
            <a:ext cx="172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Fuente: FOVISEE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946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247" y="1584552"/>
            <a:ext cx="7115200" cy="1059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 smtClean="0">
                <a:solidFill>
                  <a:schemeClr val="tx2"/>
                </a:solidFill>
              </a:rPr>
              <a:t>PROGRAMA BIOENERGÍA ANDINA (Fundación INVAP)</a:t>
            </a:r>
            <a:endParaRPr lang="es-MX" sz="32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6899" y="2908840"/>
            <a:ext cx="5663059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 smtClean="0">
                <a:solidFill>
                  <a:schemeClr val="tx2"/>
                </a:solidFill>
                <a:latin typeface="+mj-lt"/>
              </a:rPr>
              <a:t>Mitigar</a:t>
            </a:r>
            <a:r>
              <a:rPr lang="en-GB" sz="2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2800" dirty="0">
                <a:solidFill>
                  <a:schemeClr val="tx2"/>
                </a:solidFill>
                <a:latin typeface="+mj-lt"/>
              </a:rPr>
              <a:t>el </a:t>
            </a:r>
            <a:r>
              <a:rPr lang="en-GB" sz="2800" dirty="0" err="1">
                <a:solidFill>
                  <a:schemeClr val="tx2"/>
                </a:solidFill>
                <a:latin typeface="+mj-lt"/>
              </a:rPr>
              <a:t>impacto</a:t>
            </a:r>
            <a:r>
              <a:rPr lang="en-GB" sz="2800" dirty="0">
                <a:solidFill>
                  <a:schemeClr val="tx2"/>
                </a:solidFill>
                <a:latin typeface="+mj-lt"/>
              </a:rPr>
              <a:t> por </a:t>
            </a:r>
            <a:r>
              <a:rPr lang="en-GB" sz="2800" dirty="0" err="1">
                <a:solidFill>
                  <a:schemeClr val="tx2"/>
                </a:solidFill>
                <a:latin typeface="+mj-lt"/>
              </a:rPr>
              <a:t>quema</a:t>
            </a:r>
            <a:r>
              <a:rPr lang="en-GB" sz="2800" dirty="0">
                <a:solidFill>
                  <a:schemeClr val="tx2"/>
                </a:solidFill>
                <a:latin typeface="+mj-lt"/>
              </a:rPr>
              <a:t> de </a:t>
            </a:r>
            <a:r>
              <a:rPr lang="en-GB" sz="2800" dirty="0" err="1">
                <a:solidFill>
                  <a:schemeClr val="tx2"/>
                </a:solidFill>
                <a:latin typeface="+mj-lt"/>
              </a:rPr>
              <a:t>residuos</a:t>
            </a:r>
            <a:r>
              <a:rPr lang="en-GB" sz="2800" dirty="0">
                <a:solidFill>
                  <a:schemeClr val="tx2"/>
                </a:solidFill>
                <a:latin typeface="+mj-lt"/>
              </a:rPr>
              <a:t> de </a:t>
            </a:r>
            <a:r>
              <a:rPr lang="en-GB" sz="2800" dirty="0" err="1">
                <a:solidFill>
                  <a:schemeClr val="tx2"/>
                </a:solidFill>
                <a:latin typeface="+mj-lt"/>
              </a:rPr>
              <a:t>poda</a:t>
            </a:r>
            <a:r>
              <a:rPr lang="en-GB" sz="2800" dirty="0">
                <a:solidFill>
                  <a:schemeClr val="tx2"/>
                </a:solidFill>
                <a:latin typeface="+mj-lt"/>
              </a:rPr>
              <a:t> y </a:t>
            </a:r>
            <a:r>
              <a:rPr lang="en-GB" sz="2800" dirty="0" err="1">
                <a:solidFill>
                  <a:schemeClr val="tx2"/>
                </a:solidFill>
                <a:latin typeface="+mj-lt"/>
              </a:rPr>
              <a:t>tala</a:t>
            </a:r>
            <a:r>
              <a:rPr lang="en-GB" sz="2800" dirty="0">
                <a:solidFill>
                  <a:schemeClr val="tx2"/>
                </a:solidFill>
                <a:latin typeface="+mj-lt"/>
              </a:rPr>
              <a:t>, al </a:t>
            </a:r>
            <a:r>
              <a:rPr lang="en-GB" sz="2800" dirty="0" err="1">
                <a:solidFill>
                  <a:schemeClr val="tx2"/>
                </a:solidFill>
                <a:latin typeface="+mj-lt"/>
              </a:rPr>
              <a:t>tiempo</a:t>
            </a:r>
            <a:r>
              <a:rPr lang="en-GB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tx2"/>
                </a:solidFill>
                <a:latin typeface="+mj-lt"/>
              </a:rPr>
              <a:t>que</a:t>
            </a:r>
            <a:r>
              <a:rPr lang="en-GB" sz="2800" dirty="0">
                <a:solidFill>
                  <a:schemeClr val="tx2"/>
                </a:solidFill>
                <a:latin typeface="+mj-lt"/>
              </a:rPr>
              <a:t> se </a:t>
            </a:r>
            <a:r>
              <a:rPr lang="en-GB" sz="2800" dirty="0" err="1">
                <a:solidFill>
                  <a:schemeClr val="tx2"/>
                </a:solidFill>
                <a:latin typeface="+mj-lt"/>
              </a:rPr>
              <a:t>asiste</a:t>
            </a:r>
            <a:r>
              <a:rPr lang="en-GB" sz="2800" dirty="0">
                <a:solidFill>
                  <a:schemeClr val="tx2"/>
                </a:solidFill>
                <a:latin typeface="+mj-lt"/>
              </a:rPr>
              <a:t> al Plan </a:t>
            </a:r>
            <a:r>
              <a:rPr lang="en-GB" sz="2800" dirty="0" err="1">
                <a:solidFill>
                  <a:schemeClr val="tx2"/>
                </a:solidFill>
                <a:latin typeface="+mj-lt"/>
              </a:rPr>
              <a:t>Calor</a:t>
            </a:r>
            <a:r>
              <a:rPr lang="en-GB" sz="2800" dirty="0">
                <a:solidFill>
                  <a:schemeClr val="tx2"/>
                </a:solidFill>
                <a:latin typeface="+mj-lt"/>
              </a:rPr>
              <a:t> en la </a:t>
            </a:r>
            <a:r>
              <a:rPr lang="en-GB" sz="2800" dirty="0" err="1">
                <a:solidFill>
                  <a:schemeClr val="tx2"/>
                </a:solidFill>
                <a:latin typeface="+mj-lt"/>
              </a:rPr>
              <a:t>zona</a:t>
            </a:r>
            <a:r>
              <a:rPr lang="en-GB" sz="2800" dirty="0">
                <a:solidFill>
                  <a:schemeClr val="tx2"/>
                </a:solidFill>
                <a:latin typeface="+mj-lt"/>
              </a:rPr>
              <a:t> de </a:t>
            </a:r>
            <a:r>
              <a:rPr lang="en-GB" sz="2800" dirty="0" err="1">
                <a:solidFill>
                  <a:schemeClr val="tx2"/>
                </a:solidFill>
                <a:latin typeface="+mj-lt"/>
              </a:rPr>
              <a:t>Bariloche</a:t>
            </a:r>
            <a:endParaRPr lang="en-GB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311482" y="6038379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 smtClean="0">
                <a:solidFill>
                  <a:schemeClr val="tx2"/>
                </a:solidFill>
              </a:rPr>
              <a:t>Financiamiento: FOMIN –BID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26156780"/>
              </p:ext>
            </p:extLst>
          </p:nvPr>
        </p:nvGraphicFramePr>
        <p:xfrm>
          <a:off x="5747572" y="1482143"/>
          <a:ext cx="8639033" cy="524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pic>
        <p:nvPicPr>
          <p:cNvPr id="9" name="image1.png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</p:spTree>
    <p:extLst>
      <p:ext uri="{BB962C8B-B14F-4D97-AF65-F5344CB8AC3E}">
        <p14:creationId xmlns:p14="http://schemas.microsoft.com/office/powerpoint/2010/main" val="15195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810958" y="1084780"/>
            <a:ext cx="6917977" cy="574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800" dirty="0" smtClean="0"/>
              <a:t>PROGRAMA BIOENERGÍA ANDINA</a:t>
            </a:r>
            <a:endParaRPr lang="es-MX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23264" y="4080298"/>
            <a:ext cx="717702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chemeClr val="tx2"/>
                </a:solidFill>
              </a:rPr>
              <a:t>ACCIONES EJECUTADAS: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chemeClr val="tx2"/>
                </a:solidFill>
              </a:rPr>
              <a:t>Generación de información: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chemeClr val="tx2"/>
                </a:solidFill>
              </a:rPr>
              <a:t>Sensibilización y capacitación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chemeClr val="tx2"/>
                </a:solidFill>
              </a:rPr>
              <a:t>Acompañamiento de cooperativas</a:t>
            </a:r>
          </a:p>
          <a:p>
            <a:r>
              <a:rPr lang="es-MX" sz="2800" dirty="0" smtClean="0">
                <a:solidFill>
                  <a:schemeClr val="tx2"/>
                </a:solidFill>
              </a:rPr>
              <a:t>Centro de transformación de residuos forestales</a:t>
            </a:r>
          </a:p>
          <a:p>
            <a:endParaRPr lang="es-MX" sz="2800" dirty="0" smtClean="0">
              <a:solidFill>
                <a:schemeClr val="tx2"/>
              </a:solidFill>
            </a:endParaRPr>
          </a:p>
          <a:p>
            <a:endParaRPr lang="es-MX" sz="2800" dirty="0" smtClean="0">
              <a:solidFill>
                <a:schemeClr val="tx2"/>
              </a:solidFill>
            </a:endParaRPr>
          </a:p>
          <a:p>
            <a:endParaRPr lang="es-AR" sz="28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5483" y="1814764"/>
            <a:ext cx="50413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chemeClr val="tx2"/>
                </a:solidFill>
              </a:rPr>
              <a:t>REDEFINICIÓN DE EJES: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chemeClr val="tx2"/>
                </a:solidFill>
              </a:rPr>
              <a:t>Aislación térmica de la vivienda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chemeClr val="tx2"/>
                </a:solidFill>
              </a:rPr>
              <a:t>Fuente de combustible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chemeClr val="tx2"/>
                </a:solidFill>
              </a:rPr>
              <a:t>Tecnologías de calefacción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393" y="1552685"/>
            <a:ext cx="4419081" cy="31336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92988" y="4686322"/>
            <a:ext cx="266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Fuente: Bioenergía Andina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45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71" y="1523684"/>
            <a:ext cx="10515600" cy="613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200" dirty="0" smtClean="0">
                <a:solidFill>
                  <a:schemeClr val="tx2"/>
                </a:solidFill>
              </a:rPr>
              <a:t>ORDENANZA DE EFICIENCIA ENERGÉTICA EN EDIFICACIONES (3098-CM-19)</a:t>
            </a:r>
            <a:endParaRPr lang="es-AR" sz="32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2605" y="2702805"/>
            <a:ext cx="94694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i="1" dirty="0" smtClean="0">
                <a:solidFill>
                  <a:schemeClr val="tx2"/>
                </a:solidFill>
                <a:effectLst/>
                <a:latin typeface="Nimbus Roman No9 L"/>
                <a:ea typeface="Times New Roman" panose="02020603050405020304" pitchFamily="18" charset="0"/>
                <a:cs typeface="Nimbus Roman No9 L"/>
              </a:rPr>
              <a:t>“Se establecen las condiciones mínimas de aislación térmica y eficiencia energética exigibles para construcciones públicas o privadas en el ejido de San Carlos de Bariloche; con el objetivo de contribuir a una mejor calidad de vida de la población, al ahorro, la redistribución de la energía y la disminución del impacto ambiental a través del uso eficiente de la misma”. Art. 1°</a:t>
            </a:r>
            <a:endParaRPr lang="es-AR" sz="2000" i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6471" y="4791095"/>
            <a:ext cx="11295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tx2"/>
                </a:solidFill>
              </a:rPr>
              <a:t>C</a:t>
            </a:r>
            <a:r>
              <a:rPr lang="es-MX" sz="2400" dirty="0" smtClean="0">
                <a:solidFill>
                  <a:schemeClr val="tx2"/>
                </a:solidFill>
              </a:rPr>
              <a:t>oeficientes k mínimos Nivel B para muros, pisos y techos </a:t>
            </a:r>
            <a:r>
              <a:rPr lang="es-ES" sz="2400" dirty="0" smtClean="0">
                <a:solidFill>
                  <a:schemeClr val="tx2"/>
                </a:solidFill>
              </a:rPr>
              <a:t>(Calidad </a:t>
            </a:r>
            <a:r>
              <a:rPr lang="es-ES" sz="2400" dirty="0">
                <a:solidFill>
                  <a:schemeClr val="tx2"/>
                </a:solidFill>
              </a:rPr>
              <a:t>norma IRAM </a:t>
            </a:r>
            <a:r>
              <a:rPr lang="es-ES" sz="2400" dirty="0" smtClean="0">
                <a:solidFill>
                  <a:schemeClr val="tx2"/>
                </a:solidFill>
              </a:rPr>
              <a:t>11605)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2"/>
                </a:solidFill>
              </a:rPr>
              <a:t>El cálculo del coeficiente G (pérdida de calor) a definir por la autoridad </a:t>
            </a:r>
            <a:r>
              <a:rPr lang="es-ES" sz="2400" dirty="0">
                <a:solidFill>
                  <a:schemeClr val="tx2"/>
                </a:solidFill>
              </a:rPr>
              <a:t>de </a:t>
            </a:r>
            <a:r>
              <a:rPr lang="es-ES" sz="2400" dirty="0" smtClean="0">
                <a:solidFill>
                  <a:schemeClr val="tx2"/>
                </a:solidFill>
              </a:rPr>
              <a:t>aplicación en casos puntuales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2"/>
                </a:solidFill>
              </a:rPr>
              <a:t>Aporte </a:t>
            </a:r>
            <a:r>
              <a:rPr lang="es-ES" sz="2400" dirty="0">
                <a:solidFill>
                  <a:schemeClr val="tx2"/>
                </a:solidFill>
              </a:rPr>
              <a:t>que se incorpore al proyecto sobre Arquitectura Solar Pasiva y Diseño </a:t>
            </a:r>
            <a:r>
              <a:rPr lang="es-ES" sz="2400" dirty="0" err="1" smtClean="0">
                <a:solidFill>
                  <a:schemeClr val="tx2"/>
                </a:solidFill>
              </a:rPr>
              <a:t>Bioambiental</a:t>
            </a:r>
            <a:r>
              <a:rPr lang="es-ES" sz="2400" dirty="0" smtClean="0">
                <a:solidFill>
                  <a:schemeClr val="tx2"/>
                </a:solidFill>
              </a:rPr>
              <a:t> voluntario</a:t>
            </a:r>
            <a:endParaRPr lang="es-MX" sz="2400" dirty="0" smtClean="0">
              <a:solidFill>
                <a:schemeClr val="tx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</p:spTree>
    <p:extLst>
      <p:ext uri="{BB962C8B-B14F-4D97-AF65-F5344CB8AC3E}">
        <p14:creationId xmlns:p14="http://schemas.microsoft.com/office/powerpoint/2010/main" val="38507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09199" y="1645877"/>
            <a:ext cx="1094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2"/>
                </a:solidFill>
                <a:ea typeface="Times New Roman" panose="02020603050405020304" pitchFamily="18" charset="0"/>
                <a:cs typeface="Nimbus Roman No9 L"/>
              </a:rPr>
              <a:t>Car</a:t>
            </a:r>
            <a:r>
              <a:rPr lang="es-MX" sz="2400" dirty="0" smtClean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Nimbus Roman No9 L"/>
              </a:rPr>
              <a:t>ácter progresivo con plazos de hasta diez (10) años.</a:t>
            </a:r>
            <a:endParaRPr lang="es-AR" sz="24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0557883"/>
              </p:ext>
            </p:extLst>
          </p:nvPr>
        </p:nvGraphicFramePr>
        <p:xfrm>
          <a:off x="1902759" y="1869326"/>
          <a:ext cx="8572500" cy="313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109199" y="4549676"/>
            <a:ext cx="11671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2"/>
                </a:solidFill>
                <a:ea typeface="Times New Roman" panose="02020603050405020304" pitchFamily="18" charset="0"/>
                <a:cs typeface="Nimbus Roman No9 L"/>
              </a:rPr>
              <a:t>Excepciones</a:t>
            </a:r>
            <a:endParaRPr lang="es-AR" sz="2400" dirty="0" smtClean="0">
              <a:solidFill>
                <a:schemeClr val="tx2"/>
              </a:solidFill>
              <a:effectLst/>
              <a:ea typeface="Times New Roman" panose="02020603050405020304" pitchFamily="18" charset="0"/>
              <a:cs typeface="Nimbus Roman No9 L"/>
            </a:endParaRPr>
          </a:p>
          <a:p>
            <a:pPr algn="just">
              <a:spcAft>
                <a:spcPts val="0"/>
              </a:spcAft>
            </a:pPr>
            <a:r>
              <a:rPr lang="es-AR" sz="2400" dirty="0" smtClean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Nimbus Roman No9 L"/>
              </a:rPr>
              <a:t>a) Obras declaradas patrimonio cultural de Bariloche (</a:t>
            </a:r>
            <a:r>
              <a:rPr lang="es-AR" sz="2400" dirty="0" smtClean="0">
                <a:solidFill>
                  <a:schemeClr val="tx2"/>
                </a:solidFill>
                <a:ea typeface="Times New Roman" panose="02020603050405020304" pitchFamily="18" charset="0"/>
                <a:cs typeface="Nimbus Roman No9 L"/>
              </a:rPr>
              <a:t>Or</a:t>
            </a:r>
            <a:r>
              <a:rPr lang="es-AR" sz="2400" dirty="0" smtClean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Nimbus Roman No9 L"/>
              </a:rPr>
              <a:t>denanza 2148-CM-11)</a:t>
            </a:r>
            <a:endParaRPr lang="es-AR" sz="2400" dirty="0" smtClean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AR" sz="2400" dirty="0" smtClean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Nimbus Roman No9 L"/>
              </a:rPr>
              <a:t>b) Construcciones temporarias (&lt; 1 año)</a:t>
            </a:r>
            <a:endParaRPr lang="es-AR" sz="2400" dirty="0" smtClean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AR" sz="2400" dirty="0" smtClean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Nimbus Roman No9 L"/>
              </a:rPr>
              <a:t>c) Edificios que por su uso no requieran acondicionamiento térmico.</a:t>
            </a:r>
            <a:endParaRPr lang="es-AR" sz="2400" dirty="0" smtClean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AR" sz="2400" dirty="0" smtClean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Nimbus Roman No9 L"/>
              </a:rPr>
              <a:t>d) Construcciones con características especiales y exceptuadas por la autoridad de</a:t>
            </a:r>
          </a:p>
          <a:p>
            <a:pPr algn="just">
              <a:spcAft>
                <a:spcPts val="0"/>
              </a:spcAft>
            </a:pPr>
            <a:r>
              <a:rPr lang="es-AR" sz="2400" dirty="0" smtClean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Nimbus Roman No9 L"/>
              </a:rPr>
              <a:t> aplicación (debidamente justificado)</a:t>
            </a:r>
            <a:endParaRPr lang="es-AR" sz="24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40258" y="1107417"/>
            <a:ext cx="10515600" cy="613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 smtClean="0"/>
              <a:t>ORDENANZA DE EFICIENCIA ENERGÉTICA EN EDIFICACIONES (3098-CM-19)</a:t>
            </a:r>
            <a:endParaRPr lang="es-AR" sz="1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</p:spTree>
    <p:extLst>
      <p:ext uri="{BB962C8B-B14F-4D97-AF65-F5344CB8AC3E}">
        <p14:creationId xmlns:p14="http://schemas.microsoft.com/office/powerpoint/2010/main" val="13848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0602" y="75287"/>
            <a:ext cx="1921425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525"/>
            <a:ext cx="1930400" cy="1325563"/>
          </a:xfrm>
          <a:solidFill>
            <a:schemeClr val="accent1"/>
          </a:solidFill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 01. 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5725" y="707211"/>
            <a:ext cx="30634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>
                <a:solidFill>
                  <a:schemeClr val="tx2"/>
                </a:solidFill>
              </a:rPr>
              <a:t>PLAN LOCAL DE</a:t>
            </a:r>
          </a:p>
          <a:p>
            <a:r>
              <a:rPr lang="es-MX" sz="2800" b="1" dirty="0" smtClean="0">
                <a:solidFill>
                  <a:schemeClr val="tx2"/>
                </a:solidFill>
              </a:rPr>
              <a:t>ACCIÓN CLIMÁTICA</a:t>
            </a:r>
            <a:endParaRPr lang="es-AR" sz="28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2050" y="2578476"/>
            <a:ext cx="595086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/>
              <a:t>Situación global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/>
              <a:t>Perfil de la ciudad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/>
              <a:t>Descripción de las amenazas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/>
              <a:t>Identificación de principales emisores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/>
              <a:t>Descripción de acciones actuales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/>
              <a:t>Definen estrategias generales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800" dirty="0" smtClean="0"/>
              <a:t>Mitigación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800" dirty="0" smtClean="0"/>
              <a:t>Adaptación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A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933" y="1514971"/>
            <a:ext cx="3292580" cy="4607439"/>
          </a:xfrm>
          <a:prstGeom prst="rect">
            <a:avLst/>
          </a:prstGeom>
        </p:spPr>
      </p:pic>
      <p:pic>
        <p:nvPicPr>
          <p:cNvPr id="7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cxnSp>
        <p:nvCxnSpPr>
          <p:cNvPr id="9" name="Straight Connector 8"/>
          <p:cNvCxnSpPr/>
          <p:nvPr/>
        </p:nvCxnSpPr>
        <p:spPr>
          <a:xfrm flipV="1">
            <a:off x="180602" y="2143035"/>
            <a:ext cx="8100556" cy="84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3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pic>
        <p:nvPicPr>
          <p:cNvPr id="6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sp>
        <p:nvSpPr>
          <p:cNvPr id="2" name="Rectangle 1"/>
          <p:cNvSpPr/>
          <p:nvPr/>
        </p:nvSpPr>
        <p:spPr>
          <a:xfrm>
            <a:off x="901916" y="1627188"/>
            <a:ext cx="6456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schemeClr val="tx2"/>
                </a:solidFill>
              </a:rPr>
              <a:t>PROGRAMA DE USO RESPONSABLE Y EFICIENTE DE LA ENERGÍA EN ED. DE LA ADMINISTRACIÓN PÚBLICA (PROUREE)</a:t>
            </a:r>
            <a:endParaRPr lang="es-AR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23977554"/>
              </p:ext>
            </p:extLst>
          </p:nvPr>
        </p:nvGraphicFramePr>
        <p:xfrm>
          <a:off x="6345522" y="10671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183907" y="617562"/>
            <a:ext cx="967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ETAPAS</a:t>
            </a:r>
            <a:endParaRPr lang="es-AR" sz="20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01916" y="3402687"/>
            <a:ext cx="80627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2"/>
                </a:solidFill>
              </a:rPr>
              <a:t>Programa de Nación, en línea con Decreto 140/2007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2"/>
                </a:solidFill>
              </a:rPr>
              <a:t>Coordina Secretaría de Energía de Río Negro (16 municipios participantes + instituciones públicas provinciales)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2"/>
                </a:solidFill>
              </a:rPr>
              <a:t>Plataforma de diagnóstico (DEP)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2"/>
                </a:solidFill>
              </a:rPr>
              <a:t>Identificaciones de distintos niveles de coordinación: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2"/>
                </a:solidFill>
              </a:rPr>
              <a:t>Administradores energéticos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0958" y="994398"/>
            <a:ext cx="6456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rgbClr val="222222"/>
                </a:solidFill>
              </a:rPr>
              <a:t>PROUREE</a:t>
            </a:r>
            <a:endParaRPr lang="es-AR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37957" y="1620397"/>
            <a:ext cx="4009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tx2"/>
                </a:solidFill>
              </a:rPr>
              <a:t>PRINCIPALES DESAFÍOS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5696" y="2319961"/>
            <a:ext cx="4631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tx2"/>
                </a:solidFill>
              </a:rPr>
              <a:t>1ra etapa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2"/>
                </a:solidFill>
              </a:rPr>
              <a:t>Información de los edificios municipales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2"/>
                </a:solidFill>
              </a:rPr>
              <a:t>Identificación de edificios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2"/>
                </a:solidFill>
              </a:rPr>
              <a:t>Facturación de los servicios</a:t>
            </a:r>
          </a:p>
          <a:p>
            <a:endParaRPr lang="es-MX" sz="2400" dirty="0" smtClean="0">
              <a:solidFill>
                <a:schemeClr val="tx2"/>
              </a:solidFill>
            </a:endParaRPr>
          </a:p>
          <a:p>
            <a:endParaRPr lang="es-MX" sz="2400" dirty="0" smtClean="0">
              <a:solidFill>
                <a:schemeClr val="tx2"/>
              </a:solidFill>
            </a:endParaRPr>
          </a:p>
          <a:p>
            <a:r>
              <a:rPr lang="es-MX" sz="2400" dirty="0" smtClean="0">
                <a:solidFill>
                  <a:schemeClr val="tx2"/>
                </a:solidFill>
              </a:rPr>
              <a:t>2da etapa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2"/>
                </a:solidFill>
              </a:rPr>
              <a:t>Implementación de las mejoras propuestas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2"/>
                </a:solidFill>
              </a:rPr>
              <a:t>Involucramiento de los actores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AR" sz="24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7768" y="2495602"/>
            <a:ext cx="4263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tx2"/>
                </a:solidFill>
              </a:rPr>
              <a:t>Identificar las distintas áreas con información, </a:t>
            </a:r>
          </a:p>
          <a:p>
            <a:r>
              <a:rPr lang="es-MX" sz="2400" dirty="0" smtClean="0">
                <a:solidFill>
                  <a:schemeClr val="tx2"/>
                </a:solidFill>
              </a:rPr>
              <a:t>sistematizar y generar dato unificado</a:t>
            </a:r>
            <a:endParaRPr lang="es-AR" sz="24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87768" y="4377131"/>
            <a:ext cx="4345153" cy="1600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tx2"/>
                </a:solidFill>
              </a:rPr>
              <a:t>Identificar ente regulador o proveedor de servicios, </a:t>
            </a:r>
          </a:p>
          <a:p>
            <a:r>
              <a:rPr lang="es-MX" sz="2400" dirty="0" smtClean="0">
                <a:solidFill>
                  <a:schemeClr val="tx2"/>
                </a:solidFill>
              </a:rPr>
              <a:t>suele tener desagregado por usuario municipal</a:t>
            </a:r>
            <a:endParaRPr lang="es-AR" sz="2400" dirty="0">
              <a:solidFill>
                <a:schemeClr val="tx2"/>
              </a:solidFill>
            </a:endParaRPr>
          </a:p>
        </p:txBody>
      </p:sp>
      <p:cxnSp>
        <p:nvCxnSpPr>
          <p:cNvPr id="18" name="Elbow Connector 17"/>
          <p:cNvCxnSpPr/>
          <p:nvPr/>
        </p:nvCxnSpPr>
        <p:spPr>
          <a:xfrm>
            <a:off x="5161574" y="4065262"/>
            <a:ext cx="2685273" cy="51685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160144" y="3327648"/>
            <a:ext cx="2686703" cy="4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07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129" y="1222550"/>
            <a:ext cx="10515600" cy="1325563"/>
          </a:xfrm>
        </p:spPr>
        <p:txBody>
          <a:bodyPr>
            <a:normAutofit/>
          </a:bodyPr>
          <a:lstStyle/>
          <a:p>
            <a:r>
              <a:rPr lang="es-MX" sz="3200" dirty="0" smtClean="0">
                <a:solidFill>
                  <a:schemeClr val="tx2"/>
                </a:solidFill>
                <a:latin typeface="+mn-lt"/>
              </a:rPr>
              <a:t>OTRAS ACCIONES</a:t>
            </a:r>
            <a:endParaRPr lang="es-A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182" y="2699948"/>
            <a:ext cx="10515600" cy="4351338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tx2"/>
                </a:solidFill>
              </a:rPr>
              <a:t>Prueba piloto EERR en espacios públicos</a:t>
            </a:r>
          </a:p>
          <a:p>
            <a:r>
              <a:rPr lang="es-MX" dirty="0" smtClean="0">
                <a:solidFill>
                  <a:schemeClr val="tx2"/>
                </a:solidFill>
              </a:rPr>
              <a:t>Prueba piloto de geotermia</a:t>
            </a:r>
          </a:p>
          <a:p>
            <a:r>
              <a:rPr lang="es-MX" dirty="0" smtClean="0">
                <a:solidFill>
                  <a:schemeClr val="tx2"/>
                </a:solidFill>
              </a:rPr>
              <a:t>Prueba piloto etiquetado energético de viviendas</a:t>
            </a:r>
          </a:p>
          <a:p>
            <a:r>
              <a:rPr lang="es-MX" dirty="0" smtClean="0">
                <a:solidFill>
                  <a:schemeClr val="tx2"/>
                </a:solidFill>
              </a:rPr>
              <a:t>Recambio de luminarias LED en alumbrado público</a:t>
            </a:r>
          </a:p>
          <a:p>
            <a:r>
              <a:rPr lang="es-MX" dirty="0" smtClean="0">
                <a:solidFill>
                  <a:schemeClr val="tx2"/>
                </a:solidFill>
              </a:rPr>
              <a:t>Plan de Desarrollo Urbano Ambiental </a:t>
            </a:r>
            <a:endParaRPr lang="es-AR" dirty="0" smtClean="0">
              <a:solidFill>
                <a:schemeClr val="tx2"/>
              </a:solidFill>
            </a:endParaRPr>
          </a:p>
          <a:p>
            <a:endParaRPr lang="es-MX" dirty="0" smtClean="0">
              <a:solidFill>
                <a:schemeClr val="tx2"/>
              </a:solidFill>
            </a:endParaRPr>
          </a:p>
          <a:p>
            <a:endParaRPr lang="es-AR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pic>
        <p:nvPicPr>
          <p:cNvPr id="6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</p:spTree>
    <p:extLst>
      <p:ext uri="{BB962C8B-B14F-4D97-AF65-F5344CB8AC3E}">
        <p14:creationId xmlns:p14="http://schemas.microsoft.com/office/powerpoint/2010/main" val="9987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74650" y="1445601"/>
            <a:ext cx="8100556" cy="84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>
                <a:solidFill>
                  <a:schemeClr val="tx2"/>
                </a:solidFill>
              </a:rPr>
              <a:t>MESA BARILOCHE SUSTENTABLE</a:t>
            </a:r>
          </a:p>
          <a:p>
            <a:pPr marL="0" indent="0">
              <a:buNone/>
            </a:pPr>
            <a:endParaRPr lang="es-MX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chemeClr val="tx2"/>
                </a:solidFill>
              </a:rPr>
              <a:t>¿Qué es?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chemeClr val="tx2"/>
                </a:solidFill>
              </a:rPr>
              <a:t>Objetivos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chemeClr val="tx2"/>
                </a:solidFill>
              </a:rPr>
              <a:t>¿Cómo trabaja?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chemeClr val="tx2"/>
                </a:solidFill>
              </a:rPr>
              <a:t>Se trabajan distintos ejes del PLAC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chemeClr val="tx2"/>
                </a:solidFill>
              </a:rPr>
              <a:t>En la actualidad gestión de RSU y RRNN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chemeClr val="tx2"/>
                </a:solidFill>
              </a:rPr>
              <a:t>En el mediano plazo incluir movilidad y energía</a:t>
            </a:r>
            <a:endParaRPr lang="es-AR" sz="2800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04.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pic>
        <p:nvPicPr>
          <p:cNvPr id="6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03087" y="227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ACCIONES</a:t>
            </a:r>
            <a:endParaRPr lang="es-AR" sz="1600" b="1" dirty="0"/>
          </a:p>
        </p:txBody>
      </p:sp>
    </p:spTree>
    <p:extLst>
      <p:ext uri="{BB962C8B-B14F-4D97-AF65-F5344CB8AC3E}">
        <p14:creationId xmlns:p14="http://schemas.microsoft.com/office/powerpoint/2010/main" val="7972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981" y="1109213"/>
            <a:ext cx="5094667" cy="1325563"/>
          </a:xfrm>
        </p:spPr>
        <p:txBody>
          <a:bodyPr/>
          <a:lstStyle/>
          <a:p>
            <a:r>
              <a:rPr lang="es-AR" b="1" dirty="0" smtClean="0">
                <a:solidFill>
                  <a:schemeClr val="tx2"/>
                </a:solidFill>
              </a:rPr>
              <a:t>MUCHAS GRACIAS!</a:t>
            </a:r>
            <a:endParaRPr lang="es-AR" b="1" dirty="0">
              <a:solidFill>
                <a:schemeClr val="tx2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6404" y="500386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sz="20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s-AR" sz="2000" dirty="0" smtClean="0">
                <a:solidFill>
                  <a:schemeClr val="tx2"/>
                </a:solidFill>
              </a:rPr>
              <a:t>Subsecretaria de Planeamiento y Sustentabilidad Urbana</a:t>
            </a:r>
          </a:p>
          <a:p>
            <a:pPr marL="0" indent="0" algn="ctr">
              <a:buNone/>
            </a:pPr>
            <a:r>
              <a:rPr lang="es-AR" sz="2000" dirty="0" smtClean="0">
                <a:solidFill>
                  <a:schemeClr val="tx2"/>
                </a:solidFill>
              </a:rPr>
              <a:t>Lic. Josefina </a:t>
            </a:r>
            <a:r>
              <a:rPr lang="es-AR" sz="2000" dirty="0" err="1" smtClean="0">
                <a:solidFill>
                  <a:schemeClr val="tx2"/>
                </a:solidFill>
              </a:rPr>
              <a:t>Uijt</a:t>
            </a:r>
            <a:r>
              <a:rPr lang="es-AR" sz="2000" dirty="0" smtClean="0">
                <a:solidFill>
                  <a:schemeClr val="tx2"/>
                </a:solidFill>
              </a:rPr>
              <a:t> den </a:t>
            </a:r>
            <a:r>
              <a:rPr lang="es-AR" sz="2000" dirty="0" err="1" smtClean="0">
                <a:solidFill>
                  <a:schemeClr val="tx2"/>
                </a:solidFill>
              </a:rPr>
              <a:t>Bogaard</a:t>
            </a:r>
            <a:endParaRPr lang="es-AR" sz="20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s-AR" sz="2000" dirty="0">
                <a:solidFill>
                  <a:schemeClr val="tx2"/>
                </a:solidFill>
              </a:rPr>
              <a:t>observatorioambientalmscb@gmail.com</a:t>
            </a:r>
          </a:p>
          <a:p>
            <a:pPr marL="0" indent="0" algn="ctr">
              <a:buNone/>
            </a:pPr>
            <a:endParaRPr lang="es-AR" sz="20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81" y="2472183"/>
            <a:ext cx="10585207" cy="1426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919" y="4023390"/>
            <a:ext cx="2106578" cy="500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06593" y="4545622"/>
            <a:ext cx="282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@</a:t>
            </a:r>
            <a:r>
              <a:rPr lang="es-AR" dirty="0" err="1" smtClean="0"/>
              <a:t>municipalidaddebariloche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084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29568"/>
            <a:ext cx="10515600" cy="1325563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+mn-lt"/>
              </a:rPr>
              <a:t>META DE REDUCCIÓN </a:t>
            </a:r>
            <a:endParaRPr lang="es-AR" sz="32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4794" y="2275986"/>
            <a:ext cx="7345234" cy="3744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2170" y="5215186"/>
            <a:ext cx="3659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+mj-lt"/>
              </a:rPr>
              <a:t>Meta de reducción de emisiones de </a:t>
            </a:r>
            <a:r>
              <a:rPr lang="es-MX" dirty="0" err="1" smtClean="0">
                <a:latin typeface="+mj-lt"/>
              </a:rPr>
              <a:t>GEIs</a:t>
            </a:r>
            <a:r>
              <a:rPr lang="es-MX" dirty="0" smtClean="0">
                <a:latin typeface="+mj-lt"/>
              </a:rPr>
              <a:t> al 2030 en base a escenario BAU </a:t>
            </a:r>
          </a:p>
          <a:p>
            <a:r>
              <a:rPr lang="es-MX" b="1" dirty="0" smtClean="0">
                <a:latin typeface="+mj-lt"/>
              </a:rPr>
              <a:t>Fuente </a:t>
            </a:r>
            <a:r>
              <a:rPr lang="es-MX" dirty="0" smtClean="0">
                <a:latin typeface="+mj-lt"/>
              </a:rPr>
              <a:t>Lineamientos del Plan Local de Acción Climática</a:t>
            </a:r>
            <a:endParaRPr lang="es-AR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90525"/>
            <a:ext cx="749300" cy="82867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smtClean="0">
                <a:solidFill>
                  <a:schemeClr val="bg1"/>
                </a:solidFill>
              </a:rPr>
              <a:t> 01.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1916" y="606335"/>
            <a:ext cx="2869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chemeClr val="tx2"/>
                </a:solidFill>
              </a:rPr>
              <a:t>PLAN LOCAL DE </a:t>
            </a:r>
          </a:p>
          <a:p>
            <a:r>
              <a:rPr lang="es-MX" sz="1600" b="1" dirty="0" smtClean="0">
                <a:solidFill>
                  <a:schemeClr val="tx2"/>
                </a:solidFill>
              </a:rPr>
              <a:t>ACCIÓN CLIMÁTICA</a:t>
            </a:r>
            <a:endParaRPr lang="es-AR" sz="1600" dirty="0">
              <a:solidFill>
                <a:schemeClr val="tx2"/>
              </a:solidFill>
            </a:endParaRPr>
          </a:p>
        </p:txBody>
      </p:sp>
      <p:pic>
        <p:nvPicPr>
          <p:cNvPr id="9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cxnSp>
        <p:nvCxnSpPr>
          <p:cNvPr id="10" name="Straight Connector 9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6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" y="88900"/>
            <a:ext cx="1921425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25" y="405008"/>
            <a:ext cx="10515600" cy="1325563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tx2"/>
                </a:solidFill>
                <a:latin typeface="+mn-lt"/>
              </a:rPr>
              <a:t>INVENTARIO </a:t>
            </a:r>
            <a:br>
              <a:rPr lang="es-MX" sz="2800" b="1" dirty="0" smtClean="0">
                <a:solidFill>
                  <a:schemeClr val="tx2"/>
                </a:solidFill>
                <a:latin typeface="+mn-lt"/>
              </a:rPr>
            </a:br>
            <a:r>
              <a:rPr lang="es-MX" sz="2800" b="1" dirty="0" smtClean="0">
                <a:solidFill>
                  <a:schemeClr val="tx2"/>
                </a:solidFill>
                <a:latin typeface="+mn-lt"/>
              </a:rPr>
              <a:t>DE GEIS</a:t>
            </a:r>
            <a:endParaRPr lang="es-AR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277" y="226901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MX" sz="3200" dirty="0" smtClean="0">
                <a:solidFill>
                  <a:schemeClr val="tx2"/>
                </a:solidFill>
              </a:rPr>
              <a:t>UNA HERRAMIENTA… </a:t>
            </a:r>
          </a:p>
          <a:p>
            <a:endParaRPr lang="es-AR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2650928" y="2689968"/>
            <a:ext cx="951379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2"/>
                </a:solidFill>
              </a:rPr>
              <a:t>p</a:t>
            </a:r>
            <a:r>
              <a:rPr lang="en-GB" sz="2400" dirty="0" smtClean="0">
                <a:solidFill>
                  <a:schemeClr val="tx2"/>
                </a:solidFill>
              </a:rPr>
              <a:t>ara </a:t>
            </a:r>
            <a:r>
              <a:rPr lang="en-GB" sz="2400" dirty="0" err="1" smtClean="0">
                <a:solidFill>
                  <a:schemeClr val="tx2"/>
                </a:solidFill>
              </a:rPr>
              <a:t>identificar</a:t>
            </a:r>
            <a:r>
              <a:rPr lang="en-GB" sz="2400" dirty="0" smtClean="0">
                <a:solidFill>
                  <a:schemeClr val="tx2"/>
                </a:solidFill>
              </a:rPr>
              <a:t> los </a:t>
            </a:r>
            <a:r>
              <a:rPr lang="en-GB" sz="2400" dirty="0" err="1" smtClean="0">
                <a:solidFill>
                  <a:schemeClr val="tx2"/>
                </a:solidFill>
              </a:rPr>
              <a:t>sectores</a:t>
            </a:r>
            <a:r>
              <a:rPr lang="en-GB" sz="2400" dirty="0" smtClean="0">
                <a:solidFill>
                  <a:schemeClr val="tx2"/>
                </a:solidFill>
              </a:rPr>
              <a:t> y </a:t>
            </a:r>
            <a:r>
              <a:rPr lang="en-GB" sz="2400" dirty="0" err="1" smtClean="0">
                <a:solidFill>
                  <a:schemeClr val="tx2"/>
                </a:solidFill>
              </a:rPr>
              <a:t>subsectores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responsables</a:t>
            </a:r>
            <a:r>
              <a:rPr lang="en-GB" sz="2400" dirty="0" smtClean="0">
                <a:solidFill>
                  <a:schemeClr val="tx2"/>
                </a:solidFill>
              </a:rPr>
              <a:t> de </a:t>
            </a:r>
            <a:r>
              <a:rPr lang="en-GB" sz="2400" dirty="0" err="1" smtClean="0">
                <a:solidFill>
                  <a:schemeClr val="tx2"/>
                </a:solidFill>
              </a:rPr>
              <a:t>las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principales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emisiones</a:t>
            </a:r>
            <a:r>
              <a:rPr lang="en-GB" sz="2400" dirty="0" smtClean="0">
                <a:solidFill>
                  <a:schemeClr val="tx2"/>
                </a:solidFill>
              </a:rPr>
              <a:t> en el </a:t>
            </a:r>
            <a:r>
              <a:rPr lang="en-GB" sz="2400" dirty="0" err="1" smtClean="0">
                <a:solidFill>
                  <a:schemeClr val="tx2"/>
                </a:solidFill>
              </a:rPr>
              <a:t>área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estudiada</a:t>
            </a:r>
            <a:endParaRPr lang="en-GB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2"/>
                </a:solidFill>
              </a:rPr>
              <a:t>p</a:t>
            </a:r>
            <a:r>
              <a:rPr lang="en-GB" sz="2400" dirty="0" smtClean="0">
                <a:solidFill>
                  <a:schemeClr val="tx2"/>
                </a:solidFill>
              </a:rPr>
              <a:t>ara </a:t>
            </a:r>
            <a:r>
              <a:rPr lang="en-GB" sz="2400" dirty="0" err="1" smtClean="0">
                <a:solidFill>
                  <a:schemeClr val="tx2"/>
                </a:solidFill>
              </a:rPr>
              <a:t>definir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medidas</a:t>
            </a:r>
            <a:r>
              <a:rPr lang="en-GB" sz="2400" dirty="0" smtClean="0">
                <a:solidFill>
                  <a:schemeClr val="tx2"/>
                </a:solidFill>
              </a:rPr>
              <a:t> de </a:t>
            </a:r>
            <a:r>
              <a:rPr lang="en-GB" sz="2400" dirty="0" err="1" smtClean="0">
                <a:solidFill>
                  <a:schemeClr val="tx2"/>
                </a:solidFill>
              </a:rPr>
              <a:t>mitigación</a:t>
            </a:r>
            <a:r>
              <a:rPr lang="en-GB" sz="2400" dirty="0" smtClean="0">
                <a:solidFill>
                  <a:schemeClr val="tx2"/>
                </a:solidFill>
              </a:rPr>
              <a:t> con mayor </a:t>
            </a:r>
            <a:r>
              <a:rPr lang="en-GB" sz="2400" dirty="0" err="1" smtClean="0">
                <a:solidFill>
                  <a:schemeClr val="tx2"/>
                </a:solidFill>
              </a:rPr>
              <a:t>eficiencia</a:t>
            </a:r>
            <a:endParaRPr lang="en-GB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2"/>
                </a:solidFill>
              </a:rPr>
              <a:t>p</a:t>
            </a:r>
            <a:r>
              <a:rPr lang="en-GB" sz="2400" dirty="0" smtClean="0">
                <a:solidFill>
                  <a:schemeClr val="tx2"/>
                </a:solidFill>
              </a:rPr>
              <a:t>ara </a:t>
            </a:r>
            <a:r>
              <a:rPr lang="en-GB" sz="2400" dirty="0" err="1" smtClean="0">
                <a:solidFill>
                  <a:schemeClr val="tx2"/>
                </a:solidFill>
              </a:rPr>
              <a:t>comunicar</a:t>
            </a:r>
            <a:r>
              <a:rPr lang="en-GB" sz="2400" dirty="0" smtClean="0">
                <a:solidFill>
                  <a:schemeClr val="tx2"/>
                </a:solidFill>
              </a:rPr>
              <a:t> a </a:t>
            </a:r>
            <a:r>
              <a:rPr lang="en-GB" sz="2400" dirty="0" err="1" smtClean="0">
                <a:solidFill>
                  <a:schemeClr val="tx2"/>
                </a:solidFill>
              </a:rPr>
              <a:t>distinto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público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 err="1">
                <a:solidFill>
                  <a:schemeClr val="tx2"/>
                </a:solidFill>
              </a:rPr>
              <a:t>q</a:t>
            </a:r>
            <a:r>
              <a:rPr lang="en-GB" sz="2400" dirty="0" err="1" smtClean="0">
                <a:solidFill>
                  <a:schemeClr val="tx2"/>
                </a:solidFill>
              </a:rPr>
              <a:t>ue</a:t>
            </a:r>
            <a:r>
              <a:rPr lang="en-GB" sz="2400" dirty="0" smtClean="0">
                <a:solidFill>
                  <a:schemeClr val="tx2"/>
                </a:solidFill>
              </a:rPr>
              <a:t> genera </a:t>
            </a:r>
            <a:r>
              <a:rPr lang="en-GB" sz="2400" dirty="0" err="1" smtClean="0">
                <a:solidFill>
                  <a:schemeClr val="tx2"/>
                </a:solidFill>
              </a:rPr>
              <a:t>oportunidades</a:t>
            </a:r>
            <a:r>
              <a:rPr lang="en-GB" sz="2400" dirty="0" smtClean="0">
                <a:solidFill>
                  <a:schemeClr val="tx2"/>
                </a:solidFill>
              </a:rPr>
              <a:t> de </a:t>
            </a:r>
            <a:r>
              <a:rPr lang="en-GB" sz="2400" dirty="0" err="1" smtClean="0">
                <a:solidFill>
                  <a:schemeClr val="tx2"/>
                </a:solidFill>
              </a:rPr>
              <a:t>relación</a:t>
            </a:r>
            <a:r>
              <a:rPr lang="en-GB" sz="2400" dirty="0" smtClean="0">
                <a:solidFill>
                  <a:schemeClr val="tx2"/>
                </a:solidFill>
              </a:rPr>
              <a:t> con </a:t>
            </a:r>
            <a:r>
              <a:rPr lang="en-GB" sz="2400" dirty="0" err="1" smtClean="0">
                <a:solidFill>
                  <a:schemeClr val="tx2"/>
                </a:solidFill>
              </a:rPr>
              <a:t>distintos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sectores</a:t>
            </a:r>
            <a:endParaRPr lang="en-GB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 err="1" smtClean="0">
                <a:solidFill>
                  <a:schemeClr val="tx2"/>
                </a:solidFill>
              </a:rPr>
              <a:t>que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permite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comparación</a:t>
            </a:r>
            <a:r>
              <a:rPr lang="en-GB" sz="2400" dirty="0" smtClean="0">
                <a:solidFill>
                  <a:schemeClr val="tx2"/>
                </a:solidFill>
              </a:rPr>
              <a:t> y </a:t>
            </a:r>
            <a:r>
              <a:rPr lang="en-GB" sz="2400" dirty="0" err="1" smtClean="0">
                <a:solidFill>
                  <a:schemeClr val="tx2"/>
                </a:solidFill>
              </a:rPr>
              <a:t>posicionamiento</a:t>
            </a:r>
            <a:r>
              <a:rPr lang="en-GB" sz="2400" dirty="0" smtClean="0">
                <a:solidFill>
                  <a:schemeClr val="tx2"/>
                </a:solidFill>
              </a:rPr>
              <a:t> ante </a:t>
            </a:r>
            <a:r>
              <a:rPr lang="en-GB" sz="2400" dirty="0" err="1" smtClean="0">
                <a:solidFill>
                  <a:schemeClr val="tx2"/>
                </a:solidFill>
              </a:rPr>
              <a:t>distintas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ciudades</a:t>
            </a:r>
            <a:endParaRPr lang="en-GB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endParaRPr lang="es-AR" sz="2400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0525"/>
            <a:ext cx="1930400" cy="1325563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chemeClr val="bg1"/>
                </a:solidFill>
              </a:rPr>
              <a:t> 02. </a:t>
            </a:r>
            <a:endParaRPr lang="es-AR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80602" y="2143035"/>
            <a:ext cx="8100556" cy="849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3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212" y="1557295"/>
            <a:ext cx="3590364" cy="515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200" dirty="0" smtClean="0">
                <a:solidFill>
                  <a:schemeClr val="tx2"/>
                </a:solidFill>
              </a:rPr>
              <a:t>RESULTADOS</a:t>
            </a:r>
            <a:endParaRPr lang="es-AR" sz="3200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51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>
                <a:solidFill>
                  <a:schemeClr val="tx2"/>
                </a:solidFill>
                <a:latin typeface="+mn-lt"/>
              </a:rPr>
              <a:t>INVENTARIO DE GEIS</a:t>
            </a:r>
            <a:endParaRPr lang="es-AR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90525"/>
            <a:ext cx="736600" cy="803275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02.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pic>
        <p:nvPicPr>
          <p:cNvPr id="8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711" y="2391168"/>
            <a:ext cx="5275730" cy="33462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6415" y="4698147"/>
            <a:ext cx="49455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Características:</a:t>
            </a:r>
          </a:p>
          <a:p>
            <a:r>
              <a:rPr lang="es-MX" sz="2000" dirty="0" smtClean="0"/>
              <a:t>En línea con Protocolo GPC</a:t>
            </a:r>
          </a:p>
          <a:p>
            <a:r>
              <a:rPr lang="es-MX" sz="2000" dirty="0" smtClean="0"/>
              <a:t>Reporte nivel básico</a:t>
            </a:r>
          </a:p>
          <a:p>
            <a:r>
              <a:rPr lang="es-MX" sz="2000" dirty="0" smtClean="0"/>
              <a:t>Agricultura e IPPU se consideran despreciable</a:t>
            </a:r>
          </a:p>
          <a:p>
            <a:endParaRPr lang="es-A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33749" y="5686897"/>
            <a:ext cx="4937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Emisiones totales 2017: 846.130 </a:t>
            </a:r>
            <a:r>
              <a:rPr lang="es-MX" sz="2000" dirty="0" err="1" smtClean="0"/>
              <a:t>tn</a:t>
            </a:r>
            <a:r>
              <a:rPr lang="es-MX" sz="2000" dirty="0" smtClean="0"/>
              <a:t> CO2e/año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3441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212" y="146756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 smtClean="0">
                <a:solidFill>
                  <a:schemeClr val="tx2"/>
                </a:solidFill>
              </a:rPr>
              <a:t>RESULTADOS</a:t>
            </a:r>
            <a:endParaRPr lang="es-AR" sz="3200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51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>
                <a:solidFill>
                  <a:schemeClr val="tx2"/>
                </a:solidFill>
                <a:latin typeface="+mn-lt"/>
              </a:rPr>
              <a:t>INVENTARIO DE GEIS</a:t>
            </a:r>
            <a:endParaRPr lang="es-AR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90525"/>
            <a:ext cx="736600" cy="803275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02.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pic>
        <p:nvPicPr>
          <p:cNvPr id="8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477" y="2391169"/>
            <a:ext cx="5106121" cy="3238665"/>
          </a:xfrm>
          <a:prstGeom prst="rect">
            <a:avLst/>
          </a:prstGeom>
        </p:spPr>
      </p:pic>
      <p:sp>
        <p:nvSpPr>
          <p:cNvPr id="12" name="Pie 11"/>
          <p:cNvSpPr/>
          <p:nvPr/>
        </p:nvSpPr>
        <p:spPr>
          <a:xfrm rot="9214032">
            <a:off x="3996601" y="2950731"/>
            <a:ext cx="2047268" cy="2346066"/>
          </a:xfrm>
          <a:prstGeom prst="pie">
            <a:avLst>
              <a:gd name="adj1" fmla="val 6966290"/>
              <a:gd name="adj2" fmla="val 162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3322" y="382583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39%</a:t>
            </a:r>
            <a:endParaRPr lang="es-AR" dirty="0"/>
          </a:p>
        </p:txBody>
      </p:sp>
      <p:sp>
        <p:nvSpPr>
          <p:cNvPr id="15" name="TextBox 14"/>
          <p:cNvSpPr txBox="1"/>
          <p:nvPr/>
        </p:nvSpPr>
        <p:spPr>
          <a:xfrm>
            <a:off x="6065087" y="3273906"/>
            <a:ext cx="350083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ENERGÍA RESIDENCIAL - ALCANCE 1</a:t>
            </a:r>
            <a:endParaRPr lang="es-AR" dirty="0"/>
          </a:p>
        </p:txBody>
      </p:sp>
      <p:sp>
        <p:nvSpPr>
          <p:cNvPr id="19" name="TextBox 18"/>
          <p:cNvSpPr txBox="1"/>
          <p:nvPr/>
        </p:nvSpPr>
        <p:spPr>
          <a:xfrm>
            <a:off x="7069904" y="4698147"/>
            <a:ext cx="49455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Características:</a:t>
            </a:r>
          </a:p>
          <a:p>
            <a:r>
              <a:rPr lang="es-MX" sz="2000" dirty="0" smtClean="0"/>
              <a:t>En línea con Protocolo GPC</a:t>
            </a:r>
          </a:p>
          <a:p>
            <a:r>
              <a:rPr lang="es-MX" sz="2000" dirty="0" smtClean="0"/>
              <a:t>Reporte nivel básico</a:t>
            </a:r>
          </a:p>
          <a:p>
            <a:r>
              <a:rPr lang="es-MX" sz="2000" dirty="0" smtClean="0"/>
              <a:t>Agricultura e IPPU se consideran despreciable</a:t>
            </a:r>
          </a:p>
          <a:p>
            <a:endParaRPr lang="es-AR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533749" y="5686897"/>
            <a:ext cx="4937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Emisiones totales 2017: 846.130 </a:t>
            </a:r>
            <a:r>
              <a:rPr lang="es-MX" sz="2000" dirty="0" err="1" smtClean="0"/>
              <a:t>tn</a:t>
            </a:r>
            <a:r>
              <a:rPr lang="es-MX" sz="2000" dirty="0" smtClean="0"/>
              <a:t> CO2e/año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6040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" y="88900"/>
            <a:ext cx="1921425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0025" y="390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chemeClr val="tx2"/>
                </a:solidFill>
              </a:rPr>
              <a:t>ESTRATEGIA DE </a:t>
            </a:r>
          </a:p>
          <a:p>
            <a:r>
              <a:rPr lang="es-MX" sz="2800" b="1" dirty="0" smtClean="0">
                <a:solidFill>
                  <a:schemeClr val="tx2"/>
                </a:solidFill>
              </a:rPr>
              <a:t>MITIGACIÓN</a:t>
            </a:r>
            <a:endParaRPr lang="es-AR" sz="2800" b="1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0525"/>
            <a:ext cx="1930400" cy="1325563"/>
          </a:xfrm>
          <a:prstGeom prst="rect">
            <a:avLst/>
          </a:prstGeom>
          <a:solidFill>
            <a:srgbClr val="1FBB9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chemeClr val="bg1"/>
                </a:solidFill>
              </a:rPr>
              <a:t> 03. </a:t>
            </a:r>
            <a:endParaRPr lang="es-AR" b="1" dirty="0">
              <a:solidFill>
                <a:schemeClr val="bg1"/>
              </a:solidFill>
            </a:endParaRPr>
          </a:p>
        </p:txBody>
      </p:sp>
      <p:pic>
        <p:nvPicPr>
          <p:cNvPr id="6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  <p:cxnSp>
        <p:nvCxnSpPr>
          <p:cNvPr id="8" name="Straight Connector 7"/>
          <p:cNvCxnSpPr/>
          <p:nvPr/>
        </p:nvCxnSpPr>
        <p:spPr>
          <a:xfrm flipV="1">
            <a:off x="180602" y="2143035"/>
            <a:ext cx="8100556" cy="8494"/>
          </a:xfrm>
          <a:prstGeom prst="line">
            <a:avLst/>
          </a:prstGeom>
          <a:ln w="38100">
            <a:solidFill>
              <a:srgbClr val="1FB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960861"/>
              </p:ext>
            </p:extLst>
          </p:nvPr>
        </p:nvGraphicFramePr>
        <p:xfrm>
          <a:off x="4396689" y="2648176"/>
          <a:ext cx="7768937" cy="277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76203" y="3141214"/>
            <a:ext cx="17027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</a:rPr>
              <a:t>SECTOR</a:t>
            </a:r>
          </a:p>
          <a:p>
            <a:pPr algn="ctr"/>
            <a:r>
              <a:rPr lang="es-MX" sz="3200" b="1" dirty="0" smtClean="0">
                <a:solidFill>
                  <a:schemeClr val="tx2"/>
                </a:solidFill>
              </a:rPr>
              <a:t>ENERGÍA</a:t>
            </a:r>
            <a:endParaRPr lang="es-A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958" y="75287"/>
            <a:ext cx="720000" cy="665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16461" y="1431442"/>
            <a:ext cx="8100556" cy="8494"/>
          </a:xfrm>
          <a:prstGeom prst="line">
            <a:avLst/>
          </a:prstGeom>
          <a:ln w="19050">
            <a:solidFill>
              <a:srgbClr val="1FB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155"/>
            <a:ext cx="10515600" cy="1325563"/>
          </a:xfrm>
        </p:spPr>
        <p:txBody>
          <a:bodyPr>
            <a:normAutofit/>
          </a:bodyPr>
          <a:lstStyle/>
          <a:p>
            <a:r>
              <a:rPr lang="es-MX" sz="3200" dirty="0" smtClean="0">
                <a:solidFill>
                  <a:schemeClr val="tx2"/>
                </a:solidFill>
                <a:latin typeface="+mn-lt"/>
              </a:rPr>
              <a:t>POLÍTICA DE EFICIENCIA ENERGÉTICA</a:t>
            </a:r>
            <a:endParaRPr lang="es-A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503262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2"/>
                </a:solidFill>
              </a:rPr>
              <a:t>Generar información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2"/>
                </a:solidFill>
              </a:rPr>
              <a:t>Generar marco normativo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2"/>
                </a:solidFill>
              </a:rPr>
              <a:t>Trabajar con el ejemplo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2"/>
                </a:solidFill>
              </a:rPr>
              <a:t>Generar incentivos/campañas de concientización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2"/>
                </a:solidFill>
              </a:rPr>
              <a:t>Participación ciudadana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2"/>
                </a:solidFill>
              </a:rPr>
              <a:t>Trabajo interdisciplinario con otras instituciones</a:t>
            </a:r>
          </a:p>
          <a:p>
            <a:pPr marL="0" indent="0">
              <a:buNone/>
            </a:pPr>
            <a:endParaRPr lang="es-MX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AR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85158" y="2818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>
                <a:solidFill>
                  <a:schemeClr val="tx2"/>
                </a:solidFill>
              </a:rPr>
              <a:t>ESTRATEGIA DE MITIGACIÓN</a:t>
            </a:r>
            <a:endParaRPr lang="es-AR" sz="1600" b="1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54080"/>
            <a:ext cx="749300" cy="727075"/>
          </a:xfrm>
          <a:prstGeom prst="rect">
            <a:avLst/>
          </a:prstGeom>
          <a:solidFill>
            <a:srgbClr val="1FBB9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/>
                </a:solidFill>
              </a:rPr>
              <a:t> 03. </a:t>
            </a:r>
            <a:endParaRPr lang="es-AR" sz="1400" b="1" dirty="0">
              <a:solidFill>
                <a:schemeClr val="bg1"/>
              </a:solidFill>
            </a:endParaRPr>
          </a:p>
        </p:txBody>
      </p:sp>
      <p:pic>
        <p:nvPicPr>
          <p:cNvPr id="8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980674" y="6038379"/>
            <a:ext cx="1812924" cy="58196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580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1665</Words>
  <Application>Microsoft Office PowerPoint</Application>
  <PresentationFormat>Widescreen</PresentationFormat>
  <Paragraphs>318</Paragraphs>
  <Slides>34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Nimbus Roman No9 L</vt:lpstr>
      <vt:lpstr>Times New Roman</vt:lpstr>
      <vt:lpstr>Wingdings</vt:lpstr>
      <vt:lpstr>Office Theme</vt:lpstr>
      <vt:lpstr> Políticas de EE en línea con el Plan Local de Acción Climática  La experiencia de S. C. de Bariloche </vt:lpstr>
      <vt:lpstr> INDICE</vt:lpstr>
      <vt:lpstr> 01. </vt:lpstr>
      <vt:lpstr>META DE REDUCCIÓN </vt:lpstr>
      <vt:lpstr>INVENTARIO  DE GEIS</vt:lpstr>
      <vt:lpstr>PowerPoint Presentation</vt:lpstr>
      <vt:lpstr>PowerPoint Presentation</vt:lpstr>
      <vt:lpstr>PowerPoint Presentation</vt:lpstr>
      <vt:lpstr>POLÍTICA DE EFICIENCIA ENERGÉTICA</vt:lpstr>
      <vt:lpstr>ACCIONES DE  EFICIENCIA  ENERGÉTICA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OTRAS ACCIONES</vt:lpstr>
      <vt:lpstr>PowerPoint Presentation</vt:lpstr>
      <vt:lpstr>MUCHAS GRACIAS!</vt:lpstr>
    </vt:vector>
  </TitlesOfParts>
  <Company>RevolucionUnattended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Políticas de EE en línea con el PLAC Bariloche</dc:title>
  <dc:creator>lenovo</dc:creator>
  <cp:lastModifiedBy>lenovo</cp:lastModifiedBy>
  <cp:revision>77</cp:revision>
  <dcterms:created xsi:type="dcterms:W3CDTF">2020-10-26T18:24:16Z</dcterms:created>
  <dcterms:modified xsi:type="dcterms:W3CDTF">2020-10-30T03:35:56Z</dcterms:modified>
</cp:coreProperties>
</file>