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9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6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5389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72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0837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40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35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3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2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29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9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07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7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3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6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35086" y="2573822"/>
            <a:ext cx="8439654" cy="2398772"/>
          </a:xfrm>
        </p:spPr>
        <p:txBody>
          <a:bodyPr>
            <a:normAutofit/>
          </a:bodyPr>
          <a:lstStyle/>
          <a:p>
            <a:r>
              <a:rPr lang="es-AR" sz="4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DEPARTAMENTO DE Servicios a los Recursos Humanos</a:t>
            </a:r>
            <a:endParaRPr lang="en-US" sz="4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560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438399" y="1359203"/>
            <a:ext cx="912658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 4-  hacer </a:t>
            </a:r>
            <a:r>
              <a:rPr lang="es-AR" dirty="0" err="1"/>
              <a:t>ddjj</a:t>
            </a:r>
            <a:r>
              <a:rPr lang="es-AR" dirty="0"/>
              <a:t> de OS., digitalizarla en SIU MPAUCHE y dentro de los 30 días tener otra OS ya sea por UNLP </a:t>
            </a:r>
            <a:r>
              <a:rPr lang="es-AR" dirty="0" smtClean="0"/>
              <a:t>o por </a:t>
            </a:r>
            <a:r>
              <a:rPr lang="es-AR" dirty="0"/>
              <a:t>fuera</a:t>
            </a:r>
            <a:r>
              <a:rPr lang="es-AR" dirty="0" smtClean="0"/>
              <a:t>. </a:t>
            </a:r>
          </a:p>
          <a:p>
            <a:r>
              <a:rPr lang="es-AR" dirty="0" smtClean="0"/>
              <a:t>La </a:t>
            </a:r>
            <a:r>
              <a:rPr lang="es-AR" dirty="0"/>
              <a:t>nueva OS se debe registrar en Mapuche</a:t>
            </a:r>
          </a:p>
          <a:p>
            <a:pPr algn="ctr"/>
            <a:r>
              <a:rPr lang="es-AR" dirty="0"/>
              <a:t>      </a:t>
            </a:r>
            <a:r>
              <a:rPr lang="es-AR" b="1" dirty="0"/>
              <a:t>Nunca un empleado/a puede estar sin OS</a:t>
            </a:r>
            <a:r>
              <a:rPr lang="es-AR" b="1" dirty="0" smtClean="0"/>
              <a:t>.</a:t>
            </a:r>
          </a:p>
          <a:p>
            <a:pPr algn="ctr"/>
            <a:endParaRPr lang="es-AR" b="1" dirty="0"/>
          </a:p>
          <a:p>
            <a:r>
              <a:rPr lang="es-AR" sz="2200" dirty="0"/>
              <a:t> 5 </a:t>
            </a:r>
            <a:r>
              <a:rPr lang="es-AR" sz="2200" dirty="0" smtClean="0"/>
              <a:t>- </a:t>
            </a:r>
            <a:r>
              <a:rPr lang="es-AR" dirty="0" smtClean="0"/>
              <a:t>Deben </a:t>
            </a:r>
            <a:r>
              <a:rPr lang="es-AR" dirty="0"/>
              <a:t>asesorar respecto a la fecha de baja y alta a otra OS por </a:t>
            </a:r>
            <a:r>
              <a:rPr lang="es-AR" dirty="0" smtClean="0"/>
              <a:t>UNLP</a:t>
            </a:r>
          </a:p>
          <a:p>
            <a:r>
              <a:rPr lang="es-AR" b="1" dirty="0"/>
              <a:t> </a:t>
            </a:r>
            <a:r>
              <a:rPr lang="es-AR" b="1" dirty="0" smtClean="0"/>
              <a:t>       las “BAJAS a TODAS LAS OS x UNLP siempre son a fin de mes” y el ingreso a la nueva OS es al 1º del mes siguiente</a:t>
            </a:r>
          </a:p>
          <a:p>
            <a:r>
              <a:rPr lang="es-AR" dirty="0" smtClean="0"/>
              <a:t>        si baja de </a:t>
            </a:r>
            <a:r>
              <a:rPr lang="es-AR" dirty="0" err="1" smtClean="0"/>
              <a:t>ioma</a:t>
            </a:r>
            <a:r>
              <a:rPr lang="es-AR" dirty="0" smtClean="0"/>
              <a:t> y pasa a </a:t>
            </a:r>
            <a:r>
              <a:rPr lang="es-AR" dirty="0" err="1" smtClean="0"/>
              <a:t>Osfatun</a:t>
            </a:r>
            <a:r>
              <a:rPr lang="es-AR" dirty="0" smtClean="0"/>
              <a:t>/</a:t>
            </a:r>
            <a:r>
              <a:rPr lang="es-AR" dirty="0" err="1" smtClean="0"/>
              <a:t>osde</a:t>
            </a:r>
            <a:r>
              <a:rPr lang="es-AR" dirty="0" smtClean="0"/>
              <a:t>/Swiss: la </a:t>
            </a:r>
            <a:r>
              <a:rPr lang="es-AR" dirty="0" err="1" smtClean="0"/>
              <a:t>fac</a:t>
            </a:r>
            <a:r>
              <a:rPr lang="es-AR" dirty="0" smtClean="0"/>
              <a:t>/</a:t>
            </a:r>
            <a:r>
              <a:rPr lang="es-AR" dirty="0" err="1" smtClean="0"/>
              <a:t>dep</a:t>
            </a:r>
            <a:r>
              <a:rPr lang="es-AR" dirty="0" smtClean="0"/>
              <a:t> tramita baja al 31 de un mes y al mismo tiempo el empleado debe tramitar el alta al 1º del mes siguiente en la otra OS x UNLP</a:t>
            </a:r>
          </a:p>
          <a:p>
            <a:r>
              <a:rPr lang="es-AR" dirty="0"/>
              <a:t> </a:t>
            </a:r>
            <a:r>
              <a:rPr lang="es-AR" dirty="0" smtClean="0"/>
              <a:t>        si baja de </a:t>
            </a:r>
            <a:r>
              <a:rPr lang="es-AR" dirty="0" err="1" smtClean="0"/>
              <a:t>osde</a:t>
            </a:r>
            <a:r>
              <a:rPr lang="es-AR" dirty="0" smtClean="0"/>
              <a:t>/Swiss/</a:t>
            </a:r>
            <a:r>
              <a:rPr lang="es-AR" dirty="0" err="1" smtClean="0"/>
              <a:t>osfatun</a:t>
            </a:r>
            <a:r>
              <a:rPr lang="es-AR" dirty="0" smtClean="0"/>
              <a:t> y pasa a </a:t>
            </a:r>
            <a:r>
              <a:rPr lang="es-AR" dirty="0" err="1" smtClean="0"/>
              <a:t>ioma</a:t>
            </a:r>
            <a:r>
              <a:rPr lang="es-AR" dirty="0" smtClean="0"/>
              <a:t>: el empleado tramita baja a esa OS al 31 de un mes y  dentro de ese mes la </a:t>
            </a:r>
            <a:r>
              <a:rPr lang="es-AR" dirty="0" err="1" smtClean="0"/>
              <a:t>Fac</a:t>
            </a:r>
            <a:r>
              <a:rPr lang="es-AR" dirty="0" smtClean="0"/>
              <a:t>/</a:t>
            </a:r>
            <a:r>
              <a:rPr lang="es-AR" dirty="0" err="1" smtClean="0"/>
              <a:t>dep</a:t>
            </a:r>
            <a:r>
              <a:rPr lang="es-AR" dirty="0" smtClean="0"/>
              <a:t> debe ingresar el alta a </a:t>
            </a:r>
            <a:r>
              <a:rPr lang="es-AR" dirty="0" err="1" smtClean="0"/>
              <a:t>ioma</a:t>
            </a:r>
            <a:r>
              <a:rPr lang="es-AR" dirty="0" smtClean="0"/>
              <a:t> para que tenga afiliación al día 1º del mes siguiente.</a:t>
            </a:r>
          </a:p>
          <a:p>
            <a:endParaRPr lang="es-AR" dirty="0"/>
          </a:p>
          <a:p>
            <a:r>
              <a:rPr lang="es-AR" dirty="0" smtClean="0"/>
              <a:t>TODA MODICIFACIÓN DE OS. DEBE REGISTRARSE EN SIU MAPUCHE.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99476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200" b="1" dirty="0" smtClean="0">
                <a:solidFill>
                  <a:srgbClr val="7030A0"/>
                </a:solidFill>
              </a:rPr>
              <a:t>Temas de Seguros de Vida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000" b="1" dirty="0" smtClean="0">
                <a:solidFill>
                  <a:srgbClr val="7030A0"/>
                </a:solidFill>
              </a:rPr>
              <a:t>Tema 1: Fichas de designación de beneficiarios de seguros</a:t>
            </a:r>
          </a:p>
          <a:p>
            <a:r>
              <a:rPr lang="es-AR" sz="2200" b="1" dirty="0" smtClean="0">
                <a:solidFill>
                  <a:schemeClr val="tx1"/>
                </a:solidFill>
              </a:rPr>
              <a:t>1- ¿una designación se puede completar a mano y digitalmente?</a:t>
            </a:r>
          </a:p>
          <a:p>
            <a:r>
              <a:rPr lang="es-AR" sz="2200" b="1" dirty="0" smtClean="0">
                <a:solidFill>
                  <a:schemeClr val="tx1"/>
                </a:solidFill>
              </a:rPr>
              <a:t>2 - ¿puede faltar la fecha de ingreso en una ficha ?</a:t>
            </a:r>
          </a:p>
          <a:p>
            <a:r>
              <a:rPr lang="es-AR" sz="2200" b="1" dirty="0" smtClean="0">
                <a:solidFill>
                  <a:schemeClr val="tx1"/>
                </a:solidFill>
              </a:rPr>
              <a:t>3 - ¿puede firmarse la designación en forma digital?</a:t>
            </a:r>
          </a:p>
          <a:p>
            <a:r>
              <a:rPr lang="es-AR" sz="2200" b="1" dirty="0">
                <a:solidFill>
                  <a:schemeClr val="tx1"/>
                </a:solidFill>
              </a:rPr>
              <a:t>4</a:t>
            </a:r>
            <a:r>
              <a:rPr lang="es-AR" sz="2200" b="1" dirty="0" smtClean="0">
                <a:solidFill>
                  <a:schemeClr val="tx1"/>
                </a:solidFill>
              </a:rPr>
              <a:t> – Que troqueles deben enviarse de las designaciones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313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54583"/>
          </a:xfrm>
        </p:spPr>
        <p:txBody>
          <a:bodyPr/>
          <a:lstStyle/>
          <a:p>
            <a:pPr marL="0" indent="0">
              <a:buNone/>
            </a:pPr>
            <a:r>
              <a:rPr lang="es-AR" dirty="0" smtClean="0"/>
              <a:t>1- la ficha debe ser toda digital o toda a mano, teniendo en cuenta que </a:t>
            </a:r>
            <a:r>
              <a:rPr lang="es-AR" b="1" dirty="0" smtClean="0"/>
              <a:t>´”siempre la firma del asegurado debe estar hecha en forma manual” </a:t>
            </a:r>
          </a:p>
          <a:p>
            <a:pPr marL="0" indent="0">
              <a:buNone/>
            </a:pPr>
            <a:endParaRPr lang="es-AR" b="1" dirty="0" smtClean="0"/>
          </a:p>
          <a:p>
            <a:pPr marL="0" indent="0">
              <a:buNone/>
            </a:pPr>
            <a:r>
              <a:rPr lang="es-AR" dirty="0" smtClean="0"/>
              <a:t>2 - la fecha de ingreso puede faltar si se completa digitalmente la ficha de la caja. 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3 – Firma digital: el asegurado debe firmar a mano</a:t>
            </a:r>
          </a:p>
          <a:p>
            <a:pPr marL="0" indent="0">
              <a:buNone/>
            </a:pPr>
            <a:r>
              <a:rPr lang="es-AR" dirty="0"/>
              <a:t> </a:t>
            </a:r>
            <a:r>
              <a:rPr lang="es-AR" dirty="0" smtClean="0"/>
              <a:t>                                  el empleador puede firmar digitalmente y en ese caso  </a:t>
            </a:r>
          </a:p>
          <a:p>
            <a:pPr marL="0" indent="0">
              <a:buNone/>
            </a:pPr>
            <a:r>
              <a:rPr lang="es-AR" dirty="0"/>
              <a:t> </a:t>
            </a:r>
            <a:r>
              <a:rPr lang="es-AR" dirty="0" smtClean="0"/>
              <a:t>                                  está consignado el día  de la firma.</a:t>
            </a:r>
          </a:p>
          <a:p>
            <a:pPr marL="0" indent="0">
              <a:buNone/>
            </a:pPr>
            <a:r>
              <a:rPr lang="es-AR" dirty="0" smtClean="0"/>
              <a:t>4 -  Seguro Ley 13.003: se puede enviar sólo troquel empleador</a:t>
            </a:r>
          </a:p>
          <a:p>
            <a:pPr marL="0" indent="0">
              <a:buNone/>
            </a:pPr>
            <a:r>
              <a:rPr lang="es-AR" dirty="0"/>
              <a:t> </a:t>
            </a:r>
            <a:r>
              <a:rPr lang="es-AR" dirty="0" smtClean="0"/>
              <a:t>      Seguros de Nación: presentar troquel del empleador y aseguradora.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70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51547"/>
          </a:xfrm>
        </p:spPr>
        <p:txBody>
          <a:bodyPr>
            <a:normAutofit fontScale="90000"/>
          </a:bodyPr>
          <a:lstStyle/>
          <a:p>
            <a:pPr algn="ctr"/>
            <a:r>
              <a:rPr lang="es-AR" sz="3200" b="1" dirty="0" smtClean="0">
                <a:solidFill>
                  <a:srgbClr val="7030A0"/>
                </a:solidFill>
              </a:rPr>
              <a:t>Tema 2: DENUNCIAS DE SINIESTROS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262743"/>
            <a:ext cx="8915400" cy="4648479"/>
          </a:xfrm>
        </p:spPr>
        <p:txBody>
          <a:bodyPr>
            <a:normAutofit/>
          </a:bodyPr>
          <a:lstStyle/>
          <a:p>
            <a:r>
              <a:rPr lang="es-AR" sz="2200" dirty="0" smtClean="0"/>
              <a:t>1- Pasos a seguir cuando no hay designación de beneficiarios</a:t>
            </a:r>
          </a:p>
          <a:p>
            <a:endParaRPr lang="es-AR" sz="2200" dirty="0" smtClean="0"/>
          </a:p>
          <a:p>
            <a:r>
              <a:rPr lang="es-AR" sz="2200" dirty="0" smtClean="0"/>
              <a:t>2- En que siniestros se  debe constatar el parentesco </a:t>
            </a:r>
          </a:p>
          <a:p>
            <a:endParaRPr lang="es-AR" sz="2200" dirty="0" smtClean="0"/>
          </a:p>
          <a:p>
            <a:r>
              <a:rPr lang="es-AR" sz="2200" dirty="0" smtClean="0"/>
              <a:t>3-si falta documentación como se procede en la entrega de la denuncia</a:t>
            </a:r>
          </a:p>
          <a:p>
            <a:r>
              <a:rPr lang="es-AR" sz="2200" dirty="0" smtClean="0"/>
              <a:t>4- como enviar los archivos de una denuncia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75400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7673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s-AR" dirty="0" smtClean="0"/>
              <a:t>Respuestas tema 2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63634" y="1297577"/>
            <a:ext cx="10174486" cy="5164183"/>
          </a:xfrm>
          <a:ln w="76200">
            <a:solidFill>
              <a:srgbClr val="00B05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AR" sz="3100" dirty="0" smtClean="0"/>
              <a:t>1- </a:t>
            </a:r>
            <a:r>
              <a:rPr lang="es-AR" sz="3100" u="sng" dirty="0" smtClean="0"/>
              <a:t>en seguro ley 13.003</a:t>
            </a:r>
            <a:r>
              <a:rPr lang="es-AR" sz="3100" dirty="0" smtClean="0"/>
              <a:t>: se toma en cuenta el siguiente orden de cobro:  </a:t>
            </a:r>
          </a:p>
          <a:p>
            <a:pPr marL="0" indent="0">
              <a:buNone/>
            </a:pPr>
            <a:r>
              <a:rPr lang="es-AR" sz="3100" dirty="0"/>
              <a:t> </a:t>
            </a:r>
            <a:r>
              <a:rPr lang="es-AR" sz="3100" dirty="0" smtClean="0"/>
              <a:t>         cónyuge </a:t>
            </a:r>
          </a:p>
          <a:p>
            <a:pPr marL="0" indent="0">
              <a:buNone/>
            </a:pPr>
            <a:r>
              <a:rPr lang="es-AR" sz="3100" dirty="0"/>
              <a:t> </a:t>
            </a:r>
            <a:r>
              <a:rPr lang="es-AR" sz="3100" dirty="0" smtClean="0"/>
              <a:t>         hijos</a:t>
            </a:r>
          </a:p>
          <a:p>
            <a:pPr marL="0" indent="0">
              <a:buNone/>
            </a:pPr>
            <a:r>
              <a:rPr lang="es-AR" sz="3100" dirty="0"/>
              <a:t> </a:t>
            </a:r>
            <a:r>
              <a:rPr lang="es-AR" sz="3100" dirty="0" smtClean="0"/>
              <a:t>         padres</a:t>
            </a:r>
          </a:p>
          <a:p>
            <a:pPr marL="0" indent="0">
              <a:buNone/>
            </a:pPr>
            <a:r>
              <a:rPr lang="es-AR" sz="3100" dirty="0"/>
              <a:t> </a:t>
            </a:r>
            <a:r>
              <a:rPr lang="es-AR" sz="3100" dirty="0" smtClean="0"/>
              <a:t>         hermanos  </a:t>
            </a:r>
          </a:p>
          <a:p>
            <a:pPr marL="0" indent="0">
              <a:buNone/>
            </a:pPr>
            <a:endParaRPr lang="es-AR" sz="3100" dirty="0" smtClean="0"/>
          </a:p>
          <a:p>
            <a:pPr marL="0" indent="0">
              <a:buNone/>
            </a:pPr>
            <a:r>
              <a:rPr lang="es-AR" sz="3100" dirty="0"/>
              <a:t> </a:t>
            </a:r>
            <a:r>
              <a:rPr lang="es-AR" sz="3100" dirty="0" smtClean="0"/>
              <a:t>    </a:t>
            </a:r>
            <a:r>
              <a:rPr lang="es-AR" sz="3100" u="sng" dirty="0" smtClean="0"/>
              <a:t>en seguro </a:t>
            </a:r>
            <a:r>
              <a:rPr lang="es-AR" sz="3100" u="sng" dirty="0" err="1" smtClean="0"/>
              <a:t>pol</a:t>
            </a:r>
            <a:r>
              <a:rPr lang="es-AR" sz="3100" u="sng" dirty="0" smtClean="0"/>
              <a:t>. 1101</a:t>
            </a:r>
            <a:r>
              <a:rPr lang="es-AR" sz="3100" dirty="0" smtClean="0"/>
              <a:t>: presentar la declaración de derecho habientes que emite </a:t>
            </a:r>
            <a:r>
              <a:rPr lang="es-AR" sz="3100" dirty="0" err="1" smtClean="0"/>
              <a:t>Anses</a:t>
            </a:r>
            <a:r>
              <a:rPr lang="es-AR" sz="3100" dirty="0" smtClean="0"/>
              <a:t> del fallecido, si no hay designados se presenta declaratoria de herederos.</a:t>
            </a:r>
          </a:p>
          <a:p>
            <a:pPr marL="0" indent="0">
              <a:buNone/>
            </a:pPr>
            <a:endParaRPr lang="es-AR" sz="3100" dirty="0" smtClean="0"/>
          </a:p>
          <a:p>
            <a:pPr marL="0" indent="0">
              <a:buNone/>
            </a:pPr>
            <a:r>
              <a:rPr lang="es-AR" sz="3100" dirty="0"/>
              <a:t> </a:t>
            </a:r>
            <a:r>
              <a:rPr lang="es-AR" sz="3100" dirty="0" smtClean="0"/>
              <a:t>    </a:t>
            </a:r>
            <a:r>
              <a:rPr lang="es-AR" sz="3100" u="sng" dirty="0" smtClean="0"/>
              <a:t>en pol.1105/1265</a:t>
            </a:r>
            <a:r>
              <a:rPr lang="es-AR" sz="3100" dirty="0" smtClean="0"/>
              <a:t>: </a:t>
            </a:r>
            <a:r>
              <a:rPr lang="es-AR" sz="3100" dirty="0"/>
              <a:t>cónyuge </a:t>
            </a:r>
          </a:p>
          <a:p>
            <a:pPr marL="0" indent="0">
              <a:buNone/>
            </a:pPr>
            <a:r>
              <a:rPr lang="es-AR" sz="3100" dirty="0" smtClean="0"/>
              <a:t>                                     </a:t>
            </a:r>
            <a:r>
              <a:rPr lang="es-AR" sz="3100" dirty="0"/>
              <a:t>hijos</a:t>
            </a:r>
          </a:p>
          <a:p>
            <a:pPr marL="0" indent="0">
              <a:buNone/>
            </a:pPr>
            <a:r>
              <a:rPr lang="es-AR" sz="3100" dirty="0"/>
              <a:t>        </a:t>
            </a:r>
            <a:r>
              <a:rPr lang="es-AR" sz="3100" dirty="0" smtClean="0"/>
              <a:t>                             padres</a:t>
            </a:r>
          </a:p>
          <a:p>
            <a:pPr marL="0" indent="0">
              <a:buNone/>
            </a:pPr>
            <a:r>
              <a:rPr lang="es-AR" sz="3100" dirty="0" smtClean="0"/>
              <a:t>En todos los casos hacer nota informando que el fallecido no </a:t>
            </a:r>
            <a:r>
              <a:rPr lang="es-AR" sz="3100" dirty="0" err="1" smtClean="0"/>
              <a:t>huzo</a:t>
            </a:r>
            <a:r>
              <a:rPr lang="es-AR" sz="3100" dirty="0" smtClean="0"/>
              <a:t> designación de beneficiarios por esta Universidad</a:t>
            </a:r>
          </a:p>
        </p:txBody>
      </p:sp>
    </p:spTree>
    <p:extLst>
      <p:ext uri="{BB962C8B-B14F-4D97-AF65-F5344CB8AC3E}">
        <p14:creationId xmlns:p14="http://schemas.microsoft.com/office/powerpoint/2010/main" val="1730938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206099"/>
            <a:ext cx="8911687" cy="1280890"/>
          </a:xfrm>
          <a:ln w="762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s-AR" sz="2200" dirty="0" smtClean="0"/>
              <a:t/>
            </a:r>
            <a:br>
              <a:rPr lang="es-AR" sz="2200" dirty="0" smtClean="0"/>
            </a:br>
            <a:r>
              <a:rPr lang="es-AR" sz="2200" dirty="0" smtClean="0"/>
              <a:t>2-  Se be comprobar el parentesco en el seguro Ley 13.003 y en las pólizas optativas de Nación Seguros:1105 -1110 -1265 y 1266</a:t>
            </a:r>
            <a:endParaRPr lang="en-US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41714" y="1689462"/>
            <a:ext cx="10345783" cy="4937760"/>
          </a:xfrm>
        </p:spPr>
        <p:txBody>
          <a:bodyPr>
            <a:normAutofit/>
          </a:bodyPr>
          <a:lstStyle/>
          <a:p>
            <a:r>
              <a:rPr lang="es-AR" sz="2200" dirty="0" smtClean="0"/>
              <a:t>3- Las denuncias de siniestros son recibidas en este sector al momento de tener la documentación completa.</a:t>
            </a:r>
          </a:p>
          <a:p>
            <a:r>
              <a:rPr lang="es-AR" sz="2200" b="1" u="sng" dirty="0" smtClean="0"/>
              <a:t>EXCEPCIÓN: </a:t>
            </a:r>
            <a:r>
              <a:rPr lang="es-AR" sz="2200" b="1" dirty="0" smtClean="0"/>
              <a:t>CUANDO LA DENUNCIA SE PRESENTA MUY CERCANA AL MOMENTO DE CUMPLIRSE UN AÑO DEL FALLECIMIENTO DE LA PERSONA. </a:t>
            </a:r>
            <a:endParaRPr lang="es-AR" sz="2200" dirty="0" smtClean="0"/>
          </a:p>
          <a:p>
            <a:r>
              <a:rPr lang="es-AR" sz="2200" b="1" u="sng" dirty="0" smtClean="0"/>
              <a:t>En este caso se presenta con la documentación que se cuente.</a:t>
            </a:r>
          </a:p>
          <a:p>
            <a:endParaRPr lang="es-AR" sz="2200" b="1" u="sng" dirty="0"/>
          </a:p>
          <a:p>
            <a:r>
              <a:rPr lang="es-AR" sz="2200" dirty="0" smtClean="0"/>
              <a:t>4- los archivos adjuntos en cada denuncia deben expresar en forma inequívoca el contenido del mismo.</a:t>
            </a:r>
          </a:p>
          <a:p>
            <a:pPr marL="0" indent="0">
              <a:buNone/>
            </a:pPr>
            <a:r>
              <a:rPr lang="es-AR" sz="2200" dirty="0" smtClean="0"/>
              <a:t>Deben adjuntarse de acuerdo al orden de presentación de una denuncia en papel. Nunca puede poner 1º el CUIL/ COM 75 y después la denuncia.</a:t>
            </a:r>
          </a:p>
          <a:p>
            <a:pPr marL="0" indent="0">
              <a:buNone/>
            </a:pPr>
            <a:endParaRPr lang="es-AR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56815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16714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>
                <a:solidFill>
                  <a:srgbClr val="7030A0"/>
                </a:solidFill>
              </a:rPr>
              <a:t>Temas de obras sociales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43200" y="1558835"/>
            <a:ext cx="8761412" cy="43523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AR" sz="3200" b="1" dirty="0" smtClean="0">
                <a:solidFill>
                  <a:srgbClr val="7030A0"/>
                </a:solidFill>
              </a:rPr>
              <a:t>Tema 1):    Hijos estudiantes que terminan sus estudios o abandonan</a:t>
            </a:r>
          </a:p>
          <a:p>
            <a:pPr marL="0" indent="0" algn="ctr">
              <a:buNone/>
            </a:pPr>
            <a:endParaRPr lang="es-AR" sz="3200" b="1" dirty="0" smtClean="0"/>
          </a:p>
          <a:p>
            <a:pPr marL="0" indent="0">
              <a:buNone/>
            </a:pPr>
            <a:r>
              <a:rPr lang="es-AR" b="1" dirty="0">
                <a:solidFill>
                  <a:schemeClr val="accent1"/>
                </a:solidFill>
              </a:rPr>
              <a:t>1</a:t>
            </a:r>
            <a:r>
              <a:rPr lang="es-AR" dirty="0" smtClean="0"/>
              <a:t>   </a:t>
            </a:r>
            <a:r>
              <a:rPr lang="es-AR" sz="2400" dirty="0" smtClean="0"/>
              <a:t>-   </a:t>
            </a:r>
            <a:r>
              <a:rPr lang="es-AR" sz="2400" b="1" dirty="0" smtClean="0"/>
              <a:t>¿ cuando se tramita la baja del estudiante ?</a:t>
            </a:r>
          </a:p>
          <a:p>
            <a:pPr marL="0" indent="0">
              <a:buNone/>
            </a:pPr>
            <a:endParaRPr lang="es-AR" sz="2400" dirty="0"/>
          </a:p>
          <a:p>
            <a:pPr marL="0" indent="0">
              <a:buNone/>
            </a:pPr>
            <a:endParaRPr lang="es-AR" sz="2400" dirty="0" smtClean="0"/>
          </a:p>
          <a:p>
            <a:pPr>
              <a:buAutoNum type="arabicPlain" startAt="2"/>
            </a:pPr>
            <a:r>
              <a:rPr lang="es-AR" sz="2400" b="1" dirty="0" smtClean="0"/>
              <a:t>-   </a:t>
            </a:r>
            <a:r>
              <a:rPr lang="es-AR" sz="2400" b="1" dirty="0"/>
              <a:t>E</a:t>
            </a:r>
            <a:r>
              <a:rPr lang="es-AR" sz="2400" b="1" dirty="0" smtClean="0"/>
              <a:t>fectivizada la baja, la cobertura sigue vigente durante los 60 días posteriores ?</a:t>
            </a:r>
          </a:p>
          <a:p>
            <a:pPr>
              <a:buAutoNum type="arabicPlain" startAt="2"/>
            </a:pPr>
            <a:endParaRPr lang="es-AR" sz="2400" b="1" dirty="0"/>
          </a:p>
          <a:p>
            <a:pPr>
              <a:buAutoNum type="arabicPlain" startAt="2"/>
            </a:pPr>
            <a:endParaRPr lang="es-AR" sz="2400" b="1" dirty="0" smtClean="0"/>
          </a:p>
          <a:p>
            <a:pPr>
              <a:buAutoNum type="arabicPlain" startAt="2"/>
            </a:pPr>
            <a:r>
              <a:rPr lang="es-AR" sz="2400" b="1" dirty="0" smtClean="0"/>
              <a:t>-   ¿ Que documentación deben presentar en </a:t>
            </a:r>
            <a:r>
              <a:rPr lang="es-AR" sz="2400" b="1" dirty="0" err="1" smtClean="0"/>
              <a:t>ioma</a:t>
            </a:r>
            <a:r>
              <a:rPr lang="es-AR" sz="2400" b="1" dirty="0" smtClean="0"/>
              <a:t> AVI ?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2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5254177"/>
          </a:xfrm>
          <a:ln w="762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s-AR" sz="2400" dirty="0" smtClean="0"/>
              <a:t>Respuestas Tema A)</a:t>
            </a:r>
            <a:br>
              <a:rPr lang="es-AR" sz="2400" dirty="0" smtClean="0"/>
            </a:br>
            <a:r>
              <a:rPr lang="es-AR" sz="2400" dirty="0" smtClean="0"/>
              <a:t/>
            </a:r>
            <a:br>
              <a:rPr lang="es-AR" sz="2400" dirty="0" smtClean="0"/>
            </a:br>
            <a:r>
              <a:rPr lang="es-AR" sz="2400" dirty="0" smtClean="0"/>
              <a:t>1-La baja del estudiante que se recibe o abandona sus estudios debe tramitarse dentro de los 60 días de ocurridos alguno de estos hechos. La baja la tramita por mail, a DSRH,  la dependencia donde está afiliado.</a:t>
            </a:r>
            <a:br>
              <a:rPr lang="es-AR" sz="2400" dirty="0" smtClean="0"/>
            </a:br>
            <a:r>
              <a:rPr lang="es-AR" sz="2400" dirty="0"/>
              <a:t/>
            </a:r>
            <a:br>
              <a:rPr lang="es-AR" sz="2400" dirty="0"/>
            </a:br>
            <a:r>
              <a:rPr lang="es-AR" sz="2400" dirty="0" smtClean="0"/>
              <a:t/>
            </a:r>
            <a:br>
              <a:rPr lang="es-AR" sz="2400" dirty="0" smtClean="0"/>
            </a:br>
            <a:r>
              <a:rPr lang="es-AR" sz="2400" dirty="0" smtClean="0"/>
              <a:t>2 – No</a:t>
            </a:r>
            <a:br>
              <a:rPr lang="es-AR" sz="2400" dirty="0" smtClean="0"/>
            </a:br>
            <a:r>
              <a:rPr lang="es-AR" sz="2400" dirty="0"/>
              <a:t/>
            </a:r>
            <a:br>
              <a:rPr lang="es-AR" sz="2400" dirty="0"/>
            </a:br>
            <a:r>
              <a:rPr lang="es-AR" sz="2400" dirty="0" smtClean="0"/>
              <a:t/>
            </a:r>
            <a:br>
              <a:rPr lang="es-AR" sz="2400" dirty="0" smtClean="0"/>
            </a:br>
            <a:r>
              <a:rPr lang="es-AR" sz="2400" dirty="0" smtClean="0"/>
              <a:t>3 – Último certificado de alumno regular/comprobante de cuando rindió la última materia </a:t>
            </a:r>
            <a:br>
              <a:rPr lang="es-AR" sz="2400" dirty="0" smtClean="0"/>
            </a:br>
            <a:r>
              <a:rPr lang="es-AR" sz="2400" dirty="0" smtClean="0"/>
              <a:t>      certificación </a:t>
            </a:r>
            <a:r>
              <a:rPr lang="es-AR" sz="2400" dirty="0" err="1" smtClean="0"/>
              <a:t>afiliatoria</a:t>
            </a:r>
            <a:r>
              <a:rPr lang="es-AR" sz="2400" dirty="0" smtClean="0"/>
              <a:t/>
            </a:r>
            <a:br>
              <a:rPr lang="es-AR" sz="2400" dirty="0" smtClean="0"/>
            </a:br>
            <a:r>
              <a:rPr lang="es-AR" sz="2400" dirty="0" smtClean="0"/>
              <a:t>      DNI</a:t>
            </a:r>
            <a:br>
              <a:rPr lang="es-AR" sz="2400" dirty="0" smtClean="0"/>
            </a:br>
            <a:r>
              <a:rPr lang="es-AR" sz="2400" dirty="0" smtClean="0"/>
              <a:t/>
            </a:r>
            <a:br>
              <a:rPr lang="es-AR" sz="2400" dirty="0" smtClean="0"/>
            </a:br>
            <a:r>
              <a:rPr lang="es-AR" sz="2400" dirty="0"/>
              <a:t/>
            </a:r>
            <a:br>
              <a:rPr lang="es-AR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3526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b="1" dirty="0" smtClean="0">
                <a:solidFill>
                  <a:srgbClr val="7030A0"/>
                </a:solidFill>
              </a:rPr>
              <a:t>Tema 2: Trámites de </a:t>
            </a:r>
            <a:r>
              <a:rPr lang="es-AR" sz="3200" b="1" dirty="0" err="1" smtClean="0">
                <a:solidFill>
                  <a:srgbClr val="7030A0"/>
                </a:solidFill>
              </a:rPr>
              <a:t>ioma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sz="2200" b="1" dirty="0" smtClean="0"/>
              <a:t>1  - Que </a:t>
            </a:r>
            <a:r>
              <a:rPr lang="es-AR" sz="2200" b="1" dirty="0"/>
              <a:t>tramites ingresan en formato papel  y cuales digitalmente?</a:t>
            </a:r>
          </a:p>
          <a:p>
            <a:endParaRPr lang="es-AR" sz="2200" b="1" dirty="0" smtClean="0"/>
          </a:p>
          <a:p>
            <a:endParaRPr lang="es-AR" sz="2200" b="1" dirty="0"/>
          </a:p>
          <a:p>
            <a:endParaRPr lang="es-AR" sz="2200" b="1" dirty="0" smtClean="0"/>
          </a:p>
          <a:p>
            <a:r>
              <a:rPr lang="es-AR" sz="2200" b="1" dirty="0" smtClean="0"/>
              <a:t>2  - Plazos de entrega de documentación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777194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17010"/>
          </a:xfrm>
        </p:spPr>
        <p:txBody>
          <a:bodyPr>
            <a:normAutofit/>
          </a:bodyPr>
          <a:lstStyle/>
          <a:p>
            <a:r>
              <a:rPr lang="es-AR" sz="3200" dirty="0" smtClean="0"/>
              <a:t>Repuestas tema 2 : Trámites</a:t>
            </a:r>
            <a:endParaRPr lang="en-U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89212" y="1905000"/>
            <a:ext cx="4313864" cy="4713514"/>
          </a:xfrm>
          <a:ln w="76200">
            <a:solidFill>
              <a:srgbClr val="00B050"/>
            </a:solidFill>
          </a:ln>
        </p:spPr>
        <p:txBody>
          <a:bodyPr>
            <a:normAutofit fontScale="55000" lnSpcReduction="20000"/>
          </a:bodyPr>
          <a:lstStyle/>
          <a:p>
            <a:endParaRPr lang="es-AR" sz="4000" b="1" u="sng" dirty="0" smtClean="0"/>
          </a:p>
          <a:p>
            <a:r>
              <a:rPr lang="es-AR" sz="4000" b="1" u="sng" dirty="0" smtClean="0"/>
              <a:t>Trámites formato papel:</a:t>
            </a:r>
          </a:p>
          <a:p>
            <a:pPr marL="0" indent="0">
              <a:buNone/>
            </a:pPr>
            <a:endParaRPr lang="es-AR" sz="4000" b="1" u="sng" dirty="0" smtClean="0"/>
          </a:p>
          <a:p>
            <a:r>
              <a:rPr lang="es-AR" sz="3100" dirty="0" smtClean="0"/>
              <a:t>Altas (todas)</a:t>
            </a:r>
          </a:p>
          <a:p>
            <a:r>
              <a:rPr lang="es-AR" sz="3100" dirty="0" smtClean="0"/>
              <a:t>Bajas sin continuidad AVI</a:t>
            </a:r>
          </a:p>
          <a:p>
            <a:r>
              <a:rPr lang="es-AR" sz="3100" dirty="0" smtClean="0"/>
              <a:t>Renovación de todos los Art.19</a:t>
            </a:r>
          </a:p>
          <a:p>
            <a:r>
              <a:rPr lang="es-AR" sz="3100" dirty="0" smtClean="0"/>
              <a:t>Certificado de alumno regular</a:t>
            </a:r>
          </a:p>
          <a:p>
            <a:r>
              <a:rPr lang="es-AR" sz="3100" dirty="0" smtClean="0"/>
              <a:t>Modificaciones de datos</a:t>
            </a:r>
          </a:p>
          <a:p>
            <a:endParaRPr lang="es-AR" sz="3100" dirty="0" smtClean="0"/>
          </a:p>
          <a:p>
            <a:r>
              <a:rPr lang="es-AR" sz="4000" b="1" u="sng" dirty="0" smtClean="0"/>
              <a:t>Trámites  </a:t>
            </a:r>
            <a:r>
              <a:rPr lang="es-AR" sz="4000" b="1" u="sng" dirty="0"/>
              <a:t>por mail:</a:t>
            </a:r>
          </a:p>
          <a:p>
            <a:endParaRPr lang="es-AR" sz="3100" u="sng" dirty="0"/>
          </a:p>
          <a:p>
            <a:r>
              <a:rPr lang="es-AR" sz="3100" u="sng" dirty="0"/>
              <a:t>Bajas </a:t>
            </a:r>
            <a:r>
              <a:rPr lang="es-AR" sz="3100" u="sng" dirty="0" err="1"/>
              <a:t>sòlo</a:t>
            </a:r>
            <a:r>
              <a:rPr lang="es-AR" sz="3100" u="sng" dirty="0"/>
              <a:t> si </a:t>
            </a:r>
            <a:r>
              <a:rPr lang="es-AR" sz="3100" u="sng" dirty="0" err="1"/>
              <a:t>continuan</a:t>
            </a:r>
            <a:r>
              <a:rPr lang="es-AR" sz="3100" u="sng" dirty="0"/>
              <a:t> AVI</a:t>
            </a:r>
          </a:p>
          <a:p>
            <a:r>
              <a:rPr lang="es-AR" sz="3100" u="sng" dirty="0"/>
              <a:t>Recién nacidos</a:t>
            </a:r>
          </a:p>
          <a:p>
            <a:endParaRPr lang="es-AR" sz="2200" dirty="0" smtClean="0"/>
          </a:p>
          <a:p>
            <a:endParaRPr lang="en-US" sz="22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190747" y="2413222"/>
            <a:ext cx="4313864" cy="3777622"/>
          </a:xfrm>
          <a:ln w="76200">
            <a:solidFill>
              <a:srgbClr val="00B050"/>
            </a:solidFill>
          </a:ln>
        </p:spPr>
        <p:txBody>
          <a:bodyPr>
            <a:normAutofit fontScale="55000" lnSpcReduction="20000"/>
          </a:bodyPr>
          <a:lstStyle/>
          <a:p>
            <a:endParaRPr lang="es-AR" sz="2200" u="sng" dirty="0"/>
          </a:p>
          <a:p>
            <a:r>
              <a:rPr lang="es-AR" sz="3100" b="1" u="sng" dirty="0" smtClean="0"/>
              <a:t>Plazos de entrega:</a:t>
            </a:r>
          </a:p>
          <a:p>
            <a:endParaRPr lang="es-AR" sz="3100" b="1" u="sng" dirty="0"/>
          </a:p>
          <a:p>
            <a:r>
              <a:rPr lang="es-AR" sz="3100" b="1" dirty="0"/>
              <a:t>x</a:t>
            </a:r>
            <a:r>
              <a:rPr lang="es-AR" sz="3100" b="1" dirty="0" smtClean="0"/>
              <a:t> mail:  </a:t>
            </a:r>
            <a:r>
              <a:rPr lang="es-AR" sz="3100" dirty="0" smtClean="0"/>
              <a:t>todo el mes, teniendo en cuenta no presentar bajas el viernes (</a:t>
            </a:r>
            <a:r>
              <a:rPr lang="es-AR" sz="3100" dirty="0" err="1" smtClean="0"/>
              <a:t>finde</a:t>
            </a:r>
            <a:r>
              <a:rPr lang="es-AR" sz="3100" dirty="0" smtClean="0"/>
              <a:t> semana)</a:t>
            </a:r>
          </a:p>
          <a:p>
            <a:endParaRPr lang="es-AR" sz="3100" dirty="0"/>
          </a:p>
          <a:p>
            <a:r>
              <a:rPr lang="es-AR" sz="3100" b="1" dirty="0" smtClean="0"/>
              <a:t>En papel: </a:t>
            </a:r>
          </a:p>
          <a:p>
            <a:pPr marL="0" indent="0">
              <a:buNone/>
            </a:pPr>
            <a:r>
              <a:rPr lang="es-AR" sz="5100" dirty="0" smtClean="0"/>
              <a:t>“del </a:t>
            </a:r>
            <a:r>
              <a:rPr lang="es-AR" sz="5100" b="1" dirty="0" smtClean="0"/>
              <a:t>20</a:t>
            </a:r>
            <a:r>
              <a:rPr lang="es-AR" sz="5100" dirty="0" smtClean="0"/>
              <a:t> de cada mes al </a:t>
            </a:r>
            <a:r>
              <a:rPr lang="es-AR" sz="5100" b="1" dirty="0" smtClean="0"/>
              <a:t>7</a:t>
            </a:r>
            <a:r>
              <a:rPr lang="es-AR" sz="5100" dirty="0" smtClean="0"/>
              <a:t> del mes siguiente”</a:t>
            </a:r>
          </a:p>
        </p:txBody>
      </p:sp>
    </p:spTree>
    <p:extLst>
      <p:ext uri="{BB962C8B-B14F-4D97-AF65-F5344CB8AC3E}">
        <p14:creationId xmlns:p14="http://schemas.microsoft.com/office/powerpoint/2010/main" val="4010359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76001" y="302624"/>
            <a:ext cx="8915399" cy="846907"/>
          </a:xfrm>
        </p:spPr>
        <p:txBody>
          <a:bodyPr>
            <a:normAutofit/>
          </a:bodyPr>
          <a:lstStyle/>
          <a:p>
            <a:r>
              <a:rPr lang="es-AR" sz="3200" b="1" dirty="0" smtClean="0">
                <a:solidFill>
                  <a:srgbClr val="7030A0"/>
                </a:solidFill>
              </a:rPr>
              <a:t>Tema 3 : Certificado de alumno regular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2490652"/>
            <a:ext cx="8915399" cy="1733006"/>
          </a:xfrm>
        </p:spPr>
        <p:txBody>
          <a:bodyPr/>
          <a:lstStyle/>
          <a:p>
            <a:pPr marL="342900" indent="-342900">
              <a:buAutoNum type="arabicPlain"/>
            </a:pPr>
            <a:r>
              <a:rPr lang="es-AR" dirty="0" smtClean="0"/>
              <a:t>- Qué deben controlar al recibir un certificado de alumno regular?</a:t>
            </a:r>
          </a:p>
          <a:p>
            <a:pPr marL="342900" indent="-342900">
              <a:buAutoNum type="arabicPlain"/>
            </a:pPr>
            <a:endParaRPr lang="es-AR" dirty="0"/>
          </a:p>
          <a:p>
            <a:pPr marL="342900" indent="-342900">
              <a:buAutoNum type="arabicPlain"/>
            </a:pPr>
            <a:r>
              <a:rPr lang="es-AR" dirty="0" smtClean="0"/>
              <a:t>Como enviar los remitos?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2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3256" y="249641"/>
            <a:ext cx="8911687" cy="2519684"/>
          </a:xfrm>
        </p:spPr>
        <p:txBody>
          <a:bodyPr>
            <a:normAutofit fontScale="90000"/>
          </a:bodyPr>
          <a:lstStyle/>
          <a:p>
            <a:r>
              <a:rPr lang="es-AR" sz="3200" dirty="0" smtClean="0"/>
              <a:t>Respuestas tema 3:</a:t>
            </a:r>
            <a:br>
              <a:rPr lang="es-AR" sz="3200" dirty="0" smtClean="0"/>
            </a:br>
            <a:r>
              <a:rPr lang="es-AR" sz="2400" u="sng" dirty="0" smtClean="0"/>
              <a:t>Certificados</a:t>
            </a:r>
            <a:r>
              <a:rPr lang="es-AR" sz="3200" u="sng" dirty="0" smtClean="0"/>
              <a:t> </a:t>
            </a:r>
            <a:r>
              <a:rPr lang="es-AR" sz="2200" u="sng" dirty="0" smtClean="0"/>
              <a:t>Controlar:</a:t>
            </a:r>
            <a:r>
              <a:rPr lang="es-AR" u="sng" dirty="0" smtClean="0"/>
              <a:t> 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sz="2200" dirty="0" smtClean="0"/>
              <a:t>1- que el estudiante tenga entre 21 y 26 años inclusive</a:t>
            </a:r>
            <a:br>
              <a:rPr lang="es-AR" sz="2200" dirty="0" smtClean="0"/>
            </a:br>
            <a:r>
              <a:rPr lang="es-AR" sz="2200" dirty="0" smtClean="0"/>
              <a:t>2- que se encuentre activo en el padrón </a:t>
            </a:r>
            <a:r>
              <a:rPr lang="es-AR" sz="2200" dirty="0" err="1" smtClean="0"/>
              <a:t>ioma</a:t>
            </a:r>
            <a:r>
              <a:rPr lang="es-AR" sz="2200" dirty="0" smtClean="0"/>
              <a:t> o haya tenido alta como estudiante </a:t>
            </a:r>
            <a:r>
              <a:rPr lang="es-AR" sz="1600" dirty="0" smtClean="0"/>
              <a:t>(si se presenta después de la 1er.entrega)</a:t>
            </a:r>
            <a:br>
              <a:rPr lang="es-AR" sz="1600" dirty="0" smtClean="0"/>
            </a:br>
            <a:r>
              <a:rPr lang="es-AR" sz="2200" dirty="0" smtClean="0"/>
              <a:t>3- datos de afiliación, requisitos, fecha de expedición y vencimiento del certificado</a:t>
            </a:r>
            <a:endParaRPr lang="en-US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3361509"/>
            <a:ext cx="8915400" cy="33440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AR" sz="2200" dirty="0" smtClean="0"/>
              <a:t>Los </a:t>
            </a:r>
            <a:r>
              <a:rPr lang="es-AR" sz="2200" u="sng" dirty="0" smtClean="0"/>
              <a:t>remitos</a:t>
            </a:r>
            <a:r>
              <a:rPr lang="es-AR" sz="2200" dirty="0" smtClean="0"/>
              <a:t> se envían en papel, con duplicado, indicando:</a:t>
            </a:r>
          </a:p>
          <a:p>
            <a:pPr marL="0" indent="0">
              <a:buNone/>
            </a:pPr>
            <a:r>
              <a:rPr lang="es-ES" sz="2200" dirty="0"/>
              <a:t>1)  DEL TITULAR AFILIADO A IOMA:</a:t>
            </a:r>
            <a:br>
              <a:rPr lang="es-ES" sz="2200" dirty="0"/>
            </a:br>
            <a:r>
              <a:rPr lang="es-ES" sz="2200" dirty="0"/>
              <a:t>                nombre y apellido completos, número de afiliado completo, la dependencia por la cual están afiliados originalmente (puede ser distinta de donde </a:t>
            </a:r>
            <a:r>
              <a:rPr lang="es-ES" sz="2200" dirty="0" smtClean="0"/>
              <a:t>están trabajando</a:t>
            </a:r>
            <a:r>
              <a:rPr lang="es-ES" sz="2200" dirty="0"/>
              <a:t> ahora)</a:t>
            </a:r>
            <a:br>
              <a:rPr lang="es-ES" sz="2200" dirty="0"/>
            </a:br>
            <a:r>
              <a:rPr lang="es-ES" sz="2200" dirty="0"/>
              <a:t/>
            </a:r>
            <a:br>
              <a:rPr lang="es-ES" sz="2200" dirty="0"/>
            </a:br>
            <a:r>
              <a:rPr lang="es-ES" sz="2200" dirty="0"/>
              <a:t> 2)  DEL ESTUDIANTE A RENOVAR:</a:t>
            </a:r>
            <a:br>
              <a:rPr lang="es-ES" sz="2200" dirty="0"/>
            </a:br>
            <a:r>
              <a:rPr lang="es-ES" sz="2200" dirty="0"/>
              <a:t>                nombre y apellido completos, número de afiliado completo (inclusive barra</a:t>
            </a:r>
            <a:r>
              <a:rPr lang="es-ES" sz="2200" dirty="0" smtClean="0"/>
              <a:t>)</a:t>
            </a:r>
          </a:p>
          <a:p>
            <a:r>
              <a:rPr lang="es-ES" dirty="0"/>
              <a:t>LAS AMPLIACIONES DE 21 AÑOS QUE SE HICIERON DURANTE ESTE AÑO, INCLUIDO TODO EL MES DE MARZO, DEBEN PRESENTAR LA RENOVACIÓN.</a:t>
            </a:r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41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8252" y="103773"/>
            <a:ext cx="8911687" cy="819336"/>
          </a:xfrm>
        </p:spPr>
        <p:txBody>
          <a:bodyPr>
            <a:normAutofit/>
          </a:bodyPr>
          <a:lstStyle/>
          <a:p>
            <a:r>
              <a:rPr lang="es-AR" sz="3200" b="1" dirty="0" smtClean="0">
                <a:solidFill>
                  <a:srgbClr val="7030A0"/>
                </a:solidFill>
              </a:rPr>
              <a:t>Tema 4- Cambios de obra social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28252" y="1384663"/>
            <a:ext cx="8915400" cy="5473337"/>
          </a:xfrm>
        </p:spPr>
        <p:txBody>
          <a:bodyPr>
            <a:noAutofit/>
          </a:bodyPr>
          <a:lstStyle/>
          <a:p>
            <a:r>
              <a:rPr lang="es-AR" sz="2200" b="1" dirty="0" smtClean="0"/>
              <a:t>1 - ¿ Las bajas de la obras sociales por UNLP son </a:t>
            </a:r>
            <a:r>
              <a:rPr lang="es-AR" sz="2200" b="1" dirty="0" err="1" smtClean="0"/>
              <a:t>automásticas</a:t>
            </a:r>
            <a:r>
              <a:rPr lang="es-AR" sz="2200" b="1" dirty="0" smtClean="0"/>
              <a:t> ?</a:t>
            </a:r>
          </a:p>
          <a:p>
            <a:pPr marL="0" indent="0">
              <a:buNone/>
            </a:pPr>
            <a:endParaRPr lang="es-AR" sz="2200" b="1" dirty="0" smtClean="0"/>
          </a:p>
          <a:p>
            <a:r>
              <a:rPr lang="es-AR" sz="2200" b="1" dirty="0" smtClean="0"/>
              <a:t>2 - ¿Quién las tramita?</a:t>
            </a:r>
          </a:p>
          <a:p>
            <a:pPr marL="0" indent="0">
              <a:buNone/>
            </a:pPr>
            <a:endParaRPr lang="es-AR" sz="2200" b="1" dirty="0" smtClean="0"/>
          </a:p>
          <a:p>
            <a:r>
              <a:rPr lang="es-AR" sz="2200" b="1" dirty="0" smtClean="0"/>
              <a:t>3 -¿ En qué plazos se debe tramitar una baja cuando no se tiene cargo activo en UNLP ?</a:t>
            </a:r>
          </a:p>
          <a:p>
            <a:pPr marL="0" indent="0">
              <a:buNone/>
            </a:pPr>
            <a:endParaRPr lang="es-AR" sz="2200" b="1" dirty="0" smtClean="0"/>
          </a:p>
          <a:p>
            <a:r>
              <a:rPr lang="es-AR" sz="2200" b="1" dirty="0" smtClean="0"/>
              <a:t>4 – Cuando una persona baja la obra social por UNLP y sigue con cargo, ¿que se debe hacer?</a:t>
            </a:r>
          </a:p>
          <a:p>
            <a:pPr marL="0" indent="0">
              <a:buNone/>
            </a:pPr>
            <a:endParaRPr lang="es-AR" sz="2200" b="1" dirty="0" smtClean="0"/>
          </a:p>
          <a:p>
            <a:r>
              <a:rPr lang="es-AR" sz="2200" b="1" dirty="0" smtClean="0"/>
              <a:t>5- Si la persona quiere pasar de una OS por UNLP a otra x UNLP, ¿como se debe proceder?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85124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188681"/>
            <a:ext cx="8911687" cy="490587"/>
          </a:xfrm>
        </p:spPr>
        <p:txBody>
          <a:bodyPr>
            <a:normAutofit fontScale="90000"/>
          </a:bodyPr>
          <a:lstStyle/>
          <a:p>
            <a:r>
              <a:rPr lang="es-AR" sz="3200" dirty="0" smtClean="0"/>
              <a:t>Respuestas a tema 4</a:t>
            </a:r>
            <a:endParaRPr lang="en-U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175656"/>
            <a:ext cx="8915400" cy="568234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AR" sz="8800" dirty="0" smtClean="0"/>
              <a:t>1- NO</a:t>
            </a:r>
          </a:p>
          <a:p>
            <a:pPr marL="0" indent="0">
              <a:buNone/>
            </a:pPr>
            <a:endParaRPr lang="es-AR" sz="8800" dirty="0" smtClean="0"/>
          </a:p>
          <a:p>
            <a:pPr marL="0" indent="0">
              <a:buNone/>
            </a:pPr>
            <a:r>
              <a:rPr lang="es-AR" sz="8800" dirty="0" smtClean="0"/>
              <a:t>2- SIEMPRE ES RESPONSABILIDAD DE LA PERSONA TRAMITAR LA BAJA a cualquier OS   </a:t>
            </a:r>
          </a:p>
          <a:p>
            <a:pPr marL="0" indent="0">
              <a:buNone/>
            </a:pPr>
            <a:r>
              <a:rPr lang="es-AR" sz="8800" dirty="0"/>
              <a:t> </a:t>
            </a:r>
            <a:r>
              <a:rPr lang="es-AR" sz="8800" dirty="0" smtClean="0"/>
              <a:t>    y la </a:t>
            </a:r>
            <a:r>
              <a:rPr lang="es-AR" sz="8800" dirty="0" err="1" smtClean="0"/>
              <a:t>Fac</a:t>
            </a:r>
            <a:r>
              <a:rPr lang="es-AR" sz="8800" dirty="0" smtClean="0"/>
              <a:t>/</a:t>
            </a:r>
            <a:r>
              <a:rPr lang="es-AR" sz="8800" dirty="0" err="1" smtClean="0"/>
              <a:t>Dep</a:t>
            </a:r>
            <a:r>
              <a:rPr lang="es-AR" sz="8800" dirty="0" smtClean="0"/>
              <a:t>. es responsable por el control de los movimientos mensuales</a:t>
            </a:r>
          </a:p>
          <a:p>
            <a:pPr marL="0" indent="0">
              <a:buNone/>
            </a:pPr>
            <a:r>
              <a:rPr lang="es-AR" sz="8800" dirty="0"/>
              <a:t> </a:t>
            </a:r>
            <a:r>
              <a:rPr lang="es-AR" sz="8800" dirty="0" smtClean="0"/>
              <a:t>         </a:t>
            </a:r>
            <a:r>
              <a:rPr lang="es-AR" sz="8800" b="1" dirty="0" smtClean="0"/>
              <a:t>Ustedes Deben informarlo siempre</a:t>
            </a:r>
            <a:r>
              <a:rPr lang="es-AR" sz="8800" dirty="0" smtClean="0"/>
              <a:t>. </a:t>
            </a:r>
          </a:p>
          <a:p>
            <a:pPr marL="0" indent="0">
              <a:buNone/>
            </a:pPr>
            <a:r>
              <a:rPr lang="es-AR" sz="8800" dirty="0" smtClean="0"/>
              <a:t>     </a:t>
            </a:r>
            <a:r>
              <a:rPr lang="es-AR" sz="8800" u="sng" dirty="0" smtClean="0"/>
              <a:t>baja </a:t>
            </a:r>
            <a:r>
              <a:rPr lang="es-AR" sz="8800" u="sng" dirty="0" err="1" smtClean="0"/>
              <a:t>ioma</a:t>
            </a:r>
            <a:r>
              <a:rPr lang="es-AR" sz="8800" u="sng" dirty="0" smtClean="0"/>
              <a:t>:</a:t>
            </a:r>
            <a:r>
              <a:rPr lang="es-AR" sz="8800" dirty="0" smtClean="0"/>
              <a:t> el trámite se hace por la dependencia.</a:t>
            </a:r>
          </a:p>
          <a:p>
            <a:pPr marL="0" indent="0">
              <a:buNone/>
            </a:pPr>
            <a:r>
              <a:rPr lang="es-AR" sz="8800" dirty="0"/>
              <a:t> </a:t>
            </a:r>
            <a:r>
              <a:rPr lang="es-AR" sz="8800" dirty="0" smtClean="0"/>
              <a:t>    </a:t>
            </a:r>
            <a:r>
              <a:rPr lang="es-AR" sz="8800" u="sng" dirty="0" smtClean="0"/>
              <a:t>baja </a:t>
            </a:r>
            <a:r>
              <a:rPr lang="es-AR" sz="8800" u="sng" dirty="0" err="1" smtClean="0"/>
              <a:t>osfatun</a:t>
            </a:r>
            <a:r>
              <a:rPr lang="es-AR" sz="8800" u="sng" dirty="0" smtClean="0"/>
              <a:t>/</a:t>
            </a:r>
            <a:r>
              <a:rPr lang="es-AR" sz="8800" u="sng" dirty="0" err="1" smtClean="0"/>
              <a:t>swiss</a:t>
            </a:r>
            <a:r>
              <a:rPr lang="es-AR" sz="8800" u="sng" dirty="0" smtClean="0"/>
              <a:t> </a:t>
            </a:r>
            <a:r>
              <a:rPr lang="es-AR" sz="8800" u="sng" dirty="0" err="1" smtClean="0"/>
              <a:t>médical</a:t>
            </a:r>
            <a:r>
              <a:rPr lang="es-AR" sz="8800" u="sng" dirty="0" smtClean="0"/>
              <a:t>/</a:t>
            </a:r>
            <a:r>
              <a:rPr lang="es-AR" sz="8800" u="sng" dirty="0" err="1" smtClean="0"/>
              <a:t>osde</a:t>
            </a:r>
            <a:r>
              <a:rPr lang="es-AR" sz="8800" dirty="0" smtClean="0"/>
              <a:t>: lo realiza la persona en cada OS.</a:t>
            </a:r>
          </a:p>
          <a:p>
            <a:pPr marL="0" indent="0">
              <a:buNone/>
            </a:pPr>
            <a:endParaRPr lang="es-AR" sz="8800" dirty="0" smtClean="0"/>
          </a:p>
          <a:p>
            <a:pPr marL="0" indent="0">
              <a:buNone/>
            </a:pPr>
            <a:r>
              <a:rPr lang="es-AR" sz="8800" dirty="0" smtClean="0"/>
              <a:t> 3-  si la persona deja de tener cargo en UNLP la baja se hace ni bien se conoce la situación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43159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200</TotalTime>
  <Words>957</Words>
  <Application>Microsoft Office PowerPoint</Application>
  <PresentationFormat>Panorámica</PresentationFormat>
  <Paragraphs>122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Comic Sans MS</vt:lpstr>
      <vt:lpstr>Wingdings 3</vt:lpstr>
      <vt:lpstr>Espiral</vt:lpstr>
      <vt:lpstr>Presentación de PowerPoint</vt:lpstr>
      <vt:lpstr>Temas de obras sociales</vt:lpstr>
      <vt:lpstr>Respuestas Tema A)  1-La baja del estudiante que se recibe o abandona sus estudios debe tramitarse dentro de los 60 días de ocurridos alguno de estos hechos. La baja la tramita por mail, a DSRH,  la dependencia donde está afiliado.   2 – No   3 – Último certificado de alumno regular/comprobante de cuando rindió la última materia        certificación afiliatoria       DNI   </vt:lpstr>
      <vt:lpstr>Tema 2: Trámites de ioma</vt:lpstr>
      <vt:lpstr>Repuestas tema 2 : Trámites</vt:lpstr>
      <vt:lpstr>Tema 3 : Certificado de alumno regular</vt:lpstr>
      <vt:lpstr>Respuestas tema 3: Certificados Controlar:  1- que el estudiante tenga entre 21 y 26 años inclusive 2- que se encuentre activo en el padrón ioma o haya tenido alta como estudiante (si se presenta después de la 1er.entrega) 3- datos de afiliación, requisitos, fecha de expedición y vencimiento del certificado</vt:lpstr>
      <vt:lpstr>Tema 4- Cambios de obra social</vt:lpstr>
      <vt:lpstr>Respuestas a tema 4</vt:lpstr>
      <vt:lpstr>Presentación de PowerPoint</vt:lpstr>
      <vt:lpstr>Temas de Seguros de Vida</vt:lpstr>
      <vt:lpstr>Presentación de PowerPoint</vt:lpstr>
      <vt:lpstr>Tema 2: DENUNCIAS DE SINIESTROS</vt:lpstr>
      <vt:lpstr>Respuestas tema 2</vt:lpstr>
      <vt:lpstr> 2-  Se be comprobar el parentesco en el seguro Ley 13.003 y en las pólizas optativas de Nación Seguros:1105 -1110 -1265 y 1266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25</cp:revision>
  <cp:lastPrinted>2023-04-14T16:01:09Z</cp:lastPrinted>
  <dcterms:created xsi:type="dcterms:W3CDTF">2023-04-14T12:41:09Z</dcterms:created>
  <dcterms:modified xsi:type="dcterms:W3CDTF">2023-04-18T16:27:13Z</dcterms:modified>
</cp:coreProperties>
</file>