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88" r:id="rId3"/>
    <p:sldId id="287" r:id="rId4"/>
    <p:sldId id="289" r:id="rId5"/>
    <p:sldId id="290" r:id="rId6"/>
    <p:sldId id="285" r:id="rId7"/>
    <p:sldId id="286" r:id="rId8"/>
    <p:sldId id="278" r:id="rId9"/>
    <p:sldId id="260" r:id="rId10"/>
    <p:sldId id="279" r:id="rId11"/>
    <p:sldId id="261" r:id="rId12"/>
    <p:sldId id="302" r:id="rId13"/>
    <p:sldId id="303" r:id="rId14"/>
    <p:sldId id="280" r:id="rId15"/>
    <p:sldId id="263" r:id="rId16"/>
    <p:sldId id="262" r:id="rId17"/>
    <p:sldId id="307" r:id="rId18"/>
    <p:sldId id="308" r:id="rId19"/>
    <p:sldId id="281" r:id="rId20"/>
    <p:sldId id="282" r:id="rId21"/>
    <p:sldId id="283" r:id="rId22"/>
    <p:sldId id="291" r:id="rId23"/>
    <p:sldId id="259" r:id="rId24"/>
    <p:sldId id="284" r:id="rId25"/>
    <p:sldId id="294" r:id="rId26"/>
    <p:sldId id="293" r:id="rId27"/>
    <p:sldId id="299" r:id="rId28"/>
    <p:sldId id="292" r:id="rId29"/>
    <p:sldId id="266" r:id="rId30"/>
    <p:sldId id="267" r:id="rId31"/>
    <p:sldId id="257" r:id="rId32"/>
    <p:sldId id="268" r:id="rId33"/>
    <p:sldId id="269" r:id="rId34"/>
    <p:sldId id="270" r:id="rId35"/>
    <p:sldId id="258" r:id="rId36"/>
    <p:sldId id="274" r:id="rId37"/>
    <p:sldId id="272" r:id="rId38"/>
    <p:sldId id="271" r:id="rId39"/>
    <p:sldId id="304" r:id="rId40"/>
    <p:sldId id="295" r:id="rId41"/>
    <p:sldId id="305" r:id="rId42"/>
    <p:sldId id="306" r:id="rId43"/>
    <p:sldId id="296" r:id="rId44"/>
    <p:sldId id="275" r:id="rId45"/>
    <p:sldId id="273" r:id="rId46"/>
    <p:sldId id="297" r:id="rId47"/>
    <p:sldId id="298" r:id="rId48"/>
    <p:sldId id="300" r:id="rId49"/>
    <p:sldId id="301" r:id="rId50"/>
    <p:sldId id="276" r:id="rId51"/>
    <p:sldId id="277" r:id="rId52"/>
    <p:sldId id="26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570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6276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055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0590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771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3810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3720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3278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1739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5850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3888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014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7456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1982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275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8858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4/18/2023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69209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oficina.personal@listas.presi.unlp.edu.ar" TargetMode="External"/><Relationship Id="rId2" Type="http://schemas.openxmlformats.org/officeDocument/2006/relationships/hyperlink" Target="mailto:sandra.monti@presi.unlp.edu.ar" TargetMode="External"/><Relationship Id="rId1" Type="http://schemas.openxmlformats.org/officeDocument/2006/relationships/slideLayout" Target="../slideLayouts/slideLayout2.xml"/><Relationship Id="rId5" Type="http://schemas.openxmlformats.org/officeDocument/2006/relationships/hyperlink" Target="mailto:mariela.gorrini@presi.unlp.edu.ar" TargetMode="External"/><Relationship Id="rId4" Type="http://schemas.openxmlformats.org/officeDocument/2006/relationships/hyperlink" Target="mailto:movimientos.personal@presi.unlp.edu.a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ariela.gorrini@presi.unlp.edu.ar" TargetMode="External"/><Relationship Id="rId2" Type="http://schemas.openxmlformats.org/officeDocument/2006/relationships/hyperlink" Target="mailto:mariel.ferzola@presi.unlp.edu.a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506" y="462456"/>
            <a:ext cx="9603275" cy="1408385"/>
          </a:xfrm>
        </p:spPr>
        <p:txBody>
          <a:bodyPr>
            <a:normAutofit fontScale="90000"/>
          </a:bodyPr>
          <a:lstStyle/>
          <a:p>
            <a:r>
              <a:rPr lang="es-ES" b="1" i="1" cap="none" dirty="0" smtClean="0">
                <a:latin typeface="Verdana" panose="020B0604030504040204" pitchFamily="34" charset="0"/>
                <a:ea typeface="Verdana" panose="020B0604030504040204" pitchFamily="34" charset="0"/>
              </a:rPr>
              <a:t>La Dirección de Legajos y Control Planta de Cargos les da la bienvenida al…</a:t>
            </a:r>
            <a:endParaRPr lang="en-US" b="1" i="1" cap="none" dirty="0">
              <a:latin typeface="Verdana" panose="020B0604030504040204" pitchFamily="34" charset="0"/>
              <a:ea typeface="Verdana" panose="020B0604030504040204" pitchFamily="34" charset="0"/>
            </a:endParaRPr>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5958" y="2575034"/>
            <a:ext cx="5517931" cy="3741683"/>
          </a:xfrm>
        </p:spPr>
      </p:pic>
    </p:spTree>
    <p:extLst>
      <p:ext uri="{BB962C8B-B14F-4D97-AF65-F5344CB8AC3E}">
        <p14:creationId xmlns:p14="http://schemas.microsoft.com/office/powerpoint/2010/main" val="102466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5314235"/>
          </a:xfrm>
        </p:spPr>
        <p:txBody>
          <a:bodyPr/>
          <a:lstStyle/>
          <a:p>
            <a:pPr algn="ctr"/>
            <a:r>
              <a:rPr lang="es-ES" i="1" dirty="0" smtClean="0"/>
              <a:t/>
            </a:r>
            <a:br>
              <a:rPr lang="es-ES" i="1" dirty="0" smtClean="0"/>
            </a:br>
            <a:r>
              <a:rPr lang="es-ES" i="1" dirty="0"/>
              <a:t/>
            </a:r>
            <a:br>
              <a:rPr lang="es-ES" i="1" dirty="0"/>
            </a:br>
            <a:r>
              <a:rPr lang="es-ES" sz="4400" b="1" i="1" dirty="0" smtClean="0"/>
              <a:t>¿Qué pasa si no se da cumplimiento a esta Resolución? </a:t>
            </a:r>
            <a:r>
              <a:rPr lang="es-ES" i="1" dirty="0" smtClean="0"/>
              <a:t/>
            </a:r>
            <a:br>
              <a:rPr lang="es-ES" i="1" dirty="0" smtClean="0"/>
            </a:br>
            <a:endParaRPr lang="en-US" i="1" dirty="0"/>
          </a:p>
        </p:txBody>
      </p:sp>
      <p:pic>
        <p:nvPicPr>
          <p:cNvPr id="4" name="Imagen 3"/>
          <p:cNvPicPr>
            <a:picLocks noChangeAspect="1"/>
          </p:cNvPicPr>
          <p:nvPr/>
        </p:nvPicPr>
        <p:blipFill>
          <a:blip r:embed="rId2"/>
          <a:stretch>
            <a:fillRect/>
          </a:stretch>
        </p:blipFill>
        <p:spPr>
          <a:xfrm>
            <a:off x="9215947" y="4424873"/>
            <a:ext cx="2105319" cy="2086266"/>
          </a:xfrm>
          <a:prstGeom prst="rect">
            <a:avLst/>
          </a:prstGeom>
        </p:spPr>
      </p:pic>
    </p:spTree>
    <p:extLst>
      <p:ext uri="{BB962C8B-B14F-4D97-AF65-F5344CB8AC3E}">
        <p14:creationId xmlns:p14="http://schemas.microsoft.com/office/powerpoint/2010/main" val="400005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744717" y="504498"/>
            <a:ext cx="10447283" cy="6001078"/>
          </a:xfrm>
        </p:spPr>
        <p:txBody>
          <a:bodyPr>
            <a:noAutofit/>
          </a:bodyPr>
          <a:lstStyle/>
          <a:p>
            <a:r>
              <a:rPr lang="es-ES" sz="2800" dirty="0" smtClean="0"/>
              <a:t> </a:t>
            </a:r>
            <a:r>
              <a:rPr lang="es-ES" sz="3200" dirty="0"/>
              <a:t>El incumplimiento de los términos de la presente dará lugar a que, quien dictara el acto original, disponga la cancelación de la licencia y el inmediato reintegro del usufructuario, circunstancias que deberán ser notificadas fehacientemente, mediante cualquier medio de uso legal, sin perjuicio de las sanciones que eventualmente pudieren corresponder. </a:t>
            </a:r>
            <a:endParaRPr lang="en-US" sz="3200" dirty="0"/>
          </a:p>
        </p:txBody>
      </p:sp>
    </p:spTree>
    <p:extLst>
      <p:ext uri="{BB962C8B-B14F-4D97-AF65-F5344CB8AC3E}">
        <p14:creationId xmlns:p14="http://schemas.microsoft.com/office/powerpoint/2010/main" val="361885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5976387"/>
          </a:xfrm>
        </p:spPr>
        <p:txBody>
          <a:bodyPr/>
          <a:lstStyle/>
          <a:p>
            <a:pPr algn="ctr"/>
            <a:r>
              <a:rPr lang="es-MX" dirty="0" smtClean="0"/>
              <a:t/>
            </a:r>
            <a:br>
              <a:rPr lang="es-MX" dirty="0" smtClean="0"/>
            </a:br>
            <a:r>
              <a:rPr lang="es-MX" dirty="0"/>
              <a:t/>
            </a:r>
            <a:br>
              <a:rPr lang="es-MX" dirty="0"/>
            </a:br>
            <a:r>
              <a:rPr lang="es-MX" dirty="0" smtClean="0"/>
              <a:t>Ya que hablamos de Licencias…..</a:t>
            </a:r>
            <a:br>
              <a:rPr lang="es-MX" dirty="0" smtClean="0"/>
            </a:br>
            <a:r>
              <a:rPr lang="es-MX" dirty="0"/>
              <a:t/>
            </a:r>
            <a:br>
              <a:rPr lang="es-MX" dirty="0"/>
            </a:br>
            <a:r>
              <a:rPr lang="es-MX" b="1" dirty="0" smtClean="0"/>
              <a:t>¿ Que normativa establece el otorgamiento de licencias Docentes y Nodocentes?</a:t>
            </a:r>
            <a:endParaRPr lang="es-AR" b="1" dirty="0"/>
          </a:p>
        </p:txBody>
      </p:sp>
      <p:pic>
        <p:nvPicPr>
          <p:cNvPr id="3" name="Imagen 2"/>
          <p:cNvPicPr>
            <a:picLocks noChangeAspect="1"/>
          </p:cNvPicPr>
          <p:nvPr/>
        </p:nvPicPr>
        <p:blipFill>
          <a:blip r:embed="rId2"/>
          <a:stretch>
            <a:fillRect/>
          </a:stretch>
        </p:blipFill>
        <p:spPr>
          <a:xfrm>
            <a:off x="9450639" y="4257378"/>
            <a:ext cx="1867161" cy="1895740"/>
          </a:xfrm>
          <a:prstGeom prst="rect">
            <a:avLst/>
          </a:prstGeom>
        </p:spPr>
      </p:pic>
    </p:spTree>
    <p:extLst>
      <p:ext uri="{BB962C8B-B14F-4D97-AF65-F5344CB8AC3E}">
        <p14:creationId xmlns:p14="http://schemas.microsoft.com/office/powerpoint/2010/main" val="32316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724138"/>
          </a:xfrm>
        </p:spPr>
        <p:txBody>
          <a:bodyPr>
            <a:normAutofit/>
          </a:bodyPr>
          <a:lstStyle/>
          <a:p>
            <a:r>
              <a:rPr lang="es-MX" sz="2800" b="1" dirty="0"/>
              <a:t>Ordenanza </a:t>
            </a:r>
            <a:r>
              <a:rPr lang="es-MX" sz="2800" b="1" dirty="0" smtClean="0"/>
              <a:t>129/79:</a:t>
            </a:r>
            <a:r>
              <a:rPr lang="es-MX" sz="2800" dirty="0"/>
              <a:t/>
            </a:r>
            <a:br>
              <a:rPr lang="es-MX" sz="2800" dirty="0"/>
            </a:br>
            <a:r>
              <a:rPr lang="es-MX" sz="2800" dirty="0" smtClean="0"/>
              <a:t>“Régimen de licencias y asistencia para el personal docente y directivo de la Universidad Nacional de la </a:t>
            </a:r>
            <a:r>
              <a:rPr lang="es-MX" sz="2800" dirty="0"/>
              <a:t>Plata”</a:t>
            </a:r>
            <a:br>
              <a:rPr lang="es-MX" sz="2800" dirty="0"/>
            </a:br>
            <a:r>
              <a:rPr lang="es-MX" sz="2800" dirty="0" smtClean="0"/>
              <a:t/>
            </a:r>
            <a:br>
              <a:rPr lang="es-MX" sz="2800" dirty="0" smtClean="0"/>
            </a:br>
            <a:r>
              <a:rPr lang="es-MX" sz="2800" b="1" dirty="0" smtClean="0"/>
              <a:t>Decreto 1246/2015:</a:t>
            </a:r>
            <a:r>
              <a:rPr lang="es-MX" sz="2800" dirty="0"/>
              <a:t/>
            </a:r>
            <a:br>
              <a:rPr lang="es-MX" sz="2800" dirty="0"/>
            </a:br>
            <a:r>
              <a:rPr lang="es-MX" sz="2800" dirty="0" smtClean="0"/>
              <a:t>Convenio </a:t>
            </a:r>
            <a:r>
              <a:rPr lang="es-MX" sz="2800" dirty="0"/>
              <a:t>Colectivo para Docentes de las </a:t>
            </a:r>
            <a:r>
              <a:rPr lang="es-MX" sz="2800" dirty="0" smtClean="0"/>
              <a:t>Instituciones </a:t>
            </a:r>
            <a:r>
              <a:rPr lang="es-MX" sz="2800" dirty="0"/>
              <a:t>Universitarias Nacionales.</a:t>
            </a:r>
            <a:br>
              <a:rPr lang="es-MX" sz="2800" dirty="0"/>
            </a:br>
            <a:r>
              <a:rPr lang="es-MX" sz="2800" dirty="0" smtClean="0"/>
              <a:t/>
            </a:r>
            <a:br>
              <a:rPr lang="es-MX" sz="2800" dirty="0" smtClean="0"/>
            </a:br>
            <a:r>
              <a:rPr lang="es-MX" sz="2800" b="1" dirty="0" smtClean="0"/>
              <a:t>Decreto 366/06:</a:t>
            </a:r>
            <a:r>
              <a:rPr lang="es-MX" sz="2800" dirty="0"/>
              <a:t/>
            </a:r>
            <a:br>
              <a:rPr lang="es-MX" sz="2800" dirty="0"/>
            </a:br>
            <a:r>
              <a:rPr lang="es-MX" sz="2800" dirty="0" smtClean="0"/>
              <a:t>Convenio </a:t>
            </a:r>
            <a:r>
              <a:rPr lang="es-MX" sz="2800" dirty="0"/>
              <a:t>Colectivo de Trabajo para el Sector </a:t>
            </a:r>
            <a:r>
              <a:rPr lang="es-MX" sz="2800" dirty="0" err="1" smtClean="0"/>
              <a:t>Nodocente</a:t>
            </a:r>
            <a:r>
              <a:rPr lang="es-MX" sz="2800" dirty="0" smtClean="0"/>
              <a:t> de </a:t>
            </a:r>
            <a:r>
              <a:rPr lang="es-MX" sz="2800" dirty="0"/>
              <a:t>las Instituciones Universitarias Nacionales.</a:t>
            </a:r>
            <a:endParaRPr lang="es-AR" sz="2800" dirty="0"/>
          </a:p>
        </p:txBody>
      </p:sp>
    </p:spTree>
    <p:extLst>
      <p:ext uri="{BB962C8B-B14F-4D97-AF65-F5344CB8AC3E}">
        <p14:creationId xmlns:p14="http://schemas.microsoft.com/office/powerpoint/2010/main" val="11809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4" y="624109"/>
            <a:ext cx="8911687" cy="5692607"/>
          </a:xfrm>
        </p:spPr>
        <p:txBody>
          <a:bodyPr>
            <a:normAutofit/>
          </a:bodyPr>
          <a:lstStyle/>
          <a:p>
            <a:pPr algn="ctr"/>
            <a:r>
              <a:rPr lang="es-ES" sz="4400" dirty="0" smtClean="0"/>
              <a:t/>
            </a:r>
            <a:br>
              <a:rPr lang="es-ES" sz="4400" dirty="0" smtClean="0"/>
            </a:br>
            <a:r>
              <a:rPr lang="es-ES" sz="4400" dirty="0"/>
              <a:t/>
            </a:r>
            <a:br>
              <a:rPr lang="es-ES" sz="4400" dirty="0"/>
            </a:br>
            <a:r>
              <a:rPr lang="es-ES" sz="4400" b="1" i="1" dirty="0" smtClean="0"/>
              <a:t>¿Cómo se realiza el procedimiento para dar un </a:t>
            </a:r>
            <a:br>
              <a:rPr lang="es-ES" sz="4400" b="1" i="1" dirty="0" smtClean="0"/>
            </a:br>
            <a:r>
              <a:rPr lang="es-ES" sz="4400" b="1" i="1" u="sng" dirty="0" smtClean="0"/>
              <a:t>alta pura docente?</a:t>
            </a:r>
            <a:endParaRPr lang="en-US" sz="4400" b="1" i="1" u="sng" dirty="0"/>
          </a:p>
        </p:txBody>
      </p:sp>
      <p:pic>
        <p:nvPicPr>
          <p:cNvPr id="5" name="Imagen 4"/>
          <p:cNvPicPr>
            <a:picLocks noChangeAspect="1"/>
          </p:cNvPicPr>
          <p:nvPr/>
        </p:nvPicPr>
        <p:blipFill>
          <a:blip r:embed="rId2"/>
          <a:stretch>
            <a:fillRect/>
          </a:stretch>
        </p:blipFill>
        <p:spPr>
          <a:xfrm>
            <a:off x="9763156" y="4490731"/>
            <a:ext cx="1914792" cy="2038635"/>
          </a:xfrm>
          <a:prstGeom prst="rect">
            <a:avLst/>
          </a:prstGeom>
        </p:spPr>
      </p:pic>
    </p:spTree>
    <p:extLst>
      <p:ext uri="{BB962C8B-B14F-4D97-AF65-F5344CB8AC3E}">
        <p14:creationId xmlns:p14="http://schemas.microsoft.com/office/powerpoint/2010/main" val="2427064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63256"/>
          </a:xfrm>
        </p:spPr>
        <p:txBody>
          <a:bodyPr/>
          <a:lstStyle/>
          <a:p>
            <a:r>
              <a:rPr lang="es-ES" dirty="0" smtClean="0">
                <a:solidFill>
                  <a:prstClr val="black"/>
                </a:solidFill>
              </a:rPr>
              <a:t>A modo de recordatorio!!</a:t>
            </a:r>
            <a:endParaRPr lang="en-US" dirty="0"/>
          </a:p>
        </p:txBody>
      </p:sp>
      <p:sp>
        <p:nvSpPr>
          <p:cNvPr id="3" name="Marcador de contenido 2"/>
          <p:cNvSpPr>
            <a:spLocks noGrp="1"/>
          </p:cNvSpPr>
          <p:nvPr>
            <p:ph idx="1"/>
          </p:nvPr>
        </p:nvSpPr>
        <p:spPr>
          <a:xfrm>
            <a:off x="2589212" y="1387366"/>
            <a:ext cx="8915400" cy="5139558"/>
          </a:xfrm>
        </p:spPr>
        <p:txBody>
          <a:bodyPr>
            <a:normAutofit fontScale="92500" lnSpcReduction="10000"/>
          </a:bodyPr>
          <a:lstStyle/>
          <a:p>
            <a:r>
              <a:rPr lang="es-ES" b="1" dirty="0"/>
              <a:t>Asunto: CARGA DE DATOS PERSONALES PARA LIQUIDACION DE SUELDOS - </a:t>
            </a:r>
            <a:r>
              <a:rPr lang="es-ES" dirty="0"/>
              <a:t>IMPORTANTE!</a:t>
            </a:r>
            <a:br>
              <a:rPr lang="es-ES" dirty="0"/>
            </a:br>
            <a:r>
              <a:rPr lang="es-ES" dirty="0"/>
              <a:t>Fecha: 20-10-2020 14:35</a:t>
            </a:r>
            <a:br>
              <a:rPr lang="es-ES" dirty="0"/>
            </a:br>
            <a:r>
              <a:rPr lang="es-ES" dirty="0"/>
              <a:t>Remitente: "</a:t>
            </a:r>
            <a:r>
              <a:rPr lang="es-ES" dirty="0" err="1"/>
              <a:t>sandra.monti</a:t>
            </a:r>
            <a:r>
              <a:rPr lang="es-ES" dirty="0"/>
              <a:t>" &lt;</a:t>
            </a:r>
            <a:r>
              <a:rPr lang="es-ES" dirty="0">
                <a:hlinkClick r:id="rId2"/>
              </a:rPr>
              <a:t>sandra.monti@presi.unlp.edu.ar</a:t>
            </a:r>
            <a:r>
              <a:rPr lang="es-ES" dirty="0"/>
              <a:t>&gt;</a:t>
            </a:r>
            <a:br>
              <a:rPr lang="es-ES" dirty="0"/>
            </a:br>
            <a:r>
              <a:rPr lang="es-ES" dirty="0"/>
              <a:t>Destinatario: Oficina Personal &lt;</a:t>
            </a:r>
            <a:r>
              <a:rPr lang="es-ES" dirty="0">
                <a:hlinkClick r:id="rId3"/>
              </a:rPr>
              <a:t>oficina.personal@listas.presi.unlp.edu.ar</a:t>
            </a:r>
            <a:r>
              <a:rPr lang="es-ES" dirty="0"/>
              <a:t>&gt;</a:t>
            </a:r>
            <a:br>
              <a:rPr lang="es-ES" dirty="0"/>
            </a:br>
            <a:r>
              <a:rPr lang="es-ES" dirty="0"/>
              <a:t/>
            </a:r>
            <a:br>
              <a:rPr lang="es-ES" dirty="0"/>
            </a:br>
            <a:r>
              <a:rPr lang="es-ES" dirty="0"/>
              <a:t>Estimados/Estimadas:</a:t>
            </a:r>
            <a:br>
              <a:rPr lang="es-ES" dirty="0"/>
            </a:br>
            <a:r>
              <a:rPr lang="es-ES" dirty="0"/>
              <a:t/>
            </a:r>
            <a:br>
              <a:rPr lang="es-ES" dirty="0"/>
            </a:br>
            <a:r>
              <a:rPr lang="es-ES" dirty="0"/>
              <a:t>RECUERDEN:</a:t>
            </a:r>
            <a:br>
              <a:rPr lang="es-ES" dirty="0"/>
            </a:br>
            <a:r>
              <a:rPr lang="es-ES" dirty="0"/>
              <a:t/>
            </a:r>
            <a:br>
              <a:rPr lang="es-ES" dirty="0"/>
            </a:br>
            <a:r>
              <a:rPr lang="es-ES" b="1" dirty="0"/>
              <a:t>Para que la Dirección General de Personal proceda a la carga de los datos personales en el  sistema de liquidación de sueldos, los mismos serán obtenidos SIN EXCEPCION del Legajo Electrónico SIU-Mapuche que abrirá la Unidad Académica solicitante.</a:t>
            </a:r>
            <a:r>
              <a:rPr lang="es-ES" dirty="0"/>
              <a:t/>
            </a:r>
            <a:br>
              <a:rPr lang="es-ES" dirty="0"/>
            </a:br>
            <a:r>
              <a:rPr lang="es-ES" dirty="0"/>
              <a:t/>
            </a:r>
            <a:br>
              <a:rPr lang="es-ES" dirty="0"/>
            </a:br>
            <a:r>
              <a:rPr lang="es-ES" dirty="0"/>
              <a:t>A tal efecto la Facultad o Dependencia digitalizará y subirá al sistema  todos los documentos que avalen los datos allí consignados y dará el correspondiente aviso de la carga al Departamento de Movimientos a </a:t>
            </a:r>
            <a:r>
              <a:rPr lang="es-ES" dirty="0" smtClean="0">
                <a:hlinkClick r:id="rId4"/>
              </a:rPr>
              <a:t>movimientos.personal@presi.unlp.edu.ar</a:t>
            </a:r>
            <a:r>
              <a:rPr lang="es-ES" dirty="0"/>
              <a:t> con copia a </a:t>
            </a:r>
            <a:r>
              <a:rPr lang="es-ES" dirty="0">
                <a:hlinkClick r:id="rId5"/>
              </a:rPr>
              <a:t>mariela.gorrini@presi.unlp.edu.ar</a:t>
            </a:r>
            <a:r>
              <a:rPr lang="es-ES" dirty="0"/>
              <a:t>, PREVIO al envío de la planilla apaisada de movimientos a la Dirección de Liquidaciones.</a:t>
            </a:r>
            <a:endParaRPr lang="en-US" dirty="0"/>
          </a:p>
        </p:txBody>
      </p:sp>
    </p:spTree>
    <p:extLst>
      <p:ext uri="{BB962C8B-B14F-4D97-AF65-F5344CB8AC3E}">
        <p14:creationId xmlns:p14="http://schemas.microsoft.com/office/powerpoint/2010/main" val="92314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804519"/>
            <a:ext cx="9603275" cy="845605"/>
          </a:xfrm>
        </p:spPr>
        <p:txBody>
          <a:bodyPr>
            <a:normAutofit fontScale="90000"/>
          </a:bodyPr>
          <a:lstStyle/>
          <a:p>
            <a:r>
              <a:rPr lang="es-ES" dirty="0" smtClean="0"/>
              <a:t>ALTAS PURAS DOCENTES - PROCEDIMIENTO:</a:t>
            </a:r>
            <a:endParaRPr lang="en-US" dirty="0"/>
          </a:p>
        </p:txBody>
      </p:sp>
      <p:sp>
        <p:nvSpPr>
          <p:cNvPr id="3" name="Marcador de contenido 2"/>
          <p:cNvSpPr>
            <a:spLocks noGrp="1"/>
          </p:cNvSpPr>
          <p:nvPr>
            <p:ph idx="1"/>
          </p:nvPr>
        </p:nvSpPr>
        <p:spPr>
          <a:xfrm>
            <a:off x="1451579" y="2015731"/>
            <a:ext cx="9603275" cy="4479661"/>
          </a:xfrm>
        </p:spPr>
        <p:txBody>
          <a:bodyPr>
            <a:normAutofit/>
          </a:bodyPr>
          <a:lstStyle/>
          <a:p>
            <a:r>
              <a:rPr lang="es-ES" dirty="0"/>
              <a:t>E</a:t>
            </a:r>
            <a:r>
              <a:rPr lang="es-ES" dirty="0" smtClean="0"/>
              <a:t>n el legajo electrónico SIU Mapuche, se registrara en todas sus solapas que requieren datos </a:t>
            </a:r>
            <a:r>
              <a:rPr lang="es-ES" dirty="0"/>
              <a:t>personales , principales, adicionales, </a:t>
            </a:r>
            <a:r>
              <a:rPr lang="es-ES" dirty="0" smtClean="0"/>
              <a:t>registraciones</a:t>
            </a:r>
            <a:r>
              <a:rPr lang="es-ES" dirty="0"/>
              <a:t>, </a:t>
            </a:r>
            <a:r>
              <a:rPr lang="es-ES" dirty="0" err="1"/>
              <a:t>curriculum</a:t>
            </a:r>
            <a:r>
              <a:rPr lang="es-ES" dirty="0"/>
              <a:t> –otras actividades y </a:t>
            </a:r>
            <a:r>
              <a:rPr lang="es-ES" dirty="0" smtClean="0"/>
              <a:t>estudios- </a:t>
            </a:r>
          </a:p>
          <a:p>
            <a:r>
              <a:rPr lang="es-ES" dirty="0" smtClean="0"/>
              <a:t>También corresponde cargar en solapa CUIL, Documento Nacional de Identidad, Constancia de </a:t>
            </a:r>
            <a:r>
              <a:rPr lang="es-ES" dirty="0" err="1" smtClean="0"/>
              <a:t>cuil</a:t>
            </a:r>
            <a:r>
              <a:rPr lang="es-ES" dirty="0" smtClean="0"/>
              <a:t> y DDJJ escaneada en formato </a:t>
            </a:r>
            <a:r>
              <a:rPr lang="es-ES" b="1" dirty="0" smtClean="0"/>
              <a:t>.</a:t>
            </a:r>
            <a:r>
              <a:rPr lang="es-ES" b="1" dirty="0" err="1" smtClean="0"/>
              <a:t>pdf</a:t>
            </a:r>
            <a:r>
              <a:rPr lang="es-ES" b="1" dirty="0" smtClean="0"/>
              <a:t>. </a:t>
            </a:r>
            <a:r>
              <a:rPr lang="es-ES" b="1" i="1" u="sng" dirty="0" smtClean="0"/>
              <a:t>(</a:t>
            </a:r>
            <a:r>
              <a:rPr lang="es-ES" b="1" i="1" u="sng" dirty="0" err="1" smtClean="0"/>
              <a:t>sisi</a:t>
            </a:r>
            <a:r>
              <a:rPr lang="es-ES" b="1" i="1" u="sng" dirty="0" smtClean="0"/>
              <a:t>!! .</a:t>
            </a:r>
            <a:r>
              <a:rPr lang="es-ES" b="1" i="1" u="sng" dirty="0" err="1" smtClean="0"/>
              <a:t>pdf</a:t>
            </a:r>
            <a:r>
              <a:rPr lang="es-ES" b="1" i="1" u="sng" dirty="0"/>
              <a:t>)</a:t>
            </a:r>
            <a:endParaRPr lang="es-ES" b="1" i="1" u="sng" dirty="0" smtClean="0"/>
          </a:p>
          <a:p>
            <a:r>
              <a:rPr lang="es-ES" dirty="0" smtClean="0"/>
              <a:t>Si la DDJJ es WEB, corresponde informar en el cuerpo del mail.</a:t>
            </a:r>
          </a:p>
          <a:p>
            <a:r>
              <a:rPr lang="es-ES" dirty="0" smtClean="0"/>
              <a:t>Para que </a:t>
            </a:r>
            <a:r>
              <a:rPr lang="es-ES" dirty="0"/>
              <a:t>el departamento de Movimientos cargue los datos personales en el liquidador, deberá ser avisado de esta situación, </a:t>
            </a:r>
            <a:r>
              <a:rPr lang="es-ES" dirty="0" smtClean="0"/>
              <a:t>enviando un mail a:</a:t>
            </a:r>
          </a:p>
          <a:p>
            <a:r>
              <a:rPr lang="es-ES" dirty="0" smtClean="0"/>
              <a:t> </a:t>
            </a:r>
            <a:r>
              <a:rPr lang="es-ES" dirty="0" err="1" smtClean="0">
                <a:hlinkClick r:id="rId2"/>
              </a:rPr>
              <a:t>movimientos.personal</a:t>
            </a:r>
            <a:r>
              <a:rPr lang="es-ES" dirty="0" smtClean="0">
                <a:hlinkClick r:id="rId2"/>
              </a:rPr>
              <a:t> @presi.unlp.edu.ar</a:t>
            </a:r>
            <a:r>
              <a:rPr lang="es-ES" dirty="0" smtClean="0"/>
              <a:t> </a:t>
            </a:r>
            <a:r>
              <a:rPr lang="es-ES" b="1" i="1" dirty="0" smtClean="0"/>
              <a:t>con copia </a:t>
            </a:r>
            <a:r>
              <a:rPr lang="es-ES" dirty="0" smtClean="0"/>
              <a:t>a </a:t>
            </a:r>
            <a:r>
              <a:rPr lang="es-ES" dirty="0" smtClean="0">
                <a:hlinkClick r:id="rId3"/>
              </a:rPr>
              <a:t>mariela.gorrini@presi.unlp.edu.ar</a:t>
            </a:r>
            <a:endParaRPr lang="es-ES" dirty="0" smtClean="0"/>
          </a:p>
          <a:p>
            <a:r>
              <a:rPr lang="es-ES" dirty="0" smtClean="0"/>
              <a:t>Una vez que la Dirección de Legajos y CPC, fiscalice los datos en Mapuche enviara la confirmación para la carga de datos al Depto. de  Movimientos para que procedan a dar el alta</a:t>
            </a:r>
          </a:p>
          <a:p>
            <a:endParaRPr lang="en-US" dirty="0"/>
          </a:p>
        </p:txBody>
      </p:sp>
    </p:spTree>
    <p:extLst>
      <p:ext uri="{BB962C8B-B14F-4D97-AF65-F5344CB8AC3E}">
        <p14:creationId xmlns:p14="http://schemas.microsoft.com/office/powerpoint/2010/main" val="203393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08084" y="714702"/>
            <a:ext cx="9354206" cy="8463855"/>
          </a:xfrm>
          <a:prstGeom prst="rect">
            <a:avLst/>
          </a:prstGeom>
        </p:spPr>
        <p:txBody>
          <a:bodyPr wrap="square">
            <a:spAutoFit/>
          </a:bodyPr>
          <a:lstStyle/>
          <a:p>
            <a:r>
              <a:rPr lang="en-US" sz="3600" b="1" i="1" u="sng" dirty="0" err="1" smtClean="0">
                <a:solidFill>
                  <a:srgbClr val="4D5156"/>
                </a:solidFill>
              </a:rPr>
              <a:t>Muy</a:t>
            </a:r>
            <a:r>
              <a:rPr lang="en-US" sz="3600" b="1" i="1" u="sng" dirty="0" smtClean="0">
                <a:solidFill>
                  <a:srgbClr val="4D5156"/>
                </a:solidFill>
              </a:rPr>
              <a:t> </a:t>
            </a:r>
            <a:r>
              <a:rPr lang="en-US" sz="3600" b="1" i="1" u="sng" dirty="0" err="1" smtClean="0">
                <a:solidFill>
                  <a:srgbClr val="4D5156"/>
                </a:solidFill>
              </a:rPr>
              <a:t>importante</a:t>
            </a:r>
            <a:r>
              <a:rPr lang="en-US" sz="3600" b="1" i="1" u="sng" dirty="0" smtClean="0">
                <a:solidFill>
                  <a:srgbClr val="4D5156"/>
                </a:solidFill>
              </a:rPr>
              <a:t>!!!!</a:t>
            </a:r>
          </a:p>
          <a:p>
            <a:endParaRPr lang="es-ES" dirty="0">
              <a:solidFill>
                <a:srgbClr val="4D5156"/>
              </a:solidFill>
            </a:endParaRPr>
          </a:p>
          <a:p>
            <a:r>
              <a:rPr lang="es-ES" sz="3200" i="1" dirty="0" smtClean="0">
                <a:solidFill>
                  <a:srgbClr val="4D5156"/>
                </a:solidFill>
              </a:rPr>
              <a:t>Agregar en el asunto:</a:t>
            </a:r>
          </a:p>
          <a:p>
            <a:endParaRPr lang="es-ES" sz="3200" dirty="0">
              <a:solidFill>
                <a:srgbClr val="4D5156"/>
              </a:solidFill>
            </a:endParaRPr>
          </a:p>
          <a:p>
            <a:r>
              <a:rPr lang="es-ES" sz="3200" dirty="0" smtClean="0">
                <a:solidFill>
                  <a:srgbClr val="4D5156"/>
                </a:solidFill>
              </a:rPr>
              <a:t>ALTAS PURAS DOCENTES MES DE ….</a:t>
            </a:r>
          </a:p>
          <a:p>
            <a:endParaRPr lang="es-ES" sz="3200" dirty="0">
              <a:solidFill>
                <a:srgbClr val="4D5156"/>
              </a:solidFill>
            </a:endParaRPr>
          </a:p>
          <a:p>
            <a:r>
              <a:rPr lang="es-ES" sz="3200" dirty="0" smtClean="0">
                <a:solidFill>
                  <a:srgbClr val="4D5156"/>
                </a:solidFill>
              </a:rPr>
              <a:t>Solo se agregan en ese correo las altas docentes, ninguna otra va adicionada</a:t>
            </a:r>
          </a:p>
          <a:p>
            <a:endParaRPr lang="es-ES" sz="3200" dirty="0">
              <a:solidFill>
                <a:srgbClr val="4D5156"/>
              </a:solidFill>
              <a:latin typeface="arial" panose="020B0604020202020204" pitchFamily="34" charset="0"/>
            </a:endParaRPr>
          </a:p>
          <a:p>
            <a:endParaRPr lang="es-ES" sz="3200" dirty="0" smtClean="0">
              <a:solidFill>
                <a:srgbClr val="4D5156"/>
              </a:solidFill>
              <a:latin typeface="arial" panose="020B0604020202020204" pitchFamily="34" charset="0"/>
            </a:endParaRPr>
          </a:p>
          <a:p>
            <a:endParaRPr lang="es-ES" dirty="0">
              <a:solidFill>
                <a:srgbClr val="4D5156"/>
              </a:solidFill>
              <a:latin typeface="arial" panose="020B0604020202020204" pitchFamily="34" charset="0"/>
            </a:endParaRPr>
          </a:p>
          <a:p>
            <a:endParaRPr lang="es-ES" dirty="0" smtClean="0">
              <a:solidFill>
                <a:srgbClr val="4D5156"/>
              </a:solidFill>
              <a:latin typeface="arial" panose="020B0604020202020204" pitchFamily="34" charset="0"/>
            </a:endParaRPr>
          </a:p>
          <a:p>
            <a:endParaRPr lang="es-ES" dirty="0">
              <a:solidFill>
                <a:srgbClr val="4D5156"/>
              </a:solidFill>
              <a:latin typeface="arial" panose="020B0604020202020204" pitchFamily="34" charset="0"/>
            </a:endParaRPr>
          </a:p>
          <a:p>
            <a:endParaRPr lang="es-ES" dirty="0" smtClean="0">
              <a:solidFill>
                <a:srgbClr val="4D5156"/>
              </a:solidFill>
              <a:latin typeface="arial" panose="020B0604020202020204" pitchFamily="34" charset="0"/>
            </a:endParaRPr>
          </a:p>
          <a:p>
            <a:endParaRPr lang="es-ES" dirty="0">
              <a:solidFill>
                <a:srgbClr val="4D5156"/>
              </a:solidFill>
              <a:latin typeface="arial" panose="020B0604020202020204" pitchFamily="34" charset="0"/>
            </a:endParaRPr>
          </a:p>
          <a:p>
            <a:endParaRPr lang="es-ES" dirty="0" smtClean="0">
              <a:solidFill>
                <a:srgbClr val="4D5156"/>
              </a:solidFill>
              <a:latin typeface="arial" panose="020B0604020202020204" pitchFamily="34" charset="0"/>
            </a:endParaRPr>
          </a:p>
          <a:p>
            <a:endParaRPr lang="es-ES" dirty="0">
              <a:solidFill>
                <a:srgbClr val="4D5156"/>
              </a:solidFill>
              <a:latin typeface="arial" panose="020B0604020202020204" pitchFamily="34" charset="0"/>
            </a:endParaRPr>
          </a:p>
          <a:p>
            <a:endParaRPr lang="es-ES" dirty="0" smtClean="0">
              <a:solidFill>
                <a:srgbClr val="4D5156"/>
              </a:solidFill>
              <a:latin typeface="arial" panose="020B0604020202020204" pitchFamily="34" charset="0"/>
            </a:endParaRPr>
          </a:p>
          <a:p>
            <a:endParaRPr lang="es-ES" dirty="0">
              <a:solidFill>
                <a:srgbClr val="4D5156"/>
              </a:solidFill>
              <a:latin typeface="arial" panose="020B0604020202020204" pitchFamily="34" charset="0"/>
            </a:endParaRPr>
          </a:p>
          <a:p>
            <a:endParaRPr lang="es-ES" dirty="0" smtClean="0">
              <a:solidFill>
                <a:srgbClr val="4D5156"/>
              </a:solidFill>
              <a:latin typeface="arial" panose="020B0604020202020204" pitchFamily="34" charset="0"/>
            </a:endParaRPr>
          </a:p>
          <a:p>
            <a:endParaRPr lang="es-ES" dirty="0">
              <a:solidFill>
                <a:srgbClr val="4D5156"/>
              </a:solidFill>
              <a:latin typeface="arial" panose="020B0604020202020204" pitchFamily="34" charset="0"/>
            </a:endParaRPr>
          </a:p>
          <a:p>
            <a:endParaRPr lang="es-ES" dirty="0" smtClean="0">
              <a:solidFill>
                <a:srgbClr val="4D5156"/>
              </a:solidFill>
              <a:latin typeface="arial" panose="020B0604020202020204" pitchFamily="34" charset="0"/>
            </a:endParaRPr>
          </a:p>
          <a:p>
            <a:endParaRPr lang="en-US" dirty="0"/>
          </a:p>
        </p:txBody>
      </p:sp>
    </p:spTree>
    <p:extLst>
      <p:ext uri="{BB962C8B-B14F-4D97-AF65-F5344CB8AC3E}">
        <p14:creationId xmlns:p14="http://schemas.microsoft.com/office/powerpoint/2010/main" val="192238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2132" y="677732"/>
            <a:ext cx="9574306" cy="6863417"/>
          </a:xfrm>
          <a:prstGeom prst="rect">
            <a:avLst/>
          </a:prstGeom>
        </p:spPr>
        <p:txBody>
          <a:bodyPr wrap="square">
            <a:spAutoFit/>
          </a:bodyPr>
          <a:lstStyle/>
          <a:p>
            <a:r>
              <a:rPr lang="es-ES" sz="3200" b="1" dirty="0" smtClean="0">
                <a:solidFill>
                  <a:srgbClr val="4D5156"/>
                </a:solidFill>
              </a:rPr>
              <a:t>Ya que hablamos de docentes</a:t>
            </a:r>
            <a:r>
              <a:rPr lang="es-ES" sz="2400" dirty="0" smtClean="0">
                <a:solidFill>
                  <a:srgbClr val="4D5156"/>
                </a:solidFill>
              </a:rPr>
              <a:t>, podemos decir que las prorrogas de las designaciones deben registrarse como otro cargo, con el botón Extender y no registrarse como </a:t>
            </a:r>
            <a:r>
              <a:rPr lang="es-ES" sz="2400" i="1" u="sng" dirty="0" smtClean="0">
                <a:solidFill>
                  <a:srgbClr val="4D5156"/>
                </a:solidFill>
              </a:rPr>
              <a:t>otro acto administrativo del cargo,</a:t>
            </a:r>
            <a:r>
              <a:rPr lang="es-ES" sz="2400" dirty="0" smtClean="0">
                <a:solidFill>
                  <a:srgbClr val="4D5156"/>
                </a:solidFill>
              </a:rPr>
              <a:t> porque es otra Resolución con otro numero y otra fecha </a:t>
            </a:r>
          </a:p>
          <a:p>
            <a:endParaRPr lang="es-ES" sz="2400" dirty="0">
              <a:solidFill>
                <a:srgbClr val="4D5156"/>
              </a:solidFill>
            </a:endParaRPr>
          </a:p>
          <a:p>
            <a:r>
              <a:rPr lang="es-ES" sz="2400" dirty="0" smtClean="0">
                <a:solidFill>
                  <a:srgbClr val="4D5156"/>
                </a:solidFill>
              </a:rPr>
              <a:t>Además, aclaramos que las Licencias van registradas en el ítem de Licencias y su digitalización va en el gancho de designaciones ya que actualmente no posee un gancho de digitalización </a:t>
            </a:r>
            <a:r>
              <a:rPr lang="es-ES" sz="2400" i="1" dirty="0" smtClean="0">
                <a:solidFill>
                  <a:srgbClr val="4D5156"/>
                </a:solidFill>
              </a:rPr>
              <a:t>–</a:t>
            </a:r>
            <a:r>
              <a:rPr lang="es-ES" sz="2400" i="1" u="sng" dirty="0" smtClean="0">
                <a:solidFill>
                  <a:srgbClr val="4D5156"/>
                </a:solidFill>
              </a:rPr>
              <a:t>no va en otros actos administrativos</a:t>
            </a:r>
            <a:r>
              <a:rPr lang="es-ES" sz="2400" i="1" dirty="0" smtClean="0">
                <a:solidFill>
                  <a:srgbClr val="4D5156"/>
                </a:solidFill>
              </a:rPr>
              <a:t>-</a:t>
            </a:r>
            <a:r>
              <a:rPr lang="es-ES" sz="2400" dirty="0" smtClean="0">
                <a:solidFill>
                  <a:srgbClr val="4D5156"/>
                </a:solidFill>
              </a:rPr>
              <a:t>.</a:t>
            </a:r>
          </a:p>
          <a:p>
            <a:endParaRPr lang="es-ES" sz="2400" dirty="0" smtClean="0">
              <a:solidFill>
                <a:srgbClr val="4D5156"/>
              </a:solidFill>
            </a:endParaRPr>
          </a:p>
          <a:p>
            <a:r>
              <a:rPr lang="es-ES" sz="2400" dirty="0" smtClean="0">
                <a:solidFill>
                  <a:srgbClr val="4D5156"/>
                </a:solidFill>
              </a:rPr>
              <a:t>Las resoluciones de Renuncias Condicionadas van en otros actos administrativos – </a:t>
            </a:r>
            <a:r>
              <a:rPr lang="es-ES" sz="2400" i="1" u="sng" dirty="0" smtClean="0">
                <a:solidFill>
                  <a:srgbClr val="4D5156"/>
                </a:solidFill>
              </a:rPr>
              <a:t>no en otros datos bajas- </a:t>
            </a:r>
            <a:r>
              <a:rPr lang="es-ES" sz="2400" dirty="0" smtClean="0">
                <a:solidFill>
                  <a:srgbClr val="4D5156"/>
                </a:solidFill>
              </a:rPr>
              <a:t>porque esta condicionada la situación del docente a que se le otorgue el beneficio jubilatorio.</a:t>
            </a:r>
          </a:p>
          <a:p>
            <a:endParaRPr lang="es-ES" dirty="0">
              <a:solidFill>
                <a:srgbClr val="4D5156"/>
              </a:solidFill>
            </a:endParaRPr>
          </a:p>
          <a:p>
            <a:endParaRPr lang="es-ES" dirty="0" smtClean="0">
              <a:solidFill>
                <a:srgbClr val="4D5156"/>
              </a:solidFill>
            </a:endParaRPr>
          </a:p>
          <a:p>
            <a:endParaRPr lang="es-ES" dirty="0">
              <a:solidFill>
                <a:srgbClr val="4D5156"/>
              </a:solidFill>
            </a:endParaRPr>
          </a:p>
          <a:p>
            <a:endParaRPr lang="es-ES" dirty="0">
              <a:solidFill>
                <a:srgbClr val="4D5156"/>
              </a:solidFill>
            </a:endParaRPr>
          </a:p>
        </p:txBody>
      </p:sp>
    </p:spTree>
    <p:extLst>
      <p:ext uri="{BB962C8B-B14F-4D97-AF65-F5344CB8AC3E}">
        <p14:creationId xmlns:p14="http://schemas.microsoft.com/office/powerpoint/2010/main" val="68864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2580" y="624110"/>
            <a:ext cx="9392032" cy="5829242"/>
          </a:xfrm>
        </p:spPr>
        <p:txBody>
          <a:bodyPr>
            <a:normAutofit fontScale="90000"/>
          </a:bodyPr>
          <a:lstStyle/>
          <a:p>
            <a:r>
              <a:rPr lang="es-ES" b="1" dirty="0" smtClean="0"/>
              <a:t>Ahora veamos estas tres situaciones:</a:t>
            </a:r>
            <a:r>
              <a:rPr lang="es-ES" dirty="0" smtClean="0"/>
              <a:t/>
            </a:r>
            <a:br>
              <a:rPr lang="es-ES" dirty="0" smtClean="0"/>
            </a:br>
            <a:r>
              <a:rPr lang="es-ES" dirty="0" smtClean="0"/>
              <a:t/>
            </a:r>
            <a:br>
              <a:rPr lang="es-ES" dirty="0" smtClean="0"/>
            </a:br>
            <a:r>
              <a:rPr lang="es-ES" dirty="0" smtClean="0"/>
              <a:t>a)Un docente comprendido en la Resolución 1067/18.</a:t>
            </a:r>
            <a:br>
              <a:rPr lang="es-ES" dirty="0" smtClean="0"/>
            </a:br>
            <a:r>
              <a:rPr lang="es-ES" dirty="0" smtClean="0"/>
              <a:t> </a:t>
            </a:r>
            <a:br>
              <a:rPr lang="es-ES" dirty="0" smtClean="0"/>
            </a:br>
            <a:r>
              <a:rPr lang="es-ES" dirty="0" smtClean="0"/>
              <a:t>b) Un docente de pregrado comprendido en la Resolución 6644/19.</a:t>
            </a:r>
            <a:br>
              <a:rPr lang="es-ES" dirty="0" smtClean="0"/>
            </a:br>
            <a:r>
              <a:rPr lang="es-ES" dirty="0"/>
              <a:t/>
            </a:r>
            <a:br>
              <a:rPr lang="es-ES" dirty="0"/>
            </a:br>
            <a:r>
              <a:rPr lang="es-ES" dirty="0" smtClean="0"/>
              <a:t>b)Un </a:t>
            </a:r>
            <a:r>
              <a:rPr lang="es-ES" dirty="0" err="1" smtClean="0"/>
              <a:t>Nodocente</a:t>
            </a:r>
            <a:r>
              <a:rPr lang="es-ES" dirty="0" smtClean="0"/>
              <a:t> que realiza la opción de Adhesión al Premio Estimulo –Res 841/15-.</a:t>
            </a:r>
            <a:endParaRPr lang="en-US" dirty="0"/>
          </a:p>
        </p:txBody>
      </p:sp>
    </p:spTree>
    <p:extLst>
      <p:ext uri="{BB962C8B-B14F-4D97-AF65-F5344CB8AC3E}">
        <p14:creationId xmlns:p14="http://schemas.microsoft.com/office/powerpoint/2010/main" val="324583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6233890"/>
          </a:xfrm>
        </p:spPr>
        <p:txBody>
          <a:bodyPr>
            <a:normAutofit/>
          </a:bodyPr>
          <a:lstStyle/>
          <a:p>
            <a:pPr algn="ctr"/>
            <a:r>
              <a:rPr lang="es-MX" b="1" dirty="0" smtClean="0"/>
              <a:t/>
            </a:r>
            <a:br>
              <a:rPr lang="es-MX" b="1" dirty="0" smtClean="0"/>
            </a:br>
            <a:r>
              <a:rPr lang="es-MX" b="1" dirty="0"/>
              <a:t/>
            </a:r>
            <a:br>
              <a:rPr lang="es-MX" b="1" dirty="0"/>
            </a:br>
            <a:r>
              <a:rPr lang="es-MX" b="1" dirty="0" smtClean="0"/>
              <a:t/>
            </a:r>
            <a:br>
              <a:rPr lang="es-MX" b="1" dirty="0" smtClean="0"/>
            </a:br>
            <a:r>
              <a:rPr lang="es-MX" b="1" dirty="0"/>
              <a:t/>
            </a:r>
            <a:br>
              <a:rPr lang="es-MX" b="1" dirty="0"/>
            </a:br>
            <a:r>
              <a:rPr lang="es-MX" sz="4400" b="1" i="1" dirty="0" smtClean="0"/>
              <a:t>¿</a:t>
            </a:r>
            <a:r>
              <a:rPr lang="es-MX" sz="4400" b="1" i="1" dirty="0"/>
              <a:t>Que es la Dirección General de Personal</a:t>
            </a:r>
            <a:r>
              <a:rPr lang="es-MX" sz="4400" b="1" i="1" dirty="0" smtClean="0"/>
              <a:t>?</a:t>
            </a:r>
            <a:r>
              <a:rPr lang="es-MX" b="1" dirty="0" smtClean="0"/>
              <a:t/>
            </a:r>
            <a:br>
              <a:rPr lang="es-MX" b="1" dirty="0" smtClean="0"/>
            </a:br>
            <a:r>
              <a:rPr lang="es-MX" b="1" dirty="0"/>
              <a:t/>
            </a:r>
            <a:br>
              <a:rPr lang="es-MX" b="1" dirty="0"/>
            </a:br>
            <a:r>
              <a:rPr lang="es-MX" b="1" dirty="0" smtClean="0"/>
              <a:t/>
            </a:r>
            <a:br>
              <a:rPr lang="es-MX" b="1" dirty="0" smtClean="0"/>
            </a:br>
            <a:r>
              <a:rPr lang="es-MX" b="1" dirty="0"/>
              <a:t/>
            </a:r>
            <a:br>
              <a:rPr lang="es-MX" b="1" dirty="0"/>
            </a:br>
            <a:endParaRPr lang="es-AR" b="1" dirty="0"/>
          </a:p>
        </p:txBody>
      </p:sp>
      <p:pic>
        <p:nvPicPr>
          <p:cNvPr id="3" name="Imagen 2"/>
          <p:cNvPicPr>
            <a:picLocks noChangeAspect="1"/>
          </p:cNvPicPr>
          <p:nvPr/>
        </p:nvPicPr>
        <p:blipFill>
          <a:blip r:embed="rId2"/>
          <a:stretch>
            <a:fillRect/>
          </a:stretch>
        </p:blipFill>
        <p:spPr>
          <a:xfrm>
            <a:off x="9395136" y="4210730"/>
            <a:ext cx="1810003" cy="2010056"/>
          </a:xfrm>
          <a:prstGeom prst="rect">
            <a:avLst/>
          </a:prstGeom>
        </p:spPr>
      </p:pic>
    </p:spTree>
    <p:extLst>
      <p:ext uri="{BB962C8B-B14F-4D97-AF65-F5344CB8AC3E}">
        <p14:creationId xmlns:p14="http://schemas.microsoft.com/office/powerpoint/2010/main" val="279222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6152" y="624110"/>
            <a:ext cx="9511862" cy="5839752"/>
          </a:xfrm>
        </p:spPr>
        <p:txBody>
          <a:bodyPr>
            <a:normAutofit/>
          </a:bodyPr>
          <a:lstStyle/>
          <a:p>
            <a:pPr algn="ctr"/>
            <a:r>
              <a:rPr lang="es-ES" dirty="0" smtClean="0"/>
              <a:t/>
            </a:r>
            <a:br>
              <a:rPr lang="es-ES" dirty="0" smtClean="0"/>
            </a:br>
            <a:r>
              <a:rPr lang="es-ES" dirty="0" smtClean="0"/>
              <a:t>En estos casos:</a:t>
            </a:r>
            <a:br>
              <a:rPr lang="es-ES" dirty="0" smtClean="0"/>
            </a:br>
            <a:r>
              <a:rPr lang="es-ES" dirty="0"/>
              <a:t/>
            </a:r>
            <a:br>
              <a:rPr lang="es-ES" dirty="0"/>
            </a:br>
            <a:r>
              <a:rPr lang="es-ES" sz="4400" b="1" i="1" dirty="0" smtClean="0"/>
              <a:t>¿En que expediente se realizan los actos administrativos pertinentes?</a:t>
            </a:r>
            <a:r>
              <a:rPr lang="es-ES" dirty="0" smtClean="0"/>
              <a:t/>
            </a:r>
            <a:br>
              <a:rPr lang="es-ES" dirty="0" smtClean="0"/>
            </a:br>
            <a:r>
              <a:rPr lang="es-ES" dirty="0"/>
              <a:t/>
            </a:r>
            <a:br>
              <a:rPr lang="es-ES" dirty="0"/>
            </a:br>
            <a:endParaRPr lang="en-US" dirty="0"/>
          </a:p>
        </p:txBody>
      </p:sp>
      <p:pic>
        <p:nvPicPr>
          <p:cNvPr id="4" name="Imagen 3"/>
          <p:cNvPicPr>
            <a:picLocks noChangeAspect="1"/>
          </p:cNvPicPr>
          <p:nvPr/>
        </p:nvPicPr>
        <p:blipFill>
          <a:blip r:embed="rId2"/>
          <a:stretch>
            <a:fillRect/>
          </a:stretch>
        </p:blipFill>
        <p:spPr>
          <a:xfrm>
            <a:off x="9320067" y="4415701"/>
            <a:ext cx="2086266" cy="2048161"/>
          </a:xfrm>
          <a:prstGeom prst="rect">
            <a:avLst/>
          </a:prstGeom>
        </p:spPr>
      </p:pic>
    </p:spTree>
    <p:extLst>
      <p:ext uri="{BB962C8B-B14F-4D97-AF65-F5344CB8AC3E}">
        <p14:creationId xmlns:p14="http://schemas.microsoft.com/office/powerpoint/2010/main" val="79870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0124" y="624109"/>
            <a:ext cx="9953297" cy="6901297"/>
          </a:xfrm>
        </p:spPr>
        <p:txBody>
          <a:bodyPr>
            <a:normAutofit fontScale="90000"/>
          </a:bodyPr>
          <a:lstStyle/>
          <a:p>
            <a:r>
              <a:rPr lang="es-ES" sz="2200" dirty="0" smtClean="0"/>
              <a:t>a) Dicha </a:t>
            </a:r>
            <a:r>
              <a:rPr lang="es-ES" sz="2200" dirty="0"/>
              <a:t>renuncia, deberá tramitarse en actuaciones propias de cada facultad, debiendo incorporar a las actuaciones de la Presidencia copia certificada del acto de </a:t>
            </a:r>
            <a:r>
              <a:rPr lang="es-ES" sz="2200" dirty="0" smtClean="0"/>
              <a:t>aceptación. </a:t>
            </a:r>
            <a:r>
              <a:rPr lang="es-ES" sz="2200" b="1" dirty="0" smtClean="0">
                <a:solidFill>
                  <a:srgbClr val="FF0000"/>
                </a:solidFill>
              </a:rPr>
              <a:t>(punto 5.3 del anexo II de la Res. 1067/18)</a:t>
            </a:r>
            <a:br>
              <a:rPr lang="es-ES" sz="2200" b="1" dirty="0" smtClean="0">
                <a:solidFill>
                  <a:srgbClr val="FF0000"/>
                </a:solidFill>
              </a:rPr>
            </a:br>
            <a:r>
              <a:rPr lang="es-ES" sz="2200" dirty="0" smtClean="0">
                <a:solidFill>
                  <a:schemeClr val="tx1"/>
                </a:solidFill>
              </a:rPr>
              <a:t>b)</a:t>
            </a:r>
            <a:r>
              <a:rPr lang="es-MX" sz="2200" dirty="0">
                <a:solidFill>
                  <a:schemeClr val="tx1"/>
                </a:solidFill>
              </a:rPr>
              <a:t> </a:t>
            </a:r>
            <a:r>
              <a:rPr lang="es-MX" sz="2200" dirty="0" smtClean="0">
                <a:solidFill>
                  <a:schemeClr val="tx1"/>
                </a:solidFill>
              </a:rPr>
              <a:t>La </a:t>
            </a:r>
            <a:r>
              <a:rPr lang="es-MX" sz="2200" dirty="0">
                <a:solidFill>
                  <a:schemeClr val="tx1"/>
                </a:solidFill>
              </a:rPr>
              <a:t>Dirección de Certificaciones Previsionales, girará las actuaciones sucesivamente a todos los establecimientos en los que el docente tuviere cargos vigentes para que realicen informe actualizado de situación de revista. </a:t>
            </a:r>
            <a:r>
              <a:rPr lang="es-MX" sz="2200" dirty="0" smtClean="0">
                <a:solidFill>
                  <a:schemeClr val="tx1"/>
                </a:solidFill>
              </a:rPr>
              <a:t>Cumplida </a:t>
            </a:r>
            <a:r>
              <a:rPr lang="es-MX" sz="2200" dirty="0">
                <a:solidFill>
                  <a:schemeClr val="tx1"/>
                </a:solidFill>
              </a:rPr>
              <a:t>la intervención que corresponda a la Dirección General de Personal, se remitirá el expediente a la Dirección General Operativa para la elaboración del acto administrativo de aceptación de la renuncia condicionada. </a:t>
            </a:r>
            <a:r>
              <a:rPr lang="es-MX" sz="2200" b="1" dirty="0">
                <a:solidFill>
                  <a:srgbClr val="FF0000"/>
                </a:solidFill>
              </a:rPr>
              <a:t>(punto </a:t>
            </a:r>
            <a:r>
              <a:rPr lang="es-MX" sz="2200" b="1" dirty="0" smtClean="0">
                <a:solidFill>
                  <a:srgbClr val="FF0000"/>
                </a:solidFill>
              </a:rPr>
              <a:t>5.3 del </a:t>
            </a:r>
            <a:r>
              <a:rPr lang="es-MX" sz="2200" b="1" dirty="0">
                <a:solidFill>
                  <a:srgbClr val="FF0000"/>
                </a:solidFill>
              </a:rPr>
              <a:t>anexo </a:t>
            </a:r>
            <a:r>
              <a:rPr lang="es-MX" sz="2200" b="1" dirty="0" smtClean="0">
                <a:solidFill>
                  <a:srgbClr val="FF0000"/>
                </a:solidFill>
              </a:rPr>
              <a:t>II </a:t>
            </a:r>
            <a:r>
              <a:rPr lang="es-MX" sz="2200" b="1" dirty="0">
                <a:solidFill>
                  <a:srgbClr val="FF0000"/>
                </a:solidFill>
              </a:rPr>
              <a:t>de la Res. </a:t>
            </a:r>
            <a:r>
              <a:rPr lang="es-MX" sz="2200" b="1" dirty="0" smtClean="0">
                <a:solidFill>
                  <a:srgbClr val="FF0000"/>
                </a:solidFill>
              </a:rPr>
              <a:t>6644/19)</a:t>
            </a:r>
            <a:r>
              <a:rPr lang="es-ES" sz="2200" dirty="0" smtClean="0"/>
              <a:t/>
            </a:r>
            <a:br>
              <a:rPr lang="es-ES" sz="2200" dirty="0" smtClean="0"/>
            </a:br>
            <a:r>
              <a:rPr lang="es-ES" sz="2200" dirty="0" smtClean="0"/>
              <a:t>c) Con </a:t>
            </a:r>
            <a:r>
              <a:rPr lang="es-ES" sz="2200" dirty="0"/>
              <a:t>copia </a:t>
            </a:r>
            <a:r>
              <a:rPr lang="es-ES" sz="2200" dirty="0" smtClean="0"/>
              <a:t>certificada </a:t>
            </a:r>
            <a:r>
              <a:rPr lang="es-ES" sz="2200" dirty="0"/>
              <a:t>de las fojas pertinentes del expediente de Presidencia, la Facultad o Dependencia formará actuación por separado con carátula propia, dejando la debida constancia, en la que dictará el acto administrativo que disponga o solicite la baja por jubilación; según corresponda, dentro del plazo establecido por los incisos 4 0 5 (según sea el caso) del artículo 60 de la Resolución, agregándose copia de ese acto administrativo al expediente de Presidencia. Ambos expedientes (el de Presidencia y el caratulado en la Facultad o Dependencia), deberán remitirse a la Dirección General de Personal</a:t>
            </a:r>
            <a:r>
              <a:rPr lang="es-ES" sz="2200" dirty="0" smtClean="0"/>
              <a:t>. </a:t>
            </a:r>
            <a:r>
              <a:rPr lang="es-ES" sz="2200" b="1" dirty="0" smtClean="0">
                <a:solidFill>
                  <a:srgbClr val="FF0000"/>
                </a:solidFill>
              </a:rPr>
              <a:t>(punto 4.1 Anexo II Res. 841/15)</a:t>
            </a:r>
            <a:r>
              <a:rPr lang="es-ES" sz="2200" dirty="0" smtClean="0"/>
              <a:t/>
            </a:r>
            <a:br>
              <a:rPr lang="es-ES" sz="2200" dirty="0" smtClean="0"/>
            </a:br>
            <a:endParaRPr lang="en-US" dirty="0"/>
          </a:p>
        </p:txBody>
      </p:sp>
    </p:spTree>
    <p:extLst>
      <p:ext uri="{BB962C8B-B14F-4D97-AF65-F5344CB8AC3E}">
        <p14:creationId xmlns:p14="http://schemas.microsoft.com/office/powerpoint/2010/main" val="2997259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766180"/>
          </a:xfrm>
        </p:spPr>
        <p:txBody>
          <a:bodyPr/>
          <a:lstStyle/>
          <a:p>
            <a:pPr algn="ctr"/>
            <a:r>
              <a:rPr lang="es-MX" b="1" i="1" dirty="0" smtClean="0"/>
              <a:t/>
            </a:r>
            <a:br>
              <a:rPr lang="es-MX" b="1" i="1" dirty="0" smtClean="0"/>
            </a:br>
            <a:r>
              <a:rPr lang="es-MX" sz="4400" b="1" i="1" u="sng" dirty="0" smtClean="0"/>
              <a:t>Permanencia a los 70 años</a:t>
            </a:r>
            <a:r>
              <a:rPr lang="es-MX" sz="4400" b="1" i="1" dirty="0" smtClean="0"/>
              <a:t/>
            </a:r>
            <a:br>
              <a:rPr lang="es-MX" sz="4400" b="1" i="1" dirty="0" smtClean="0"/>
            </a:br>
            <a:r>
              <a:rPr lang="es-MX" sz="4400" b="1" i="1" dirty="0" smtClean="0"/>
              <a:t>¿Quién la otorga?</a:t>
            </a:r>
            <a:br>
              <a:rPr lang="es-MX" sz="4400" b="1" i="1" dirty="0" smtClean="0"/>
            </a:br>
            <a:r>
              <a:rPr lang="es-MX" sz="4400" b="1" i="1" dirty="0" smtClean="0"/>
              <a:t>¿Qué informe requiere la </a:t>
            </a:r>
            <a:r>
              <a:rPr lang="es-MX" sz="4400" b="1" i="1" dirty="0" err="1" smtClean="0"/>
              <a:t>DLyCPC</a:t>
            </a:r>
            <a:r>
              <a:rPr lang="es-MX" sz="4400" b="1" i="1" dirty="0" smtClean="0"/>
              <a:t> para expedirse al respecto?</a:t>
            </a:r>
            <a:endParaRPr lang="es-AR" sz="4400" b="1" i="1" dirty="0"/>
          </a:p>
        </p:txBody>
      </p:sp>
      <p:pic>
        <p:nvPicPr>
          <p:cNvPr id="3" name="Imagen 2"/>
          <p:cNvPicPr>
            <a:picLocks noChangeAspect="1"/>
          </p:cNvPicPr>
          <p:nvPr/>
        </p:nvPicPr>
        <p:blipFill>
          <a:blip r:embed="rId2"/>
          <a:stretch>
            <a:fillRect/>
          </a:stretch>
        </p:blipFill>
        <p:spPr>
          <a:xfrm>
            <a:off x="9155880" y="4245727"/>
            <a:ext cx="1552792" cy="1771897"/>
          </a:xfrm>
          <a:prstGeom prst="rect">
            <a:avLst/>
          </a:prstGeom>
        </p:spPr>
      </p:pic>
    </p:spTree>
    <p:extLst>
      <p:ext uri="{BB962C8B-B14F-4D97-AF65-F5344CB8AC3E}">
        <p14:creationId xmlns:p14="http://schemas.microsoft.com/office/powerpoint/2010/main" val="1589991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891863" y="746234"/>
            <a:ext cx="10300138" cy="5779979"/>
          </a:xfrm>
        </p:spPr>
        <p:txBody>
          <a:bodyPr>
            <a:normAutofit/>
          </a:bodyPr>
          <a:lstStyle/>
          <a:p>
            <a:r>
              <a:rPr lang="es-MX" sz="2400" b="1" dirty="0"/>
              <a:t>LA OTORGA LA PRESIDENCIA </a:t>
            </a:r>
            <a:r>
              <a:rPr lang="es-MX" sz="2400" dirty="0"/>
              <a:t>ya que “reuniendo las condiciones” acceden al derecho otorgado por la LEY 26.508 artículo 1 inciso 2 para los docentes de grado y para pregrado el artículo 137 de Estatuto de la UNLP llegando hasta los 65 años de edad</a:t>
            </a:r>
            <a:r>
              <a:rPr lang="es-MX" sz="2400" dirty="0" smtClean="0"/>
              <a:t>.</a:t>
            </a:r>
          </a:p>
          <a:p>
            <a:pPr marL="0" indent="0">
              <a:buNone/>
            </a:pPr>
            <a:endParaRPr lang="es-MX" sz="2400" dirty="0" smtClean="0"/>
          </a:p>
          <a:p>
            <a:r>
              <a:rPr lang="es-MX" sz="2400" dirty="0" smtClean="0"/>
              <a:t>La </a:t>
            </a:r>
            <a:r>
              <a:rPr lang="es-MX" sz="2400" dirty="0"/>
              <a:t>Dirección General de Personal dispondrá el pase a la/ s Facultad/ es solicitando un informe en cual se detalle: edad, fecha de nacimiento, antigüedad en el ejercicio de la Docencia, cumplimiento del requisito de años continuos o discontinuos ejerciendo la docencia frente a alumnos, y condición de los cargos activos (ordinario o </a:t>
            </a:r>
            <a:r>
              <a:rPr lang="es-MX" sz="2400" dirty="0" smtClean="0"/>
              <a:t>interino)</a:t>
            </a:r>
            <a:r>
              <a:rPr lang="es-MX" sz="2400" b="1" dirty="0" smtClean="0">
                <a:solidFill>
                  <a:srgbClr val="FF0000"/>
                </a:solidFill>
              </a:rPr>
              <a:t>-</a:t>
            </a:r>
            <a:r>
              <a:rPr lang="es-MX" sz="2400" dirty="0" smtClean="0"/>
              <a:t> </a:t>
            </a:r>
            <a:r>
              <a:rPr lang="es-MX" sz="2400" b="1" dirty="0" smtClean="0">
                <a:solidFill>
                  <a:srgbClr val="FF0000"/>
                </a:solidFill>
              </a:rPr>
              <a:t>punto 6.1 </a:t>
            </a:r>
            <a:r>
              <a:rPr lang="es-MX" sz="2400" b="1" dirty="0">
                <a:solidFill>
                  <a:srgbClr val="FF0000"/>
                </a:solidFill>
              </a:rPr>
              <a:t>del anexo II de la Res. </a:t>
            </a:r>
            <a:r>
              <a:rPr lang="es-MX" sz="2400" b="1" dirty="0" smtClean="0">
                <a:solidFill>
                  <a:srgbClr val="FF0000"/>
                </a:solidFill>
              </a:rPr>
              <a:t>1067/18-</a:t>
            </a:r>
            <a:endParaRPr lang="es-MX" sz="2400" b="1" dirty="0">
              <a:solidFill>
                <a:srgbClr val="FF0000"/>
              </a:solidFill>
            </a:endParaRPr>
          </a:p>
          <a:p>
            <a:endParaRPr lang="en-US" dirty="0"/>
          </a:p>
        </p:txBody>
      </p:sp>
    </p:spTree>
    <p:extLst>
      <p:ext uri="{BB962C8B-B14F-4D97-AF65-F5344CB8AC3E}">
        <p14:creationId xmlns:p14="http://schemas.microsoft.com/office/powerpoint/2010/main" val="373998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5131" y="624109"/>
            <a:ext cx="9455345" cy="5881793"/>
          </a:xfrm>
        </p:spPr>
        <p:txBody>
          <a:bodyPr>
            <a:normAutofit/>
          </a:bodyPr>
          <a:lstStyle/>
          <a:p>
            <a:r>
              <a:rPr lang="es-ES" b="1" i="1" dirty="0" smtClean="0"/>
              <a:t>Procedimientos abreviados:</a:t>
            </a:r>
            <a:br>
              <a:rPr lang="es-ES" b="1" i="1" dirty="0" smtClean="0"/>
            </a:br>
            <a:r>
              <a:rPr lang="es-ES" b="1" i="1" dirty="0"/>
              <a:t/>
            </a:r>
            <a:br>
              <a:rPr lang="es-ES" b="1" i="1" dirty="0"/>
            </a:br>
            <a:r>
              <a:rPr lang="es-ES" b="1" i="1" dirty="0" smtClean="0"/>
              <a:t>¿A que nos referimos?</a:t>
            </a:r>
            <a:br>
              <a:rPr lang="es-ES" b="1" i="1" dirty="0" smtClean="0"/>
            </a:br>
            <a:r>
              <a:rPr lang="es-ES" b="1" i="1" dirty="0"/>
              <a:t/>
            </a:r>
            <a:br>
              <a:rPr lang="es-ES" b="1" i="1" dirty="0"/>
            </a:br>
            <a:r>
              <a:rPr lang="es-ES" b="1" i="1" dirty="0" smtClean="0"/>
              <a:t>¿ Cual es el procedimiento abreviado vigente?</a:t>
            </a:r>
            <a:endParaRPr lang="en-US" b="1" i="1" dirty="0"/>
          </a:p>
        </p:txBody>
      </p:sp>
      <p:pic>
        <p:nvPicPr>
          <p:cNvPr id="4" name="Imagen 3"/>
          <p:cNvPicPr>
            <a:picLocks noChangeAspect="1"/>
          </p:cNvPicPr>
          <p:nvPr/>
        </p:nvPicPr>
        <p:blipFill>
          <a:blip r:embed="rId2"/>
          <a:stretch>
            <a:fillRect/>
          </a:stretch>
        </p:blipFill>
        <p:spPr>
          <a:xfrm>
            <a:off x="9610421" y="4213683"/>
            <a:ext cx="2010056" cy="2067213"/>
          </a:xfrm>
          <a:prstGeom prst="rect">
            <a:avLst/>
          </a:prstGeom>
        </p:spPr>
      </p:pic>
    </p:spTree>
    <p:extLst>
      <p:ext uri="{BB962C8B-B14F-4D97-AF65-F5344CB8AC3E}">
        <p14:creationId xmlns:p14="http://schemas.microsoft.com/office/powerpoint/2010/main" val="3360430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5434" y="624110"/>
            <a:ext cx="9539177" cy="5944856"/>
          </a:xfrm>
        </p:spPr>
        <p:txBody>
          <a:bodyPr>
            <a:normAutofit/>
          </a:bodyPr>
          <a:lstStyle/>
          <a:p>
            <a:pPr algn="ctr"/>
            <a:r>
              <a:rPr lang="es-MX" dirty="0" smtClean="0"/>
              <a:t/>
            </a:r>
            <a:br>
              <a:rPr lang="es-MX" dirty="0" smtClean="0"/>
            </a:br>
            <a:r>
              <a:rPr lang="es-MX" dirty="0"/>
              <a:t/>
            </a:r>
            <a:br>
              <a:rPr lang="es-MX" dirty="0"/>
            </a:br>
            <a:r>
              <a:rPr lang="es-MX" dirty="0" smtClean="0"/>
              <a:t/>
            </a:r>
            <a:br>
              <a:rPr lang="es-MX" dirty="0" smtClean="0"/>
            </a:br>
            <a:r>
              <a:rPr lang="es-MX" dirty="0" smtClean="0"/>
              <a:t>El </a:t>
            </a:r>
            <a:r>
              <a:rPr lang="es-MX" dirty="0"/>
              <a:t>procedimiento abreviado tiene como objetivo concluir de forma anticipada un determinado procedimiento. </a:t>
            </a:r>
            <a:r>
              <a:rPr lang="es-MX" dirty="0" smtClean="0"/>
              <a:t/>
            </a:r>
            <a:br>
              <a:rPr lang="es-MX" dirty="0" smtClean="0"/>
            </a:br>
            <a:endParaRPr lang="es-AR" dirty="0"/>
          </a:p>
        </p:txBody>
      </p:sp>
    </p:spTree>
    <p:extLst>
      <p:ext uri="{BB962C8B-B14F-4D97-AF65-F5344CB8AC3E}">
        <p14:creationId xmlns:p14="http://schemas.microsoft.com/office/powerpoint/2010/main" val="2582297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6039449"/>
          </a:xfrm>
        </p:spPr>
        <p:txBody>
          <a:bodyPr>
            <a:normAutofit/>
          </a:bodyPr>
          <a:lstStyle/>
          <a:p>
            <a:pPr algn="ctr"/>
            <a:r>
              <a:rPr lang="es-MX" b="1" dirty="0"/>
              <a:t>El único </a:t>
            </a:r>
            <a:r>
              <a:rPr lang="es-MX" dirty="0"/>
              <a:t>procedimiento abreviado vigente es el de la Paritaria </a:t>
            </a:r>
            <a:r>
              <a:rPr lang="es-MX" dirty="0" smtClean="0"/>
              <a:t>1/22-La </a:t>
            </a:r>
            <a:r>
              <a:rPr lang="es-MX" dirty="0"/>
              <a:t>promoción </a:t>
            </a:r>
            <a:r>
              <a:rPr lang="es-MX" dirty="0" err="1"/>
              <a:t>Nodocente</a:t>
            </a:r>
            <a:r>
              <a:rPr lang="es-MX" dirty="0"/>
              <a:t> </a:t>
            </a:r>
            <a:r>
              <a:rPr lang="es-MX" dirty="0" smtClean="0"/>
              <a:t>(</a:t>
            </a:r>
            <a:r>
              <a:rPr lang="es-MX" dirty="0"/>
              <a:t>de categoría 7 a 6) </a:t>
            </a:r>
            <a:r>
              <a:rPr lang="es-MX" dirty="0" smtClean="0"/>
              <a:t/>
            </a:r>
            <a:br>
              <a:rPr lang="es-MX" dirty="0" smtClean="0"/>
            </a:br>
            <a:r>
              <a:rPr lang="es-MX" dirty="0"/>
              <a:t/>
            </a:r>
            <a:br>
              <a:rPr lang="es-MX" dirty="0"/>
            </a:br>
            <a:r>
              <a:rPr lang="es-MX" b="1" i="1" u="sng" dirty="0"/>
              <a:t>No llevan ni SELLO CONFORME ni TOMA DE POSESIÓN </a:t>
            </a:r>
            <a:endParaRPr lang="es-AR" b="1" i="1" u="sng" dirty="0"/>
          </a:p>
        </p:txBody>
      </p:sp>
    </p:spTree>
    <p:extLst>
      <p:ext uri="{BB962C8B-B14F-4D97-AF65-F5344CB8AC3E}">
        <p14:creationId xmlns:p14="http://schemas.microsoft.com/office/powerpoint/2010/main" val="768520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5986897"/>
          </a:xfrm>
        </p:spPr>
        <p:txBody>
          <a:bodyPr/>
          <a:lstStyle/>
          <a:p>
            <a:pPr algn="ctr"/>
            <a:r>
              <a:rPr lang="es-MX" b="1" i="1" dirty="0" smtClean="0"/>
              <a:t/>
            </a:r>
            <a:br>
              <a:rPr lang="es-MX" b="1" i="1" dirty="0" smtClean="0"/>
            </a:br>
            <a:r>
              <a:rPr lang="es-MX" b="1" i="1" dirty="0"/>
              <a:t/>
            </a:r>
            <a:br>
              <a:rPr lang="es-MX" b="1" i="1" dirty="0"/>
            </a:br>
            <a:r>
              <a:rPr lang="es-MX" b="1" i="1" dirty="0" smtClean="0"/>
              <a:t/>
            </a:r>
            <a:br>
              <a:rPr lang="es-MX" b="1" i="1" dirty="0" smtClean="0"/>
            </a:br>
            <a:r>
              <a:rPr lang="es-MX" b="1" i="1" dirty="0"/>
              <a:t/>
            </a:r>
            <a:br>
              <a:rPr lang="es-MX" b="1" i="1" dirty="0"/>
            </a:br>
            <a:r>
              <a:rPr lang="es-MX" b="1" i="1" dirty="0" smtClean="0"/>
              <a:t>¿Cuales son los procedimientos que no son abreviados?</a:t>
            </a:r>
            <a:endParaRPr lang="es-AR" b="1" i="1" dirty="0"/>
          </a:p>
        </p:txBody>
      </p:sp>
      <p:pic>
        <p:nvPicPr>
          <p:cNvPr id="3" name="Imagen 2"/>
          <p:cNvPicPr>
            <a:picLocks noChangeAspect="1"/>
          </p:cNvPicPr>
          <p:nvPr/>
        </p:nvPicPr>
        <p:blipFill>
          <a:blip r:embed="rId2"/>
          <a:stretch>
            <a:fillRect/>
          </a:stretch>
        </p:blipFill>
        <p:spPr>
          <a:xfrm>
            <a:off x="9172608" y="4131098"/>
            <a:ext cx="1876687" cy="1790950"/>
          </a:xfrm>
          <a:prstGeom prst="rect">
            <a:avLst/>
          </a:prstGeom>
        </p:spPr>
      </p:pic>
    </p:spTree>
    <p:extLst>
      <p:ext uri="{BB962C8B-B14F-4D97-AF65-F5344CB8AC3E}">
        <p14:creationId xmlns:p14="http://schemas.microsoft.com/office/powerpoint/2010/main" val="3047998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2166" y="624110"/>
            <a:ext cx="9812445" cy="5850262"/>
          </a:xfrm>
        </p:spPr>
        <p:txBody>
          <a:bodyPr>
            <a:normAutofit fontScale="90000"/>
          </a:bodyPr>
          <a:lstStyle/>
          <a:p>
            <a:r>
              <a:rPr lang="es-MX" sz="3100" dirty="0"/>
              <a:t>-</a:t>
            </a:r>
            <a:r>
              <a:rPr lang="es-MX" sz="3100" b="1" i="1" dirty="0" smtClean="0"/>
              <a:t>TODO </a:t>
            </a:r>
            <a:r>
              <a:rPr lang="es-MX" sz="3100" b="1" i="1" dirty="0"/>
              <a:t>INGRESO NODOCENTE O PROMOCION RESTANTE </a:t>
            </a:r>
            <a:r>
              <a:rPr lang="es-MX" sz="3100" dirty="0"/>
              <a:t>se rige por los procedimientos habituales (Resolución 7429/19)</a:t>
            </a:r>
            <a:br>
              <a:rPr lang="es-MX" sz="3100" dirty="0"/>
            </a:br>
            <a:r>
              <a:rPr lang="es-MX" sz="3100" b="1" i="1" u="sng" dirty="0"/>
              <a:t>CON SELLO CONFORME Y TOMA DE POSESION </a:t>
            </a:r>
            <a:r>
              <a:rPr lang="es-MX" dirty="0"/>
              <a:t/>
            </a:r>
            <a:br>
              <a:rPr lang="es-MX" dirty="0"/>
            </a:br>
            <a:r>
              <a:rPr lang="es-MX" dirty="0"/>
              <a:t/>
            </a:r>
            <a:br>
              <a:rPr lang="es-MX" dirty="0"/>
            </a:br>
            <a:r>
              <a:rPr lang="es-MX" dirty="0" smtClean="0"/>
              <a:t>-</a:t>
            </a:r>
            <a:r>
              <a:rPr lang="es-MX" b="1" i="1" dirty="0" smtClean="0"/>
              <a:t>CASO </a:t>
            </a:r>
            <a:r>
              <a:rPr lang="es-MX" b="1" i="1" dirty="0"/>
              <a:t>ESPECIAL DE LA CUOTA 3 DEL PLAN DE FORTALECIMIENTO:</a:t>
            </a:r>
            <a:r>
              <a:rPr lang="es-MX" dirty="0"/>
              <a:t/>
            </a:r>
            <a:br>
              <a:rPr lang="es-MX" dirty="0"/>
            </a:br>
            <a:r>
              <a:rPr lang="es-MX" dirty="0"/>
              <a:t>Se rige por la  Circular 1/23 (adaptación de la circular 3/22)</a:t>
            </a:r>
            <a:br>
              <a:rPr lang="es-MX" dirty="0"/>
            </a:br>
            <a:r>
              <a:rPr lang="es-MX" b="1" i="1" u="sng" dirty="0"/>
              <a:t>CON SELLO CONFORME Y TOMA DE POSESION </a:t>
            </a:r>
            <a:r>
              <a:rPr lang="es-MX" dirty="0"/>
              <a:t/>
            </a:r>
            <a:br>
              <a:rPr lang="es-MX" dirty="0"/>
            </a:br>
            <a:endParaRPr lang="es-AR" dirty="0"/>
          </a:p>
        </p:txBody>
      </p:sp>
    </p:spTree>
    <p:extLst>
      <p:ext uri="{BB962C8B-B14F-4D97-AF65-F5344CB8AC3E}">
        <p14:creationId xmlns:p14="http://schemas.microsoft.com/office/powerpoint/2010/main" val="1957064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9008" y="624109"/>
            <a:ext cx="9465604" cy="5661077"/>
          </a:xfrm>
        </p:spPr>
        <p:txBody>
          <a:bodyPr>
            <a:normAutofit/>
          </a:bodyPr>
          <a:lstStyle/>
          <a:p>
            <a:pPr algn="ctr"/>
            <a:r>
              <a:rPr lang="es-ES" sz="4400" dirty="0" smtClean="0"/>
              <a:t/>
            </a:r>
            <a:br>
              <a:rPr lang="es-ES" sz="4400" dirty="0" smtClean="0"/>
            </a:br>
            <a:r>
              <a:rPr lang="es-ES" sz="4400" b="1" i="1" dirty="0" smtClean="0"/>
              <a:t>Movimientos </a:t>
            </a:r>
            <a:r>
              <a:rPr lang="es-ES" sz="4400" b="1" i="1" dirty="0" err="1" smtClean="0"/>
              <a:t>Nodocentes</a:t>
            </a:r>
            <a:r>
              <a:rPr lang="es-ES" sz="4400" b="1" i="1" dirty="0" smtClean="0"/>
              <a:t>:</a:t>
            </a:r>
            <a:r>
              <a:rPr lang="es-ES" sz="4400" dirty="0" smtClean="0"/>
              <a:t/>
            </a:r>
            <a:br>
              <a:rPr lang="es-ES" sz="4400" dirty="0" smtClean="0"/>
            </a:br>
            <a:r>
              <a:rPr lang="es-ES" sz="4400" dirty="0" smtClean="0"/>
              <a:t> luego de r</a:t>
            </a:r>
            <a:r>
              <a:rPr lang="es-ES" sz="4400" i="1" dirty="0" smtClean="0"/>
              <a:t>ealizado el concurso ya sea de ingreso o promoción y habiendo dictaminado el jurado al aspirante ganador….</a:t>
            </a:r>
            <a:br>
              <a:rPr lang="es-ES" sz="4400" i="1" dirty="0" smtClean="0"/>
            </a:br>
            <a:endParaRPr lang="en-US" sz="4400" i="1" dirty="0"/>
          </a:p>
        </p:txBody>
      </p:sp>
    </p:spTree>
    <p:extLst>
      <p:ext uri="{BB962C8B-B14F-4D97-AF65-F5344CB8AC3E}">
        <p14:creationId xmlns:p14="http://schemas.microsoft.com/office/powerpoint/2010/main" val="3294996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965876"/>
          </a:xfrm>
        </p:spPr>
        <p:txBody>
          <a:bodyPr>
            <a:normAutofit fontScale="90000"/>
          </a:bodyPr>
          <a:lstStyle/>
          <a:p>
            <a:r>
              <a:rPr lang="es-MX" sz="2800" b="1" i="1" dirty="0" smtClean="0"/>
              <a:t/>
            </a:r>
            <a:br>
              <a:rPr lang="es-MX" sz="2800" b="1" i="1" dirty="0" smtClean="0"/>
            </a:br>
            <a:r>
              <a:rPr lang="es-MX" sz="2400" dirty="0" smtClean="0"/>
              <a:t>La </a:t>
            </a:r>
            <a:r>
              <a:rPr lang="es-MX" sz="2400" dirty="0"/>
              <a:t>Dirección General de Personal (DGP) es el servicio administrativo de referencia de todos los asuntos inherentes a la gestión de los Recursos Humanos. </a:t>
            </a:r>
            <a:r>
              <a:rPr lang="es-MX" sz="2400" dirty="0" smtClean="0"/>
              <a:t/>
            </a:r>
            <a:br>
              <a:rPr lang="es-MX" sz="2400" dirty="0" smtClean="0"/>
            </a:br>
            <a:r>
              <a:rPr lang="es-MX" sz="2400" b="1" dirty="0" smtClean="0"/>
              <a:t>Responsabilidad </a:t>
            </a:r>
            <a:r>
              <a:rPr lang="es-MX" sz="2400" b="1" dirty="0"/>
              <a:t>Primaria:</a:t>
            </a:r>
            <a:r>
              <a:rPr lang="es-MX" sz="2400" dirty="0"/>
              <a:t/>
            </a:r>
            <a:br>
              <a:rPr lang="es-MX" sz="2400" dirty="0"/>
            </a:br>
            <a:r>
              <a:rPr lang="es-MX" sz="2400" dirty="0"/>
              <a:t>Dirigir las actividades de administración de personal en lo que se refiere a ejecución, asesoramiento y asistencia de todos los aspectos técnicos, legales y reglamentarios vigentes en la Administración Pública Nacional y en la Universidad</a:t>
            </a:r>
            <a:r>
              <a:rPr lang="es-MX" sz="2400" dirty="0" smtClean="0"/>
              <a:t>.</a:t>
            </a:r>
            <a:br>
              <a:rPr lang="es-MX" sz="2400" dirty="0" smtClean="0"/>
            </a:br>
            <a:r>
              <a:rPr lang="es-MX" sz="2400" b="1" dirty="0" smtClean="0"/>
              <a:t>Algunas de sus acciones:</a:t>
            </a:r>
            <a:br>
              <a:rPr lang="es-MX" sz="2400" b="1" dirty="0" smtClean="0"/>
            </a:br>
            <a:r>
              <a:rPr lang="es-MX" sz="2400" dirty="0"/>
              <a:t/>
            </a:r>
            <a:br>
              <a:rPr lang="es-MX" sz="2400" dirty="0"/>
            </a:br>
            <a:r>
              <a:rPr lang="es-MX" sz="2400" dirty="0" smtClean="0"/>
              <a:t>Recopilar </a:t>
            </a:r>
            <a:r>
              <a:rPr lang="es-MX" sz="2400" dirty="0"/>
              <a:t>los antecedentes individuales del personal docente y administrativo a los efectos de la formación y actualización de los respectivos legajos y expedir constancias que emanen de los legajos, ficheros y otros antecedentes.</a:t>
            </a:r>
            <a:endParaRPr lang="es-AR" sz="2400" dirty="0"/>
          </a:p>
        </p:txBody>
      </p:sp>
    </p:spTree>
    <p:extLst>
      <p:ext uri="{BB962C8B-B14F-4D97-AF65-F5344CB8AC3E}">
        <p14:creationId xmlns:p14="http://schemas.microsoft.com/office/powerpoint/2010/main" val="3005824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9559" y="529516"/>
            <a:ext cx="8911687" cy="5619035"/>
          </a:xfrm>
        </p:spPr>
        <p:txBody>
          <a:bodyPr/>
          <a:lstStyle/>
          <a:p>
            <a:r>
              <a:rPr lang="es-ES" dirty="0" smtClean="0"/>
              <a:t/>
            </a:r>
            <a:br>
              <a:rPr lang="es-ES" dirty="0" smtClean="0"/>
            </a:br>
            <a:r>
              <a:rPr lang="es-ES" dirty="0"/>
              <a:t/>
            </a:r>
            <a:br>
              <a:rPr lang="es-ES" dirty="0"/>
            </a:br>
            <a:r>
              <a:rPr lang="es-ES" dirty="0" smtClean="0"/>
              <a:t/>
            </a:r>
            <a:br>
              <a:rPr lang="es-ES" dirty="0" smtClean="0"/>
            </a:br>
            <a:r>
              <a:rPr lang="es-ES" sz="4400" dirty="0" smtClean="0"/>
              <a:t>¿Qué Normativa se aplica para este tipo de tramite?</a:t>
            </a:r>
            <a:endParaRPr lang="en-US" sz="4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454" y="4877059"/>
            <a:ext cx="1914792" cy="1602308"/>
          </a:xfrm>
          <a:prstGeom prst="rect">
            <a:avLst/>
          </a:prstGeom>
        </p:spPr>
      </p:pic>
    </p:spTree>
    <p:extLst>
      <p:ext uri="{BB962C8B-B14F-4D97-AF65-F5344CB8AC3E}">
        <p14:creationId xmlns:p14="http://schemas.microsoft.com/office/powerpoint/2010/main" val="526138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idx="4294967295"/>
          </p:nvPr>
        </p:nvSpPr>
        <p:spPr>
          <a:xfrm>
            <a:off x="1545021" y="725214"/>
            <a:ext cx="10646979" cy="5812111"/>
          </a:xfrm>
        </p:spPr>
        <p:txBody>
          <a:bodyPr>
            <a:normAutofit fontScale="92500"/>
          </a:bodyPr>
          <a:lstStyle/>
          <a:p>
            <a:endParaRPr lang="es-ES" dirty="0" smtClean="0"/>
          </a:p>
          <a:p>
            <a:pPr marL="342900" indent="-342900">
              <a:buFont typeface="Wingdings" panose="05000000000000000000" pitchFamily="2" charset="2"/>
              <a:buChar char="v"/>
            </a:pPr>
            <a:r>
              <a:rPr lang="es-ES" sz="3600" dirty="0" smtClean="0"/>
              <a:t>Resolución 7429/19 Reglamento de movimientos </a:t>
            </a:r>
            <a:r>
              <a:rPr lang="es-ES" sz="3600" dirty="0" err="1" smtClean="0"/>
              <a:t>Nodocentes</a:t>
            </a:r>
            <a:r>
              <a:rPr lang="es-ES" sz="3600" dirty="0" smtClean="0"/>
              <a:t>.</a:t>
            </a:r>
          </a:p>
          <a:p>
            <a:endParaRPr lang="es-ES" sz="3600" dirty="0" smtClean="0"/>
          </a:p>
          <a:p>
            <a:pPr marL="342900" indent="-342900">
              <a:buFont typeface="Wingdings" panose="05000000000000000000" pitchFamily="2" charset="2"/>
              <a:buChar char="v"/>
            </a:pPr>
            <a:r>
              <a:rPr lang="es-ES" sz="3600" dirty="0" smtClean="0"/>
              <a:t>Y su modificatoria la </a:t>
            </a:r>
            <a:r>
              <a:rPr lang="es-ES" sz="3600" dirty="0"/>
              <a:t>Disposición del 9 de octubre de 2020- Expediente 100- 12747/2/2020 Año 2016 - GESTION DEL CONTRALOR DE LA DESIGNACION PARA LA TOMA DE POSESION EN SITUACION DE AISLAMIENTO SOCIAL, PREVENTIVO Y OBLIGATORIO – CARGOS NODOCENTES (Adaptación de la Resolución Nº 7429/19).</a:t>
            </a:r>
            <a:endParaRPr lang="en-US" sz="3600" dirty="0"/>
          </a:p>
          <a:p>
            <a:endParaRPr lang="es-ES" dirty="0"/>
          </a:p>
          <a:p>
            <a:endParaRPr lang="es-ES" dirty="0" smtClean="0"/>
          </a:p>
          <a:p>
            <a:endParaRPr lang="es-ES" dirty="0"/>
          </a:p>
          <a:p>
            <a:endParaRPr lang="es-ES" dirty="0" smtClean="0"/>
          </a:p>
          <a:p>
            <a:endParaRPr lang="es-ES" dirty="0"/>
          </a:p>
          <a:p>
            <a:endParaRPr lang="es-ES" dirty="0" smtClean="0"/>
          </a:p>
          <a:p>
            <a:endParaRPr lang="en-US" dirty="0"/>
          </a:p>
        </p:txBody>
      </p:sp>
    </p:spTree>
    <p:extLst>
      <p:ext uri="{BB962C8B-B14F-4D97-AF65-F5344CB8AC3E}">
        <p14:creationId xmlns:p14="http://schemas.microsoft.com/office/powerpoint/2010/main" val="3478490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91256" y="624109"/>
            <a:ext cx="9213356" cy="6081491"/>
          </a:xfrm>
        </p:spPr>
        <p:txBody>
          <a:bodyPr>
            <a:normAutofit/>
          </a:bodyPr>
          <a:lstStyle/>
          <a:p>
            <a:r>
              <a:rPr lang="es-ES" dirty="0" smtClean="0"/>
              <a:t/>
            </a:r>
            <a:br>
              <a:rPr lang="es-ES" dirty="0" smtClean="0"/>
            </a:br>
            <a:r>
              <a:rPr lang="es-ES" dirty="0"/>
              <a:t/>
            </a:r>
            <a:br>
              <a:rPr lang="es-ES" dirty="0"/>
            </a:br>
            <a:r>
              <a:rPr lang="es-ES" sz="4800" dirty="0" smtClean="0"/>
              <a:t>Las mencionadas Normativas, indican que debe realizarse un…</a:t>
            </a:r>
            <a:br>
              <a:rPr lang="es-ES" sz="4800" dirty="0" smtClean="0"/>
            </a:br>
            <a:r>
              <a:rPr lang="es-ES" sz="4800" dirty="0"/>
              <a:t/>
            </a:r>
            <a:br>
              <a:rPr lang="es-ES" sz="4800" dirty="0"/>
            </a:br>
            <a:r>
              <a:rPr lang="es-ES" sz="4800" dirty="0" smtClean="0"/>
              <a:t>                           </a:t>
            </a:r>
            <a:endParaRPr lang="en-US" sz="4800" dirty="0"/>
          </a:p>
        </p:txBody>
      </p:sp>
      <p:pic>
        <p:nvPicPr>
          <p:cNvPr id="5" name="Imagen 4"/>
          <p:cNvPicPr>
            <a:picLocks noChangeAspect="1"/>
          </p:cNvPicPr>
          <p:nvPr/>
        </p:nvPicPr>
        <p:blipFill>
          <a:blip r:embed="rId2"/>
          <a:stretch>
            <a:fillRect/>
          </a:stretch>
        </p:blipFill>
        <p:spPr>
          <a:xfrm>
            <a:off x="8548875" y="4140937"/>
            <a:ext cx="2010056" cy="1981477"/>
          </a:xfrm>
          <a:prstGeom prst="rect">
            <a:avLst/>
          </a:prstGeom>
        </p:spPr>
      </p:pic>
    </p:spTree>
    <p:extLst>
      <p:ext uri="{BB962C8B-B14F-4D97-AF65-F5344CB8AC3E}">
        <p14:creationId xmlns:p14="http://schemas.microsoft.com/office/powerpoint/2010/main" val="241657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954924" y="714704"/>
            <a:ext cx="9848193" cy="5801710"/>
          </a:xfrm>
        </p:spPr>
        <p:txBody>
          <a:bodyPr/>
          <a:lstStyle/>
          <a:p>
            <a:r>
              <a:rPr lang="es-ES" sz="2800" dirty="0" smtClean="0"/>
              <a:t>Un </a:t>
            </a:r>
            <a:r>
              <a:rPr lang="es-ES" sz="2800" dirty="0"/>
              <a:t>expediente de corresponde de contralor, </a:t>
            </a:r>
            <a:r>
              <a:rPr lang="es-ES" sz="2800" b="1" dirty="0"/>
              <a:t>con nota dirigida la DGP</a:t>
            </a:r>
            <a:r>
              <a:rPr lang="es-ES" sz="2800" dirty="0"/>
              <a:t>, en el cual </a:t>
            </a:r>
            <a:r>
              <a:rPr lang="es-ES" sz="2800" b="1" dirty="0"/>
              <a:t>todos los datos del aspirante</a:t>
            </a:r>
            <a:r>
              <a:rPr lang="es-ES" sz="2800" dirty="0"/>
              <a:t> se encuentran cargados en el Sistema de Legajo electrónico SIU </a:t>
            </a:r>
            <a:r>
              <a:rPr lang="es-ES" sz="2800" dirty="0" smtClean="0"/>
              <a:t>MAPUCHE</a:t>
            </a:r>
          </a:p>
          <a:p>
            <a:endParaRPr lang="es-ES" sz="2800" dirty="0" smtClean="0"/>
          </a:p>
          <a:p>
            <a:r>
              <a:rPr lang="es-ES" sz="2800" dirty="0" smtClean="0"/>
              <a:t>Disponer </a:t>
            </a:r>
            <a:r>
              <a:rPr lang="es-ES" sz="2800" dirty="0"/>
              <a:t>la notificación de la Resolución al/los agente/s designado/s, </a:t>
            </a:r>
            <a:r>
              <a:rPr lang="es-ES" sz="2800" b="1" dirty="0" smtClean="0"/>
              <a:t>en el legajo electrónico</a:t>
            </a:r>
            <a:r>
              <a:rPr lang="es-ES" sz="2800" dirty="0" smtClean="0"/>
              <a:t>, como </a:t>
            </a:r>
            <a:r>
              <a:rPr lang="es-ES" sz="2800" dirty="0"/>
              <a:t>así también a todos los participantes en caso de tratarse de </a:t>
            </a:r>
            <a:r>
              <a:rPr lang="es-ES" sz="2800" dirty="0" smtClean="0"/>
              <a:t>concurso ( </a:t>
            </a:r>
            <a:r>
              <a:rPr lang="es-ES" sz="2800" b="1" dirty="0" smtClean="0"/>
              <a:t>en el </a:t>
            </a:r>
            <a:r>
              <a:rPr lang="es-ES" sz="2800" b="1" dirty="0" err="1" smtClean="0"/>
              <a:t>expte</a:t>
            </a:r>
            <a:r>
              <a:rPr lang="es-ES" sz="2800" b="1" dirty="0" smtClean="0"/>
              <a:t>. </a:t>
            </a:r>
            <a:r>
              <a:rPr lang="es-ES" sz="2800" b="1" dirty="0"/>
              <a:t>d</a:t>
            </a:r>
            <a:r>
              <a:rPr lang="es-ES" sz="2800" b="1" dirty="0" smtClean="0"/>
              <a:t>e contralor</a:t>
            </a:r>
            <a:r>
              <a:rPr lang="es-ES" sz="2800" dirty="0" smtClean="0"/>
              <a:t>), </a:t>
            </a:r>
            <a:r>
              <a:rPr lang="es-ES" sz="2800" dirty="0"/>
              <a:t>con copia del dictamen del jurado.</a:t>
            </a:r>
          </a:p>
          <a:p>
            <a:endParaRPr lang="en-US" dirty="0"/>
          </a:p>
        </p:txBody>
      </p:sp>
    </p:spTree>
    <p:extLst>
      <p:ext uri="{BB962C8B-B14F-4D97-AF65-F5344CB8AC3E}">
        <p14:creationId xmlns:p14="http://schemas.microsoft.com/office/powerpoint/2010/main" val="1589898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4" y="624109"/>
            <a:ext cx="8911687" cy="5860773"/>
          </a:xfrm>
        </p:spPr>
        <p:txBody>
          <a:bodyPr>
            <a:normAutofit/>
          </a:bodyPr>
          <a:lstStyle/>
          <a:p>
            <a:r>
              <a:rPr lang="es-ES" sz="4400" dirty="0" smtClean="0"/>
              <a:t/>
            </a:r>
            <a:br>
              <a:rPr lang="es-ES" sz="4400" dirty="0" smtClean="0"/>
            </a:br>
            <a:r>
              <a:rPr lang="es-ES" sz="4400" dirty="0"/>
              <a:t/>
            </a:r>
            <a:br>
              <a:rPr lang="es-ES" sz="4400" dirty="0"/>
            </a:br>
            <a:r>
              <a:rPr lang="es-ES" sz="4400" dirty="0" smtClean="0"/>
              <a:t>¿Cuáles son los datos del aspirante que corresponde se registren en el legajo electrónico?</a:t>
            </a:r>
            <a:br>
              <a:rPr lang="es-ES" sz="4400" dirty="0" smtClean="0"/>
            </a:br>
            <a:r>
              <a:rPr lang="es-ES" sz="4400" dirty="0"/>
              <a:t/>
            </a:r>
            <a:br>
              <a:rPr lang="es-ES" sz="4400" dirty="0"/>
            </a:br>
            <a:endParaRPr lang="en-US" sz="4400" dirty="0"/>
          </a:p>
        </p:txBody>
      </p:sp>
      <p:pic>
        <p:nvPicPr>
          <p:cNvPr id="5" name="Imagen 4"/>
          <p:cNvPicPr>
            <a:picLocks noChangeAspect="1"/>
          </p:cNvPicPr>
          <p:nvPr/>
        </p:nvPicPr>
        <p:blipFill>
          <a:blip r:embed="rId2"/>
          <a:stretch>
            <a:fillRect/>
          </a:stretch>
        </p:blipFill>
        <p:spPr>
          <a:xfrm>
            <a:off x="8836433" y="4204983"/>
            <a:ext cx="1981477" cy="2000529"/>
          </a:xfrm>
          <a:prstGeom prst="rect">
            <a:avLst/>
          </a:prstGeom>
        </p:spPr>
      </p:pic>
    </p:spTree>
    <p:extLst>
      <p:ext uri="{BB962C8B-B14F-4D97-AF65-F5344CB8AC3E}">
        <p14:creationId xmlns:p14="http://schemas.microsoft.com/office/powerpoint/2010/main" val="1408937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060028" y="451945"/>
            <a:ext cx="10131972" cy="6190155"/>
          </a:xfrm>
        </p:spPr>
        <p:txBody>
          <a:bodyPr>
            <a:normAutofit/>
          </a:bodyPr>
          <a:lstStyle/>
          <a:p>
            <a:r>
              <a:rPr lang="es-ES" sz="2000" dirty="0" smtClean="0"/>
              <a:t>Todas los datos deben registrarse en el legajo electrónico, principales, adicionales, grupo familiar (si correspondiere) registraciones, </a:t>
            </a:r>
            <a:r>
              <a:rPr lang="es-ES" sz="2000" dirty="0" err="1" smtClean="0"/>
              <a:t>curriculum</a:t>
            </a:r>
            <a:r>
              <a:rPr lang="es-ES" sz="2000" dirty="0" smtClean="0"/>
              <a:t> –otras actividades y estudios-, y sus respectivas digitalizaciones </a:t>
            </a:r>
          </a:p>
          <a:p>
            <a:r>
              <a:rPr lang="es-ES" sz="2000" b="1" dirty="0" smtClean="0"/>
              <a:t>Gancho CUIL: </a:t>
            </a:r>
            <a:r>
              <a:rPr lang="es-ES" sz="2000" dirty="0" smtClean="0"/>
              <a:t>DNI, CUIL y DDJJ (formato papel- web preferentemente)</a:t>
            </a:r>
          </a:p>
          <a:p>
            <a:r>
              <a:rPr lang="es-ES" sz="2000" b="1" dirty="0" smtClean="0"/>
              <a:t>Gancho CV</a:t>
            </a:r>
            <a:r>
              <a:rPr lang="es-ES" sz="2000" b="1" dirty="0"/>
              <a:t>: </a:t>
            </a:r>
            <a:endParaRPr lang="es-ES" sz="2000" b="1" dirty="0" smtClean="0"/>
          </a:p>
          <a:p>
            <a:r>
              <a:rPr lang="es-ES" sz="2000" dirty="0" smtClean="0"/>
              <a:t> </a:t>
            </a:r>
            <a:r>
              <a:rPr lang="es-ES" sz="2000" dirty="0"/>
              <a:t>Apto Físico.</a:t>
            </a:r>
          </a:p>
          <a:p>
            <a:r>
              <a:rPr lang="es-ES" sz="2000" dirty="0" smtClean="0"/>
              <a:t>Planilla </a:t>
            </a:r>
            <a:r>
              <a:rPr lang="es-ES" sz="2000" dirty="0"/>
              <a:t>Complementaria de datos Personales — cargas familiares (optativa).</a:t>
            </a:r>
          </a:p>
          <a:p>
            <a:r>
              <a:rPr lang="es-ES" sz="2000" dirty="0" smtClean="0"/>
              <a:t>Formulario </a:t>
            </a:r>
            <a:r>
              <a:rPr lang="es-ES" sz="2000" dirty="0"/>
              <a:t>PS. 2.61 de ANSES </a:t>
            </a:r>
          </a:p>
          <a:p>
            <a:r>
              <a:rPr lang="es-ES" sz="2000" dirty="0" smtClean="0"/>
              <a:t>Declaración </a:t>
            </a:r>
            <a:r>
              <a:rPr lang="es-ES" sz="2000" dirty="0"/>
              <a:t>Jurada de Antigüedad </a:t>
            </a:r>
            <a:r>
              <a:rPr lang="es-ES" sz="2000" dirty="0" err="1"/>
              <a:t>bonificable</a:t>
            </a:r>
            <a:r>
              <a:rPr lang="es-ES" sz="2000" dirty="0"/>
              <a:t> (si posee).</a:t>
            </a:r>
          </a:p>
          <a:p>
            <a:r>
              <a:rPr lang="es-ES" sz="2000" dirty="0" smtClean="0"/>
              <a:t>Títulos</a:t>
            </a:r>
            <a:r>
              <a:rPr lang="es-ES" sz="2000" dirty="0"/>
              <a:t>.</a:t>
            </a:r>
          </a:p>
          <a:p>
            <a:r>
              <a:rPr lang="es-ES" sz="2000" dirty="0" smtClean="0"/>
              <a:t>DDJJ </a:t>
            </a:r>
            <a:r>
              <a:rPr lang="es-ES" sz="2000" dirty="0"/>
              <a:t>de Obra Social o copia de credencial vigente.</a:t>
            </a:r>
          </a:p>
          <a:p>
            <a:r>
              <a:rPr lang="es-ES" sz="2000" dirty="0" smtClean="0"/>
              <a:t>Informe </a:t>
            </a:r>
            <a:r>
              <a:rPr lang="es-ES" sz="2000" dirty="0"/>
              <a:t>de Seguros.</a:t>
            </a:r>
          </a:p>
          <a:p>
            <a:r>
              <a:rPr lang="es-ES" sz="2000" dirty="0" smtClean="0"/>
              <a:t>Constancia </a:t>
            </a:r>
            <a:r>
              <a:rPr lang="es-ES" sz="2000" dirty="0"/>
              <a:t>de cancelación de moratoria previsional, </a:t>
            </a:r>
            <a:r>
              <a:rPr lang="es-ES" sz="2000" i="1" u="sng" dirty="0"/>
              <a:t>si correspondiere.</a:t>
            </a:r>
          </a:p>
          <a:p>
            <a:endParaRPr lang="es-ES" dirty="0" smtClean="0"/>
          </a:p>
          <a:p>
            <a:endParaRPr lang="en-US" b="1" u="sng" dirty="0"/>
          </a:p>
        </p:txBody>
      </p:sp>
    </p:spTree>
    <p:extLst>
      <p:ext uri="{BB962C8B-B14F-4D97-AF65-F5344CB8AC3E}">
        <p14:creationId xmlns:p14="http://schemas.microsoft.com/office/powerpoint/2010/main" val="2301360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839310" y="409903"/>
            <a:ext cx="10352690" cy="6274676"/>
          </a:xfrm>
        </p:spPr>
        <p:txBody>
          <a:bodyPr/>
          <a:lstStyle/>
          <a:p>
            <a:endParaRPr lang="es-ES" sz="2400" dirty="0" smtClean="0"/>
          </a:p>
          <a:p>
            <a:r>
              <a:rPr lang="es-ES" sz="2800" dirty="0" err="1" smtClean="0"/>
              <a:t>Item</a:t>
            </a:r>
            <a:r>
              <a:rPr lang="es-ES" sz="2800" dirty="0" smtClean="0"/>
              <a:t> cargos:</a:t>
            </a:r>
          </a:p>
          <a:p>
            <a:pPr marL="0" indent="0">
              <a:buNone/>
            </a:pPr>
            <a:r>
              <a:rPr lang="es-ES" sz="2800" b="1" dirty="0"/>
              <a:t>Designación: </a:t>
            </a:r>
            <a:r>
              <a:rPr lang="es-ES" sz="2800" dirty="0"/>
              <a:t>en otros actos administrativos se registra la Resolución de designación y en la pantalla principal del cargo el cargo se registra bajo la denominación 8000 – </a:t>
            </a:r>
            <a:r>
              <a:rPr lang="es-ES" sz="2800" dirty="0" smtClean="0"/>
              <a:t>provisorio-, en otros actos administrativos se registra la Resolución de designación o promoción.</a:t>
            </a:r>
          </a:p>
          <a:p>
            <a:pPr marL="0" indent="0">
              <a:buNone/>
            </a:pPr>
            <a:r>
              <a:rPr lang="es-ES" sz="2800" b="1" dirty="0" smtClean="0"/>
              <a:t>En </a:t>
            </a:r>
            <a:r>
              <a:rPr lang="es-ES" sz="2800" b="1" dirty="0"/>
              <a:t>gancho de </a:t>
            </a:r>
            <a:r>
              <a:rPr lang="es-ES" sz="2800" b="1" dirty="0" smtClean="0"/>
              <a:t>designación: </a:t>
            </a:r>
            <a:r>
              <a:rPr lang="es-ES" sz="2800" dirty="0" smtClean="0"/>
              <a:t>Copia </a:t>
            </a:r>
            <a:r>
              <a:rPr lang="es-ES" sz="2800" dirty="0"/>
              <a:t>de la resolución de designación y constancia de su </a:t>
            </a:r>
            <a:r>
              <a:rPr lang="es-ES" sz="2800" dirty="0" smtClean="0"/>
              <a:t>notificación y todas </a:t>
            </a:r>
            <a:r>
              <a:rPr lang="es-ES" sz="2800" dirty="0"/>
              <a:t>las digitalizaciones referidas al cargo en </a:t>
            </a:r>
            <a:r>
              <a:rPr lang="es-ES" sz="2800" dirty="0" smtClean="0"/>
              <a:t>cuestión (Orden de merito- autorización de presidencia)</a:t>
            </a:r>
            <a:endParaRPr lang="es-ES" sz="2800" dirty="0"/>
          </a:p>
          <a:p>
            <a:pPr marL="0" indent="0">
              <a:buNone/>
            </a:pPr>
            <a:endParaRPr lang="es-ES" dirty="0" smtClean="0"/>
          </a:p>
        </p:txBody>
      </p:sp>
    </p:spTree>
    <p:extLst>
      <p:ext uri="{BB962C8B-B14F-4D97-AF65-F5344CB8AC3E}">
        <p14:creationId xmlns:p14="http://schemas.microsoft.com/office/powerpoint/2010/main" val="1682013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587504"/>
          </a:xfrm>
        </p:spPr>
        <p:txBody>
          <a:bodyPr>
            <a:normAutofit/>
          </a:bodyPr>
          <a:lstStyle/>
          <a:p>
            <a:pPr algn="ctr"/>
            <a:r>
              <a:rPr lang="es-ES" b="1" i="1" dirty="0" smtClean="0"/>
              <a:t>Una vez realizado el contralor  del expediente por parte de la DGP....</a:t>
            </a:r>
            <a:br>
              <a:rPr lang="es-ES" b="1" i="1" dirty="0" smtClean="0"/>
            </a:br>
            <a:r>
              <a:rPr lang="es-ES" b="1" i="1" dirty="0"/>
              <a:t/>
            </a:r>
            <a:br>
              <a:rPr lang="es-ES" b="1" i="1" dirty="0"/>
            </a:br>
            <a:r>
              <a:rPr lang="es-ES" b="1" i="1" dirty="0" smtClean="0"/>
              <a:t>¿ Que información recibo en el expediente?</a:t>
            </a:r>
            <a:br>
              <a:rPr lang="es-ES" b="1" i="1" dirty="0" smtClean="0"/>
            </a:br>
            <a:r>
              <a:rPr lang="es-ES" b="1" i="1" dirty="0"/>
              <a:t/>
            </a:r>
            <a:br>
              <a:rPr lang="es-ES" b="1" i="1" dirty="0"/>
            </a:br>
            <a:r>
              <a:rPr lang="es-ES" b="1" i="1" dirty="0" smtClean="0"/>
              <a:t>¿Qué debo de hacer con ella?</a:t>
            </a:r>
            <a:r>
              <a:rPr lang="es-ES" dirty="0" smtClean="0"/>
              <a:t/>
            </a:r>
            <a:br>
              <a:rPr lang="es-ES" dirty="0" smtClean="0"/>
            </a:br>
            <a:r>
              <a:rPr lang="es-ES" dirty="0" smtClean="0"/>
              <a:t/>
            </a:r>
            <a:br>
              <a:rPr lang="es-ES" dirty="0" smtClean="0"/>
            </a:br>
            <a:r>
              <a:rPr lang="es-ES" sz="1800" i="1" dirty="0" smtClean="0">
                <a:latin typeface="Bahnschrift SemiCondensed" panose="020B0502040204020203" pitchFamily="34" charset="0"/>
              </a:rPr>
              <a:t>(no sean mal pensados!!!!!!) </a:t>
            </a:r>
            <a:endParaRPr lang="en-US" sz="1800" i="1" dirty="0">
              <a:latin typeface="Bahnschrift SemiCondensed" panose="020B0502040204020203" pitchFamily="34" charset="0"/>
            </a:endParaRPr>
          </a:p>
        </p:txBody>
      </p:sp>
      <p:pic>
        <p:nvPicPr>
          <p:cNvPr id="3" name="Imagen 2"/>
          <p:cNvPicPr>
            <a:picLocks noChangeAspect="1"/>
          </p:cNvPicPr>
          <p:nvPr/>
        </p:nvPicPr>
        <p:blipFill>
          <a:blip r:embed="rId2"/>
          <a:stretch>
            <a:fillRect/>
          </a:stretch>
        </p:blipFill>
        <p:spPr>
          <a:xfrm>
            <a:off x="9418952" y="4687614"/>
            <a:ext cx="1762371" cy="1524000"/>
          </a:xfrm>
          <a:prstGeom prst="rect">
            <a:avLst/>
          </a:prstGeom>
        </p:spPr>
      </p:pic>
    </p:spTree>
    <p:extLst>
      <p:ext uri="{BB962C8B-B14F-4D97-AF65-F5344CB8AC3E}">
        <p14:creationId xmlns:p14="http://schemas.microsoft.com/office/powerpoint/2010/main" val="1729046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954924" y="294290"/>
            <a:ext cx="10237076" cy="6390673"/>
          </a:xfrm>
        </p:spPr>
        <p:txBody>
          <a:bodyPr>
            <a:normAutofit fontScale="92500"/>
          </a:bodyPr>
          <a:lstStyle/>
          <a:p>
            <a:r>
              <a:rPr lang="es-ES" sz="2400" dirty="0" smtClean="0"/>
              <a:t>Si </a:t>
            </a:r>
            <a:r>
              <a:rPr lang="es-ES" sz="2400" dirty="0"/>
              <a:t>no hubiere observaciones, o subsanadas las que existieren, la Dirección General de Personal </a:t>
            </a:r>
            <a:r>
              <a:rPr lang="es-ES" sz="2400" b="1" dirty="0"/>
              <a:t>rubricará un sello </a:t>
            </a:r>
            <a:r>
              <a:rPr lang="es-ES" sz="2400" dirty="0"/>
              <a:t>que acredite que no existen obstáculos para proceder a la toma de posesión; dejando constancia de la fecha de su imposición, resolución de designación sobre la que se pronuncia y expediente en que tramita.</a:t>
            </a:r>
            <a:endParaRPr lang="en-US" sz="2400" dirty="0"/>
          </a:p>
          <a:p>
            <a:r>
              <a:rPr lang="es-ES" sz="2400" dirty="0" smtClean="0"/>
              <a:t>Impuesto </a:t>
            </a:r>
            <a:r>
              <a:rPr lang="es-ES" sz="2400" dirty="0"/>
              <a:t>que sea el </a:t>
            </a:r>
            <a:r>
              <a:rPr lang="es-ES" sz="2400" b="1" dirty="0"/>
              <a:t>sello de conforme</a:t>
            </a:r>
            <a:r>
              <a:rPr lang="es-ES" sz="2400" dirty="0"/>
              <a:t>, se remitirá el "corresponde" de manera directa a la Facultad para su agregación a las actuaciones principales</a:t>
            </a:r>
            <a:r>
              <a:rPr lang="es-ES" sz="2400" dirty="0" smtClean="0"/>
              <a:t>.</a:t>
            </a:r>
          </a:p>
          <a:p>
            <a:r>
              <a:rPr lang="es-ES" sz="2400" dirty="0" smtClean="0"/>
              <a:t>Se carga el sello conforme en el cargo, junto con Resolución de toma de posesión (Reemplazando el numero 8000 por el de la nueva Resolución)</a:t>
            </a:r>
          </a:p>
          <a:p>
            <a:r>
              <a:rPr lang="es-ES" sz="2400" dirty="0" smtClean="0"/>
              <a:t> Notificado </a:t>
            </a:r>
            <a:r>
              <a:rPr lang="es-ES" sz="2400" dirty="0"/>
              <a:t>que sea al interesado el acto de toma de posesión deberá agregarse a su legajo personal en la Facultad y agregar al SIU-Mapuche (en el espacio correspondiente al "cargo") copia del mismo, y en la Pantalla Principal — CUIL, digitalizará, la Declaración Jurada de Cargos y Datos Personales, que refleje la nueva situación de revista.</a:t>
            </a:r>
            <a:endParaRPr lang="en-US" sz="2400" dirty="0"/>
          </a:p>
          <a:p>
            <a:endParaRPr lang="en-US" dirty="0"/>
          </a:p>
          <a:p>
            <a:endParaRPr lang="en-US" dirty="0"/>
          </a:p>
        </p:txBody>
      </p:sp>
    </p:spTree>
    <p:extLst>
      <p:ext uri="{BB962C8B-B14F-4D97-AF65-F5344CB8AC3E}">
        <p14:creationId xmlns:p14="http://schemas.microsoft.com/office/powerpoint/2010/main" val="2362859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5986897"/>
          </a:xfrm>
        </p:spPr>
        <p:txBody>
          <a:bodyPr>
            <a:normAutofit/>
          </a:bodyPr>
          <a:lstStyle/>
          <a:p>
            <a:pPr algn="ctr"/>
            <a:r>
              <a:rPr lang="es-AR" u="sng" dirty="0"/>
              <a:t>APARTADO SEGUNDO: </a:t>
            </a:r>
            <a:r>
              <a:rPr lang="es-AR" u="sng" dirty="0" smtClean="0"/>
              <a:t>alta pura en Establecimientos de pregrado o Dependencias</a:t>
            </a:r>
            <a:br>
              <a:rPr lang="es-AR" u="sng" dirty="0" smtClean="0"/>
            </a:br>
            <a:r>
              <a:rPr lang="es-AR" u="sng" dirty="0"/>
              <a:t/>
            </a:r>
            <a:br>
              <a:rPr lang="es-AR" u="sng" dirty="0"/>
            </a:br>
            <a:r>
              <a:rPr lang="es-AR" b="1" u="sng" dirty="0" smtClean="0"/>
              <a:t>¿Qué sabemos de los actos administrativos?</a:t>
            </a:r>
            <a:endParaRPr lang="es-AR" b="1" u="sng" dirty="0"/>
          </a:p>
        </p:txBody>
      </p:sp>
      <p:pic>
        <p:nvPicPr>
          <p:cNvPr id="3" name="Imagen 2"/>
          <p:cNvPicPr>
            <a:picLocks noChangeAspect="1"/>
          </p:cNvPicPr>
          <p:nvPr/>
        </p:nvPicPr>
        <p:blipFill>
          <a:blip r:embed="rId2"/>
          <a:stretch>
            <a:fillRect/>
          </a:stretch>
        </p:blipFill>
        <p:spPr>
          <a:xfrm>
            <a:off x="9496817" y="4253442"/>
            <a:ext cx="1438476" cy="1819529"/>
          </a:xfrm>
          <a:prstGeom prst="rect">
            <a:avLst/>
          </a:prstGeom>
        </p:spPr>
      </p:pic>
    </p:spTree>
    <p:extLst>
      <p:ext uri="{BB962C8B-B14F-4D97-AF65-F5344CB8AC3E}">
        <p14:creationId xmlns:p14="http://schemas.microsoft.com/office/powerpoint/2010/main" val="404293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955366"/>
          </a:xfrm>
        </p:spPr>
        <p:txBody>
          <a:bodyPr/>
          <a:lstStyle/>
          <a:p>
            <a:pPr algn="ctr"/>
            <a:r>
              <a:rPr lang="es-MX" b="1" i="1" dirty="0" smtClean="0"/>
              <a:t/>
            </a:r>
            <a:br>
              <a:rPr lang="es-MX" b="1" i="1" dirty="0" smtClean="0"/>
            </a:br>
            <a:r>
              <a:rPr lang="es-MX" b="1" i="1" dirty="0"/>
              <a:t/>
            </a:r>
            <a:br>
              <a:rPr lang="es-MX" b="1" i="1" dirty="0"/>
            </a:br>
            <a:r>
              <a:rPr lang="es-MX" b="1" i="1" dirty="0" smtClean="0"/>
              <a:t/>
            </a:r>
            <a:br>
              <a:rPr lang="es-MX" b="1" i="1" dirty="0" smtClean="0"/>
            </a:br>
            <a:r>
              <a:rPr lang="es-MX" sz="4400" b="1" i="1" dirty="0" smtClean="0"/>
              <a:t>¿Qué es la Dirección de Legajos y Control Planta de Cargos?</a:t>
            </a:r>
            <a:endParaRPr lang="es-AR" sz="4400" b="1" i="1" dirty="0"/>
          </a:p>
        </p:txBody>
      </p:sp>
      <p:pic>
        <p:nvPicPr>
          <p:cNvPr id="3" name="Imagen 2"/>
          <p:cNvPicPr>
            <a:picLocks noChangeAspect="1"/>
          </p:cNvPicPr>
          <p:nvPr/>
        </p:nvPicPr>
        <p:blipFill>
          <a:blip r:embed="rId2"/>
          <a:stretch>
            <a:fillRect/>
          </a:stretch>
        </p:blipFill>
        <p:spPr>
          <a:xfrm>
            <a:off x="9510593" y="4304183"/>
            <a:ext cx="1705213" cy="1886213"/>
          </a:xfrm>
          <a:prstGeom prst="rect">
            <a:avLst/>
          </a:prstGeom>
        </p:spPr>
      </p:pic>
    </p:spTree>
    <p:extLst>
      <p:ext uri="{BB962C8B-B14F-4D97-AF65-F5344CB8AC3E}">
        <p14:creationId xmlns:p14="http://schemas.microsoft.com/office/powerpoint/2010/main" val="449234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4924" y="624110"/>
            <a:ext cx="9549687" cy="5608524"/>
          </a:xfrm>
        </p:spPr>
        <p:txBody>
          <a:bodyPr/>
          <a:lstStyle/>
          <a:p>
            <a:pPr algn="ctr"/>
            <a:r>
              <a:rPr lang="es-MX" i="1" dirty="0" smtClean="0"/>
              <a:t/>
            </a:r>
            <a:br>
              <a:rPr lang="es-MX" i="1" dirty="0" smtClean="0"/>
            </a:br>
            <a:r>
              <a:rPr lang="es-MX" i="1" u="sng" dirty="0" smtClean="0"/>
              <a:t>Apartado cuarto de los Ascensos:</a:t>
            </a:r>
            <a:r>
              <a:rPr lang="es-MX" i="1" dirty="0" smtClean="0"/>
              <a:t/>
            </a:r>
            <a:br>
              <a:rPr lang="es-MX" i="1" dirty="0" smtClean="0"/>
            </a:br>
            <a:r>
              <a:rPr lang="es-MX" i="1" dirty="0"/>
              <a:t/>
            </a:r>
            <a:br>
              <a:rPr lang="es-MX" i="1" dirty="0"/>
            </a:br>
            <a:r>
              <a:rPr lang="es-MX" b="1" i="1" dirty="0" smtClean="0"/>
              <a:t>¿Qué entendemos por Ascenso?</a:t>
            </a:r>
            <a:br>
              <a:rPr lang="es-MX" b="1" i="1" dirty="0" smtClean="0"/>
            </a:br>
            <a:r>
              <a:rPr lang="es-MX" b="1" i="1" dirty="0" smtClean="0"/>
              <a:t>¿Qué instrumentos deben registrarse en Mapuche?</a:t>
            </a:r>
            <a:endParaRPr lang="es-AR" b="1" i="1" dirty="0"/>
          </a:p>
        </p:txBody>
      </p:sp>
      <p:pic>
        <p:nvPicPr>
          <p:cNvPr id="3" name="Imagen 2"/>
          <p:cNvPicPr>
            <a:picLocks noChangeAspect="1"/>
          </p:cNvPicPr>
          <p:nvPr/>
        </p:nvPicPr>
        <p:blipFill>
          <a:blip r:embed="rId2"/>
          <a:stretch>
            <a:fillRect/>
          </a:stretch>
        </p:blipFill>
        <p:spPr>
          <a:xfrm>
            <a:off x="9308101" y="4158848"/>
            <a:ext cx="1752845" cy="1819529"/>
          </a:xfrm>
          <a:prstGeom prst="rect">
            <a:avLst/>
          </a:prstGeom>
        </p:spPr>
      </p:pic>
    </p:spTree>
    <p:extLst>
      <p:ext uri="{BB962C8B-B14F-4D97-AF65-F5344CB8AC3E}">
        <p14:creationId xmlns:p14="http://schemas.microsoft.com/office/powerpoint/2010/main" val="3018263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55228" y="1187669"/>
            <a:ext cx="10205545" cy="7663636"/>
          </a:xfrm>
          <a:prstGeom prst="rect">
            <a:avLst/>
          </a:prstGeom>
        </p:spPr>
        <p:txBody>
          <a:bodyPr wrap="square">
            <a:spAutoFit/>
          </a:bodyPr>
          <a:lstStyle/>
          <a:p>
            <a:r>
              <a:rPr lang="es-MX" sz="2400" dirty="0"/>
              <a:t>1 .1 El Director deberá (cuando corresponda) dictar una disposición con idénticos recaudos que los previstos en el punto 1 y subsiguientes del apartado primero</a:t>
            </a:r>
            <a:r>
              <a:rPr lang="es-MX" sz="2400" dirty="0" smtClean="0"/>
              <a:t>.</a:t>
            </a:r>
          </a:p>
          <a:p>
            <a:endParaRPr lang="es-MX" sz="2400" dirty="0" smtClean="0"/>
          </a:p>
          <a:p>
            <a:r>
              <a:rPr lang="es-MX" sz="2400" dirty="0"/>
              <a:t>1.1.2 del apartado primero, la competencia resolutoria corresponde al Presidente, debiendo en consecuencia utilizarse la fórmula "solicitar al Sr. Presidente.. </a:t>
            </a:r>
          </a:p>
          <a:p>
            <a:endParaRPr lang="es-MX" sz="2400" dirty="0" smtClean="0"/>
          </a:p>
          <a:p>
            <a:r>
              <a:rPr lang="es-MX" sz="2400" dirty="0"/>
              <a:t>2.3_ Se elevará el expediente a la Presidencia debiendo ingresar por Mesa de Entradas de la Dirección General de Personal, al solo efecto de pronunciarse sobre la adecuación de la disposición pre-conclusiva del concurso a la normativa vigente y al procedimiento</a:t>
            </a:r>
          </a:p>
          <a:p>
            <a:endParaRPr lang="es-MX" sz="2400" dirty="0" smtClean="0"/>
          </a:p>
          <a:p>
            <a:endParaRPr lang="es-MX" dirty="0" smtClean="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AR" dirty="0"/>
          </a:p>
        </p:txBody>
      </p:sp>
    </p:spTree>
    <p:extLst>
      <p:ext uri="{BB962C8B-B14F-4D97-AF65-F5344CB8AC3E}">
        <p14:creationId xmlns:p14="http://schemas.microsoft.com/office/powerpoint/2010/main" val="255428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71145" y="315310"/>
            <a:ext cx="9574923" cy="7755969"/>
          </a:xfrm>
          <a:prstGeom prst="rect">
            <a:avLst/>
          </a:prstGeom>
        </p:spPr>
        <p:txBody>
          <a:bodyPr wrap="square">
            <a:spAutoFit/>
          </a:bodyPr>
          <a:lstStyle/>
          <a:p>
            <a:r>
              <a:rPr lang="es-MX" sz="2400" dirty="0"/>
              <a:t>2.4_ Si no hubiere observaciones en esta instancia, o habiéndose saldado las que se hubieren formulado, la Dirección General de Personal así lo </a:t>
            </a:r>
            <a:r>
              <a:rPr lang="es-MX" sz="2400" u="sng" dirty="0"/>
              <a:t>declarará remitiendo el expediente a la Dirección General Operativa para la confección del acto administrativo de designación</a:t>
            </a:r>
            <a:r>
              <a:rPr lang="es-MX" sz="2400" u="sng" dirty="0" smtClean="0"/>
              <a:t>.</a:t>
            </a:r>
          </a:p>
          <a:p>
            <a:endParaRPr lang="es-MX" sz="2400" dirty="0"/>
          </a:p>
          <a:p>
            <a:r>
              <a:rPr lang="es-MX" sz="2400" dirty="0" smtClean="0"/>
              <a:t>4.1</a:t>
            </a:r>
            <a:r>
              <a:rPr lang="es-MX" sz="2400" dirty="0"/>
              <a:t>	Llegado que sea el expediente a la dependencia, con la resolución de designación y el sello de conforme de la Dirección General de Personal, se procederá a las </a:t>
            </a:r>
            <a:r>
              <a:rPr lang="es-MX" sz="2400" dirty="0" smtClean="0"/>
              <a:t>notificaciones </a:t>
            </a:r>
            <a:r>
              <a:rPr lang="es-MX" sz="2400" dirty="0"/>
              <a:t>que resulten menester dejando de ello debida constancia</a:t>
            </a:r>
            <a:r>
              <a:rPr lang="es-MX" sz="2400" dirty="0" smtClean="0"/>
              <a:t>.</a:t>
            </a:r>
          </a:p>
          <a:p>
            <a:endParaRPr lang="es-MX" sz="2400" dirty="0"/>
          </a:p>
          <a:p>
            <a:r>
              <a:rPr lang="es-MX" sz="2400" dirty="0"/>
              <a:t>4.2_ Diligenciadas las notificaciones se procederá al dictado de la disposición de toma de posesión, aplicando los criterios del punto 3 y subsiguientes del apartado primero</a:t>
            </a:r>
            <a:r>
              <a:rPr lang="es-MX" sz="2400" dirty="0" smtClean="0"/>
              <a:t>.</a:t>
            </a:r>
          </a:p>
          <a:p>
            <a:endParaRPr lang="es-MX" sz="2400" dirty="0"/>
          </a:p>
          <a:p>
            <a:endParaRPr lang="es-MX" sz="2400" dirty="0" smtClean="0"/>
          </a:p>
          <a:p>
            <a:endParaRPr lang="es-MX" sz="2400" dirty="0"/>
          </a:p>
          <a:p>
            <a:endParaRPr lang="es-MX" sz="2400" dirty="0" smtClean="0"/>
          </a:p>
          <a:p>
            <a:endParaRPr lang="es-MX" sz="2400" dirty="0"/>
          </a:p>
          <a:p>
            <a:endParaRPr lang="es-MX" dirty="0"/>
          </a:p>
        </p:txBody>
      </p:sp>
    </p:spTree>
    <p:extLst>
      <p:ext uri="{BB962C8B-B14F-4D97-AF65-F5344CB8AC3E}">
        <p14:creationId xmlns:p14="http://schemas.microsoft.com/office/powerpoint/2010/main" val="2561237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5642" y="624110"/>
            <a:ext cx="9328970" cy="5944856"/>
          </a:xfrm>
        </p:spPr>
        <p:txBody>
          <a:bodyPr/>
          <a:lstStyle/>
          <a:p>
            <a:r>
              <a:rPr lang="es-MX" dirty="0" smtClean="0"/>
              <a:t> </a:t>
            </a:r>
            <a:br>
              <a:rPr lang="es-MX" dirty="0" smtClean="0"/>
            </a:br>
            <a:r>
              <a:rPr lang="es-MX" dirty="0"/>
              <a:t/>
            </a:r>
            <a:br>
              <a:rPr lang="es-MX" dirty="0"/>
            </a:br>
            <a:r>
              <a:rPr lang="es-MX" sz="2800" dirty="0" smtClean="0"/>
              <a:t>A </a:t>
            </a:r>
            <a:r>
              <a:rPr lang="es-MX" sz="2800" dirty="0"/>
              <a:t>los efectos de este apartado se entiende por "ascenso" </a:t>
            </a:r>
            <a:r>
              <a:rPr lang="es-MX" sz="2800" dirty="0" smtClean="0"/>
              <a:t>a </a:t>
            </a:r>
            <a:r>
              <a:rPr lang="es-MX" sz="2800" b="1" i="1" dirty="0" smtClean="0"/>
              <a:t>la </a:t>
            </a:r>
            <a:r>
              <a:rPr lang="es-MX" sz="2800" b="1" i="1" dirty="0"/>
              <a:t>promoción </a:t>
            </a:r>
            <a:r>
              <a:rPr lang="es-MX" sz="2800" dirty="0"/>
              <a:t>que surge de uno de los concursos de ascenso regulados en el capítulo pertinente de </a:t>
            </a:r>
            <a:r>
              <a:rPr lang="es-MX" sz="2800" dirty="0" smtClean="0"/>
              <a:t>la Ordenanza </a:t>
            </a:r>
            <a:r>
              <a:rPr lang="es-MX" sz="2800" dirty="0"/>
              <a:t>262.</a:t>
            </a:r>
            <a:br>
              <a:rPr lang="es-MX" sz="2800" dirty="0"/>
            </a:br>
            <a:r>
              <a:rPr lang="es-MX" sz="2800" dirty="0" smtClean="0"/>
              <a:t>De </a:t>
            </a:r>
            <a:r>
              <a:rPr lang="es-MX" sz="2800" dirty="0"/>
              <a:t>los instrumentos enumerados en el punto 2.2 del apartado primero, </a:t>
            </a:r>
            <a:r>
              <a:rPr lang="es-MX" sz="2800" b="1" i="1" dirty="0" smtClean="0"/>
              <a:t>(que ya deberían de estar registrados)</a:t>
            </a:r>
            <a:r>
              <a:rPr lang="es-MX" sz="2800" dirty="0" smtClean="0"/>
              <a:t> solo </a:t>
            </a:r>
            <a:r>
              <a:rPr lang="es-MX" sz="2800" dirty="0"/>
              <a:t>deberán digitalizarse los mencionados en los puntos 2.2.2 y 2.2.5 (cuando se verifique un cambio de agrupamiento).</a:t>
            </a:r>
            <a:r>
              <a:rPr lang="es-MX" dirty="0"/>
              <a:t/>
            </a:r>
            <a:br>
              <a:rPr lang="es-MX" dirty="0"/>
            </a:br>
            <a:endParaRPr lang="es-AR" dirty="0"/>
          </a:p>
        </p:txBody>
      </p:sp>
    </p:spTree>
    <p:extLst>
      <p:ext uri="{BB962C8B-B14F-4D97-AF65-F5344CB8AC3E}">
        <p14:creationId xmlns:p14="http://schemas.microsoft.com/office/powerpoint/2010/main" val="3981873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4" y="624110"/>
            <a:ext cx="8911687" cy="6233890"/>
          </a:xfrm>
        </p:spPr>
        <p:txBody>
          <a:bodyPr>
            <a:noAutofit/>
          </a:bodyPr>
          <a:lstStyle/>
          <a:p>
            <a:r>
              <a:rPr lang="es-ES" sz="2800" i="1" dirty="0" smtClean="0"/>
              <a:t>Cuando hablamos de </a:t>
            </a:r>
            <a:r>
              <a:rPr lang="es-ES" sz="2800" i="1" dirty="0"/>
              <a:t>APARTADO QUINTO: PROMOCIONES </a:t>
            </a:r>
            <a:r>
              <a:rPr lang="es-ES" sz="2800" i="1" dirty="0" smtClean="0"/>
              <a:t>EXCEPCIONALES...</a:t>
            </a:r>
            <a:br>
              <a:rPr lang="es-ES" sz="2800" i="1" dirty="0" smtClean="0"/>
            </a:br>
            <a:r>
              <a:rPr lang="es-ES" sz="4400" i="1" dirty="0" smtClean="0"/>
              <a:t/>
            </a:r>
            <a:br>
              <a:rPr lang="es-ES" sz="4400" i="1" dirty="0" smtClean="0"/>
            </a:br>
            <a:r>
              <a:rPr lang="es-ES" b="1" dirty="0" smtClean="0"/>
              <a:t>¿Qué entendemos por promociones excepcionales?</a:t>
            </a:r>
            <a:br>
              <a:rPr lang="es-ES" b="1" dirty="0" smtClean="0"/>
            </a:br>
            <a:r>
              <a:rPr lang="es-ES" b="1" dirty="0" smtClean="0"/>
              <a:t/>
            </a:r>
            <a:br>
              <a:rPr lang="es-ES" b="1" dirty="0" smtClean="0"/>
            </a:br>
            <a:r>
              <a:rPr lang="es-ES" b="1" dirty="0" smtClean="0"/>
              <a:t>¿Qué se necesita fundamentalmente para este tipo de promociones?</a:t>
            </a:r>
            <a:endParaRPr lang="en-US" b="1" dirty="0"/>
          </a:p>
        </p:txBody>
      </p:sp>
      <p:pic>
        <p:nvPicPr>
          <p:cNvPr id="5" name="Imagen 4"/>
          <p:cNvPicPr>
            <a:picLocks noChangeAspect="1"/>
          </p:cNvPicPr>
          <p:nvPr/>
        </p:nvPicPr>
        <p:blipFill>
          <a:blip r:embed="rId2"/>
          <a:stretch>
            <a:fillRect/>
          </a:stretch>
        </p:blipFill>
        <p:spPr>
          <a:xfrm>
            <a:off x="9427871" y="5160579"/>
            <a:ext cx="2076740" cy="1591628"/>
          </a:xfrm>
          <a:prstGeom prst="rect">
            <a:avLst/>
          </a:prstGeom>
        </p:spPr>
      </p:pic>
    </p:spTree>
    <p:extLst>
      <p:ext uri="{BB962C8B-B14F-4D97-AF65-F5344CB8AC3E}">
        <p14:creationId xmlns:p14="http://schemas.microsoft.com/office/powerpoint/2010/main" val="704916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524000" y="262759"/>
            <a:ext cx="10668000" cy="6595241"/>
          </a:xfrm>
        </p:spPr>
        <p:txBody>
          <a:bodyPr>
            <a:normAutofit/>
          </a:bodyPr>
          <a:lstStyle/>
          <a:p>
            <a:r>
              <a:rPr lang="es-ES" sz="2000" dirty="0" smtClean="0"/>
              <a:t>Se </a:t>
            </a:r>
            <a:r>
              <a:rPr lang="es-ES" sz="2000" dirty="0"/>
              <a:t>entiende, a los efectos de este reglamento, por promoción excepcional a todo procedimiento que implique un movimiento ascendente en la categoría de revista (ya sea permanente o transitorio) de un agente no docente; distinto del ascenso por concurso previsto en la Ordenanza 262.</a:t>
            </a:r>
          </a:p>
          <a:p>
            <a:r>
              <a:rPr lang="es-ES" sz="2000" dirty="0" smtClean="0"/>
              <a:t>En </a:t>
            </a:r>
            <a:r>
              <a:rPr lang="es-ES" sz="2000" dirty="0"/>
              <a:t>estos casos, se </a:t>
            </a:r>
            <a:r>
              <a:rPr lang="es-ES" sz="2000" b="1" dirty="0"/>
              <a:t>aplicarán de manera analógica </a:t>
            </a:r>
            <a:r>
              <a:rPr lang="es-ES" sz="2000" dirty="0"/>
              <a:t>y en la medida en que la naturaleza del trámite lo aconseje, las normas de este reglamento.</a:t>
            </a:r>
          </a:p>
          <a:p>
            <a:r>
              <a:rPr lang="es-ES" sz="2000" b="1" i="1" dirty="0" smtClean="0"/>
              <a:t>Toda </a:t>
            </a:r>
            <a:r>
              <a:rPr lang="es-ES" sz="2000" b="1" i="1" dirty="0"/>
              <a:t>promoción excepcional requerirá obtener la previa autorización expresa emanada del Presidente de la Universidad.</a:t>
            </a:r>
          </a:p>
          <a:p>
            <a:r>
              <a:rPr lang="es-ES" sz="2000" b="1" i="1" dirty="0" smtClean="0"/>
              <a:t>Ningún </a:t>
            </a:r>
            <a:r>
              <a:rPr lang="es-ES" sz="2000" b="1" i="1" dirty="0"/>
              <a:t>acto administrativo que de causa a una promoción excepcional podrá válidamente dictarse en fecha anterior a aquella que prevea el acto presidencial de autorización; ni se admitirá en ningún caso el efecto retroactivo de estos actos.</a:t>
            </a:r>
          </a:p>
          <a:p>
            <a:r>
              <a:rPr lang="es-ES" sz="2000" dirty="0" smtClean="0"/>
              <a:t>Si </a:t>
            </a:r>
            <a:r>
              <a:rPr lang="es-ES" sz="2000" dirty="0"/>
              <a:t>el acto presidencial de autorización expresa una fecha desde la cual se autoriza, </a:t>
            </a:r>
            <a:r>
              <a:rPr lang="es-ES" sz="2000" b="1" i="1" dirty="0"/>
              <a:t>se estará a la fecha </a:t>
            </a:r>
            <a:r>
              <a:rPr lang="es-ES" sz="2000" b="1" i="1" dirty="0" smtClean="0"/>
              <a:t>expresada. </a:t>
            </a:r>
            <a:r>
              <a:rPr lang="es-ES" sz="2000" dirty="0" smtClean="0"/>
              <a:t>Si </a:t>
            </a:r>
            <a:r>
              <a:rPr lang="es-ES" sz="2000" dirty="0"/>
              <a:t>no se expresara fecha alguna, </a:t>
            </a:r>
            <a:r>
              <a:rPr lang="es-ES" sz="2000" b="1" i="1" dirty="0"/>
              <a:t>se entenderá desde la fecha de dictado del acto</a:t>
            </a:r>
            <a:r>
              <a:rPr lang="es-ES" sz="2000" dirty="0"/>
              <a:t>.</a:t>
            </a:r>
          </a:p>
          <a:p>
            <a:r>
              <a:rPr lang="es-ES" sz="2000" dirty="0" smtClean="0"/>
              <a:t>El </a:t>
            </a:r>
            <a:r>
              <a:rPr lang="es-ES" sz="2000" dirty="0"/>
              <a:t>acto presidencial de autorización </a:t>
            </a:r>
            <a:r>
              <a:rPr lang="es-ES" sz="2000" b="1" i="1" dirty="0"/>
              <a:t>deberá agregarse </a:t>
            </a:r>
            <a:r>
              <a:rPr lang="es-ES" sz="2000" dirty="0"/>
              <a:t>al legajo de los interesados y verse reflejado en versión digital en el SIU-Mapuche en el ítem Cargos — Designación como requisito para proceder a su liquidación </a:t>
            </a:r>
          </a:p>
          <a:p>
            <a:endParaRPr lang="en-US" dirty="0"/>
          </a:p>
        </p:txBody>
      </p:sp>
    </p:spTree>
    <p:extLst>
      <p:ext uri="{BB962C8B-B14F-4D97-AF65-F5344CB8AC3E}">
        <p14:creationId xmlns:p14="http://schemas.microsoft.com/office/powerpoint/2010/main" val="327873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1560" y="624110"/>
            <a:ext cx="9413052" cy="5913324"/>
          </a:xfrm>
        </p:spPr>
        <p:txBody>
          <a:bodyPr/>
          <a:lstStyle/>
          <a:p>
            <a:pPr algn="ctr"/>
            <a:r>
              <a:rPr lang="es-MX" dirty="0" smtClean="0"/>
              <a:t/>
            </a:r>
            <a:br>
              <a:rPr lang="es-MX" dirty="0" smtClean="0"/>
            </a:br>
            <a:r>
              <a:rPr lang="es-MX" dirty="0"/>
              <a:t/>
            </a:r>
            <a:br>
              <a:rPr lang="es-MX" dirty="0"/>
            </a:br>
            <a:r>
              <a:rPr lang="es-MX" dirty="0" smtClean="0"/>
              <a:t>Respecto al registro de documentación en los legajos electrónicos:</a:t>
            </a:r>
            <a:br>
              <a:rPr lang="es-MX" dirty="0" smtClean="0"/>
            </a:br>
            <a:r>
              <a:rPr lang="es-MX" dirty="0"/>
              <a:t/>
            </a:r>
            <a:br>
              <a:rPr lang="es-MX" dirty="0"/>
            </a:br>
            <a:r>
              <a:rPr lang="es-MX" b="1" i="1" dirty="0" smtClean="0"/>
              <a:t>¿Se podría utilizar por analogía la Resolución 7429/19 para los legajos de los docentes? </a:t>
            </a:r>
            <a:endParaRPr lang="es-AR" b="1" i="1" dirty="0"/>
          </a:p>
        </p:txBody>
      </p:sp>
      <p:pic>
        <p:nvPicPr>
          <p:cNvPr id="3" name="Imagen 2"/>
          <p:cNvPicPr>
            <a:picLocks noChangeAspect="1"/>
          </p:cNvPicPr>
          <p:nvPr/>
        </p:nvPicPr>
        <p:blipFill>
          <a:blip r:embed="rId2"/>
          <a:stretch>
            <a:fillRect/>
          </a:stretch>
        </p:blipFill>
        <p:spPr>
          <a:xfrm>
            <a:off x="9905422" y="4605872"/>
            <a:ext cx="1209844" cy="2057687"/>
          </a:xfrm>
          <a:prstGeom prst="rect">
            <a:avLst/>
          </a:prstGeom>
        </p:spPr>
      </p:pic>
    </p:spTree>
    <p:extLst>
      <p:ext uri="{BB962C8B-B14F-4D97-AF65-F5344CB8AC3E}">
        <p14:creationId xmlns:p14="http://schemas.microsoft.com/office/powerpoint/2010/main" val="2328721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414" y="624110"/>
            <a:ext cx="9560197" cy="6028938"/>
          </a:xfrm>
        </p:spPr>
        <p:txBody>
          <a:bodyPr>
            <a:normAutofit/>
          </a:bodyPr>
          <a:lstStyle/>
          <a:p>
            <a:pPr algn="ctr"/>
            <a:r>
              <a:rPr lang="es-MX" sz="4400" dirty="0" smtClean="0"/>
              <a:t> </a:t>
            </a:r>
            <a:br>
              <a:rPr lang="es-MX" sz="4400" dirty="0" smtClean="0"/>
            </a:br>
            <a:r>
              <a:rPr lang="es-MX" sz="4400" dirty="0"/>
              <a:t/>
            </a:r>
            <a:br>
              <a:rPr lang="es-MX" sz="4400" dirty="0"/>
            </a:br>
            <a:r>
              <a:rPr lang="es-MX" sz="4400" dirty="0" smtClean="0"/>
              <a:t/>
            </a:r>
            <a:br>
              <a:rPr lang="es-MX" sz="4400" dirty="0" smtClean="0"/>
            </a:br>
            <a:r>
              <a:rPr lang="es-MX" sz="4400" b="1" i="1" dirty="0" smtClean="0"/>
              <a:t>Por supuesto que si!!!!!</a:t>
            </a:r>
            <a:endParaRPr lang="es-AR" sz="4400" b="1" i="1" dirty="0"/>
          </a:p>
        </p:txBody>
      </p:sp>
    </p:spTree>
    <p:extLst>
      <p:ext uri="{BB962C8B-B14F-4D97-AF65-F5344CB8AC3E}">
        <p14:creationId xmlns:p14="http://schemas.microsoft.com/office/powerpoint/2010/main" val="1196622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965876"/>
          </a:xfrm>
        </p:spPr>
        <p:txBody>
          <a:bodyPr/>
          <a:lstStyle/>
          <a:p>
            <a:pPr algn="ctr"/>
            <a:r>
              <a:rPr lang="es-MX" dirty="0" smtClean="0"/>
              <a:t/>
            </a:r>
            <a:br>
              <a:rPr lang="es-MX" dirty="0" smtClean="0"/>
            </a:br>
            <a:r>
              <a:rPr lang="es-MX" dirty="0" smtClean="0"/>
              <a:t/>
            </a:r>
            <a:br>
              <a:rPr lang="es-MX" dirty="0" smtClean="0"/>
            </a:br>
            <a:r>
              <a:rPr lang="es-MX" b="1" dirty="0"/>
              <a:t/>
            </a:r>
            <a:br>
              <a:rPr lang="es-MX" b="1" dirty="0"/>
            </a:br>
            <a:r>
              <a:rPr lang="es-MX" b="1" dirty="0" smtClean="0"/>
              <a:t>¿Como se registran las digitalizaciones en el legajo electrónico?</a:t>
            </a:r>
            <a:endParaRPr lang="es-AR" b="1" dirty="0"/>
          </a:p>
        </p:txBody>
      </p:sp>
      <p:pic>
        <p:nvPicPr>
          <p:cNvPr id="3" name="Imagen 2"/>
          <p:cNvPicPr>
            <a:picLocks noChangeAspect="1"/>
          </p:cNvPicPr>
          <p:nvPr/>
        </p:nvPicPr>
        <p:blipFill>
          <a:blip r:embed="rId2"/>
          <a:stretch>
            <a:fillRect/>
          </a:stretch>
        </p:blipFill>
        <p:spPr>
          <a:xfrm>
            <a:off x="9557912" y="4480420"/>
            <a:ext cx="1400370" cy="1533739"/>
          </a:xfrm>
          <a:prstGeom prst="rect">
            <a:avLst/>
          </a:prstGeom>
        </p:spPr>
      </p:pic>
    </p:spTree>
    <p:extLst>
      <p:ext uri="{BB962C8B-B14F-4D97-AF65-F5344CB8AC3E}">
        <p14:creationId xmlns:p14="http://schemas.microsoft.com/office/powerpoint/2010/main" val="945526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3186" y="624110"/>
            <a:ext cx="9791425" cy="5776690"/>
          </a:xfrm>
        </p:spPr>
        <p:txBody>
          <a:bodyPr>
            <a:normAutofit/>
          </a:bodyPr>
          <a:lstStyle/>
          <a:p>
            <a:pPr algn="ctr"/>
            <a:r>
              <a:rPr lang="es-MX" dirty="0" smtClean="0"/>
              <a:t>Las digitalizaciones se registran con lenguaje controlado que fue transmitido oportunamente en el material de los anteriores encuentros.</a:t>
            </a:r>
            <a:br>
              <a:rPr lang="es-MX" dirty="0" smtClean="0"/>
            </a:br>
            <a:r>
              <a:rPr lang="es-MX" dirty="0" smtClean="0"/>
              <a:t>Además se digitalizan por separado.</a:t>
            </a:r>
            <a:br>
              <a:rPr lang="es-MX" dirty="0" smtClean="0"/>
            </a:br>
            <a:r>
              <a:rPr lang="es-MX" b="1" u="sng" dirty="0" err="1" smtClean="0"/>
              <a:t>Atenti</a:t>
            </a:r>
            <a:r>
              <a:rPr lang="es-MX" b="1" u="sng" dirty="0" smtClean="0"/>
              <a:t>!!!</a:t>
            </a:r>
            <a:r>
              <a:rPr lang="es-MX" dirty="0" smtClean="0"/>
              <a:t/>
            </a:r>
            <a:br>
              <a:rPr lang="es-MX" dirty="0" smtClean="0"/>
            </a:br>
            <a:r>
              <a:rPr lang="es-MX" dirty="0" smtClean="0"/>
              <a:t> </a:t>
            </a:r>
            <a:r>
              <a:rPr lang="es-MX" dirty="0"/>
              <a:t>N</a:t>
            </a:r>
            <a:r>
              <a:rPr lang="es-MX" dirty="0" smtClean="0"/>
              <a:t>o se descarga el expediente SUDOCU y se sube a Mapuche, porque no todo lo que esta en el expediente es dato de legajo.</a:t>
            </a:r>
            <a:endParaRPr lang="es-AR" dirty="0"/>
          </a:p>
        </p:txBody>
      </p:sp>
    </p:spTree>
    <p:extLst>
      <p:ext uri="{BB962C8B-B14F-4D97-AF65-F5344CB8AC3E}">
        <p14:creationId xmlns:p14="http://schemas.microsoft.com/office/powerpoint/2010/main" val="329728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3531" y="676662"/>
            <a:ext cx="8911687" cy="5913324"/>
          </a:xfrm>
        </p:spPr>
        <p:txBody>
          <a:bodyPr>
            <a:normAutofit fontScale="90000"/>
          </a:bodyPr>
          <a:lstStyle/>
          <a:p>
            <a:r>
              <a:rPr lang="es-MX" sz="2200" b="1" u="sng" dirty="0"/>
              <a:t>RESPONSABILIDAD PRIMARIA:</a:t>
            </a:r>
            <a:r>
              <a:rPr lang="es-MX" sz="2200" dirty="0"/>
              <a:t/>
            </a:r>
            <a:br>
              <a:rPr lang="es-MX" sz="2200" dirty="0"/>
            </a:br>
            <a:r>
              <a:rPr lang="es-MX" sz="2200" dirty="0"/>
              <a:t/>
            </a:r>
            <a:br>
              <a:rPr lang="es-MX" sz="2200" dirty="0"/>
            </a:br>
            <a:r>
              <a:rPr lang="es-MX" sz="2200" dirty="0"/>
              <a:t>Asistir a la Dirección General de Personal y a la </a:t>
            </a:r>
            <a:r>
              <a:rPr lang="es-MX" sz="2200" dirty="0" smtClean="0"/>
              <a:t>Secretaría </a:t>
            </a:r>
            <a:r>
              <a:rPr lang="es-MX" sz="2200" dirty="0"/>
              <a:t>de Administración y </a:t>
            </a:r>
            <a:r>
              <a:rPr lang="es-MX" sz="2200" dirty="0" smtClean="0"/>
              <a:t>Finanzas en </a:t>
            </a:r>
            <a:r>
              <a:rPr lang="es-MX" sz="2200" dirty="0"/>
              <a:t>todo lo referido a los legajos del personal, a la planta </a:t>
            </a:r>
            <a:r>
              <a:rPr lang="es-MX" sz="2200" dirty="0" err="1" smtClean="0"/>
              <a:t>Nodocente</a:t>
            </a:r>
            <a:r>
              <a:rPr lang="es-MX" sz="2200" dirty="0" smtClean="0"/>
              <a:t> </a:t>
            </a:r>
            <a:r>
              <a:rPr lang="es-MX" sz="2200" dirty="0"/>
              <a:t>de la Universidad y la Planta docente y Autoridades de la Presidencia</a:t>
            </a:r>
            <a:r>
              <a:rPr lang="es-MX" sz="2200" dirty="0" smtClean="0"/>
              <a:t>.</a:t>
            </a:r>
            <a:br>
              <a:rPr lang="es-MX" sz="2200" dirty="0" smtClean="0"/>
            </a:br>
            <a:r>
              <a:rPr lang="es-MX" sz="2200" dirty="0" smtClean="0"/>
              <a:t/>
            </a:r>
            <a:br>
              <a:rPr lang="es-MX" sz="2200" dirty="0" smtClean="0"/>
            </a:br>
            <a:r>
              <a:rPr lang="es-MX" sz="2200" b="1" u="sng" dirty="0" smtClean="0"/>
              <a:t>Acciones:</a:t>
            </a:r>
            <a:r>
              <a:rPr lang="es-MX" sz="2200" dirty="0" smtClean="0"/>
              <a:t/>
            </a:r>
            <a:br>
              <a:rPr lang="es-MX" sz="2200" dirty="0" smtClean="0"/>
            </a:br>
            <a:r>
              <a:rPr lang="es-MX" sz="2200" dirty="0"/>
              <a:t/>
            </a:r>
            <a:br>
              <a:rPr lang="es-MX" sz="2200" dirty="0"/>
            </a:br>
            <a:r>
              <a:rPr lang="es-MX" sz="2200" b="1" dirty="0" smtClean="0"/>
              <a:t>Supervisar </a:t>
            </a:r>
            <a:r>
              <a:rPr lang="es-MX" sz="2200" b="1" dirty="0"/>
              <a:t>y cargar </a:t>
            </a:r>
            <a:r>
              <a:rPr lang="es-MX" sz="2200" dirty="0"/>
              <a:t>la documentación que se va generando en el tiempo, en el Sistema de Recursos Humanos SIU-MAPUCHE (Legajo   Electrónico) de todos los agentes que revistan en la Presidencia.</a:t>
            </a:r>
            <a:br>
              <a:rPr lang="es-MX" sz="2200" dirty="0"/>
            </a:br>
            <a:r>
              <a:rPr lang="es-MX" sz="2200" b="1" dirty="0" smtClean="0"/>
              <a:t>Fiscalizar</a:t>
            </a:r>
            <a:r>
              <a:rPr lang="es-MX" sz="2200" dirty="0" smtClean="0"/>
              <a:t> </a:t>
            </a:r>
            <a:r>
              <a:rPr lang="es-MX" sz="2200" dirty="0"/>
              <a:t>la carga en el Sistema de Recursos Humanos SIU-MAPUCHE del legajo electrónico que realizan las Dependencias y Unidades Académicas de todos los agentes de la UNLP.</a:t>
            </a:r>
            <a:br>
              <a:rPr lang="es-MX" sz="2200" dirty="0"/>
            </a:br>
            <a:r>
              <a:rPr lang="es-MX" sz="2200" dirty="0"/>
              <a:t/>
            </a:r>
            <a:br>
              <a:rPr lang="es-MX" sz="2200" dirty="0"/>
            </a:br>
            <a:r>
              <a:rPr lang="es-MX" sz="2200" dirty="0"/>
              <a:t>Control de la planta </a:t>
            </a:r>
            <a:r>
              <a:rPr lang="es-MX" sz="2200" dirty="0" err="1" smtClean="0"/>
              <a:t>Nodocente</a:t>
            </a:r>
            <a:r>
              <a:rPr lang="es-MX" sz="2200" dirty="0" smtClean="0"/>
              <a:t> </a:t>
            </a:r>
            <a:r>
              <a:rPr lang="es-MX" sz="2200" dirty="0"/>
              <a:t>de Facultades y Dependencias de la </a:t>
            </a:r>
            <a:r>
              <a:rPr lang="es-MX" sz="2200" dirty="0" smtClean="0"/>
              <a:t>Universidad mediante </a:t>
            </a:r>
            <a:r>
              <a:rPr lang="es-MX" sz="2200" dirty="0"/>
              <a:t>la reglamentación vigente.</a:t>
            </a:r>
            <a:br>
              <a:rPr lang="es-MX" sz="2200" dirty="0"/>
            </a:br>
            <a:r>
              <a:rPr lang="es-MX" sz="2200" dirty="0"/>
              <a:t> </a:t>
            </a:r>
            <a:endParaRPr lang="es-AR" sz="2200" dirty="0"/>
          </a:p>
        </p:txBody>
      </p:sp>
    </p:spTree>
    <p:extLst>
      <p:ext uri="{BB962C8B-B14F-4D97-AF65-F5344CB8AC3E}">
        <p14:creationId xmlns:p14="http://schemas.microsoft.com/office/powerpoint/2010/main" val="4075200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6233890"/>
          </a:xfrm>
        </p:spPr>
        <p:txBody>
          <a:bodyPr>
            <a:normAutofit/>
          </a:bodyPr>
          <a:lstStyle/>
          <a:p>
            <a:r>
              <a:rPr lang="es-ES" dirty="0" smtClean="0"/>
              <a:t>Las digitalizaciones que se cargan en el legajo electrónico ¿deben ser en formato?….</a:t>
            </a:r>
            <a:br>
              <a:rPr lang="es-ES" dirty="0" smtClean="0"/>
            </a:br>
            <a:r>
              <a:rPr lang="es-ES" dirty="0"/>
              <a:t/>
            </a:r>
            <a:br>
              <a:rPr lang="es-ES" dirty="0"/>
            </a:br>
            <a:r>
              <a:rPr lang="es-ES" dirty="0" smtClean="0"/>
              <a:t/>
            </a:r>
            <a:br>
              <a:rPr lang="es-ES" dirty="0" smtClean="0"/>
            </a:br>
            <a:r>
              <a:rPr lang="es-ES" dirty="0"/>
              <a:t> </a:t>
            </a:r>
            <a:r>
              <a:rPr lang="es-ES" dirty="0" smtClean="0"/>
              <a:t> </a:t>
            </a:r>
            <a:r>
              <a:rPr lang="es-ES" sz="4400" b="1" i="1" dirty="0" smtClean="0">
                <a:latin typeface="Baskerville Old Face" panose="02020602080505020303" pitchFamily="18" charset="0"/>
              </a:rPr>
              <a:t>REPITAN CONMIGO!!!!!!!!!</a:t>
            </a:r>
            <a:br>
              <a:rPr lang="es-ES" sz="4400" b="1" i="1" dirty="0" smtClean="0">
                <a:latin typeface="Baskerville Old Face" panose="02020602080505020303" pitchFamily="18" charset="0"/>
              </a:rPr>
            </a:br>
            <a:r>
              <a:rPr lang="es-ES" sz="4400" b="1" i="1" dirty="0">
                <a:latin typeface="Baskerville Old Face" panose="02020602080505020303" pitchFamily="18" charset="0"/>
              </a:rPr>
              <a:t/>
            </a:r>
            <a:br>
              <a:rPr lang="es-ES" sz="4400" b="1" i="1" dirty="0">
                <a:latin typeface="Baskerville Old Face" panose="02020602080505020303" pitchFamily="18" charset="0"/>
              </a:rPr>
            </a:br>
            <a:r>
              <a:rPr lang="es-ES" sz="4400" b="1" i="1" dirty="0" smtClean="0">
                <a:latin typeface="Baskerville Old Face" panose="02020602080505020303" pitchFamily="18" charset="0"/>
              </a:rPr>
              <a:t/>
            </a:r>
            <a:br>
              <a:rPr lang="es-ES" sz="4400" b="1" i="1" dirty="0" smtClean="0">
                <a:latin typeface="Baskerville Old Face" panose="02020602080505020303" pitchFamily="18" charset="0"/>
              </a:rPr>
            </a:br>
            <a:endParaRPr lang="en-US" sz="4400" b="1" i="1" dirty="0">
              <a:latin typeface="Baskerville Old Face" panose="02020602080505020303"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708" y="4193803"/>
            <a:ext cx="2159903" cy="2191056"/>
          </a:xfrm>
          <a:prstGeom prst="rect">
            <a:avLst/>
          </a:prstGeom>
        </p:spPr>
      </p:pic>
    </p:spTree>
    <p:extLst>
      <p:ext uri="{BB962C8B-B14F-4D97-AF65-F5344CB8AC3E}">
        <p14:creationId xmlns:p14="http://schemas.microsoft.com/office/powerpoint/2010/main" val="4160322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5640056"/>
          </a:xfrm>
        </p:spPr>
        <p:txBody>
          <a:bodyPr/>
          <a:lstStyle/>
          <a:p>
            <a:pPr algn="ctr"/>
            <a:r>
              <a:rPr lang="es-ES" sz="9600" b="1" dirty="0" smtClean="0">
                <a:latin typeface="Arial Black" panose="020B0A04020102020204" pitchFamily="34" charset="0"/>
              </a:rPr>
              <a:t/>
            </a:r>
            <a:br>
              <a:rPr lang="es-ES" sz="9600" b="1" dirty="0" smtClean="0">
                <a:latin typeface="Arial Black" panose="020B0A04020102020204" pitchFamily="34" charset="0"/>
              </a:rPr>
            </a:br>
            <a:r>
              <a:rPr lang="es-ES" sz="9600" b="1" dirty="0" smtClean="0">
                <a:latin typeface="Arial Black" panose="020B0A04020102020204" pitchFamily="34" charset="0"/>
              </a:rPr>
              <a:t>.PDF</a:t>
            </a:r>
            <a:r>
              <a:rPr lang="es-ES" dirty="0" smtClean="0"/>
              <a:t/>
            </a:r>
            <a:br>
              <a:rPr lang="es-ES" dirty="0" smtClean="0"/>
            </a:b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051" y="3640565"/>
            <a:ext cx="2267099" cy="2712878"/>
          </a:xfrm>
          <a:prstGeom prst="rect">
            <a:avLst/>
          </a:prstGeom>
        </p:spPr>
      </p:pic>
    </p:spTree>
    <p:extLst>
      <p:ext uri="{BB962C8B-B14F-4D97-AF65-F5344CB8AC3E}">
        <p14:creationId xmlns:p14="http://schemas.microsoft.com/office/powerpoint/2010/main" val="2502461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81048" y="704193"/>
            <a:ext cx="9738873" cy="5686097"/>
          </a:xfrm>
        </p:spPr>
        <p:txBody>
          <a:bodyPr>
            <a:normAutofit/>
          </a:bodyPr>
          <a:lstStyle/>
          <a:p>
            <a:pPr algn="ctr"/>
            <a:r>
              <a:rPr lang="es-ES" sz="6000" b="1" dirty="0" smtClean="0"/>
              <a:t>Muchas gracias por su atención!!!!</a:t>
            </a:r>
            <a:r>
              <a:rPr lang="es-ES" sz="9600" b="1" dirty="0" smtClean="0"/>
              <a:t/>
            </a:r>
            <a:br>
              <a:rPr lang="es-ES" sz="9600" b="1"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sz="2200" dirty="0" smtClean="0"/>
              <a:t>Equipo de la Dirección de Legajos y Control Planta de Cargos</a:t>
            </a:r>
            <a:endParaRPr lang="en-US" sz="2200" dirty="0"/>
          </a:p>
        </p:txBody>
      </p:sp>
      <p:pic>
        <p:nvPicPr>
          <p:cNvPr id="5" name="Imagen 4"/>
          <p:cNvPicPr>
            <a:picLocks noChangeAspect="1"/>
          </p:cNvPicPr>
          <p:nvPr/>
        </p:nvPicPr>
        <p:blipFill>
          <a:blip r:embed="rId2"/>
          <a:stretch>
            <a:fillRect/>
          </a:stretch>
        </p:blipFill>
        <p:spPr>
          <a:xfrm>
            <a:off x="6874381" y="2998261"/>
            <a:ext cx="2962688" cy="203863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317" y="2835986"/>
            <a:ext cx="3079531" cy="2363184"/>
          </a:xfrm>
          <a:prstGeom prst="rect">
            <a:avLst/>
          </a:prstGeom>
        </p:spPr>
      </p:pic>
    </p:spTree>
    <p:extLst>
      <p:ext uri="{BB962C8B-B14F-4D97-AF65-F5344CB8AC3E}">
        <p14:creationId xmlns:p14="http://schemas.microsoft.com/office/powerpoint/2010/main" val="465618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4746676"/>
          </a:xfrm>
        </p:spPr>
        <p:txBody>
          <a:bodyPr/>
          <a:lstStyle/>
          <a:p>
            <a:r>
              <a:rPr lang="es-MX" dirty="0" smtClean="0"/>
              <a:t/>
            </a:r>
            <a:br>
              <a:rPr lang="es-MX" dirty="0" smtClean="0"/>
            </a:br>
            <a:endParaRPr lang="es-AR" dirty="0"/>
          </a:p>
        </p:txBody>
      </p:sp>
      <p:pic>
        <p:nvPicPr>
          <p:cNvPr id="3" name="Imagen 2"/>
          <p:cNvPicPr>
            <a:picLocks noChangeAspect="1"/>
          </p:cNvPicPr>
          <p:nvPr/>
        </p:nvPicPr>
        <p:blipFill>
          <a:blip r:embed="rId2"/>
          <a:stretch>
            <a:fillRect/>
          </a:stretch>
        </p:blipFill>
        <p:spPr>
          <a:xfrm>
            <a:off x="2930169" y="1045819"/>
            <a:ext cx="3677163" cy="1781424"/>
          </a:xfrm>
          <a:prstGeom prst="rect">
            <a:avLst/>
          </a:prstGeom>
        </p:spPr>
      </p:pic>
      <p:sp>
        <p:nvSpPr>
          <p:cNvPr id="4" name="Rectángulo 3"/>
          <p:cNvSpPr/>
          <p:nvPr/>
        </p:nvSpPr>
        <p:spPr>
          <a:xfrm>
            <a:off x="3048000" y="3105835"/>
            <a:ext cx="6096000" cy="1754326"/>
          </a:xfrm>
          <a:prstGeom prst="rect">
            <a:avLst/>
          </a:prstGeom>
        </p:spPr>
        <p:txBody>
          <a:bodyPr>
            <a:spAutoFit/>
          </a:bodyPr>
          <a:lstStyle/>
          <a:p>
            <a:r>
              <a:rPr lang="es-MX" sz="3600" b="1" i="1" dirty="0"/>
              <a:t>¿Qué  es Mapuche</a:t>
            </a:r>
            <a:r>
              <a:rPr lang="es-MX" sz="3600" b="1" i="1" dirty="0" smtClean="0"/>
              <a:t>?</a:t>
            </a:r>
          </a:p>
          <a:p>
            <a:r>
              <a:rPr lang="es-MX" sz="3600" b="1" i="1" dirty="0"/>
              <a:t/>
            </a:r>
            <a:br>
              <a:rPr lang="es-MX" sz="3600" b="1" i="1" dirty="0"/>
            </a:br>
            <a:r>
              <a:rPr lang="es-MX" sz="3600" b="1" i="1" dirty="0"/>
              <a:t>¿Para que sirve?</a:t>
            </a:r>
            <a:endParaRPr lang="es-AR" sz="3600" b="1" i="1" dirty="0"/>
          </a:p>
        </p:txBody>
      </p:sp>
      <p:pic>
        <p:nvPicPr>
          <p:cNvPr id="5" name="Imagen 4"/>
          <p:cNvPicPr>
            <a:picLocks noChangeAspect="1"/>
          </p:cNvPicPr>
          <p:nvPr/>
        </p:nvPicPr>
        <p:blipFill>
          <a:blip r:embed="rId3"/>
          <a:stretch>
            <a:fillRect/>
          </a:stretch>
        </p:blipFill>
        <p:spPr>
          <a:xfrm>
            <a:off x="9599076" y="4722628"/>
            <a:ext cx="1743318" cy="1848108"/>
          </a:xfrm>
          <a:prstGeom prst="rect">
            <a:avLst/>
          </a:prstGeom>
        </p:spPr>
      </p:pic>
    </p:spTree>
    <p:extLst>
      <p:ext uri="{BB962C8B-B14F-4D97-AF65-F5344CB8AC3E}">
        <p14:creationId xmlns:p14="http://schemas.microsoft.com/office/powerpoint/2010/main" val="115925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5734649"/>
          </a:xfrm>
        </p:spPr>
        <p:txBody>
          <a:bodyPr>
            <a:normAutofit fontScale="90000"/>
          </a:bodyPr>
          <a:lstStyle/>
          <a:p>
            <a:pPr marL="457200" indent="-457200">
              <a:buFont typeface="Wingdings" panose="05000000000000000000" pitchFamily="2" charset="2"/>
              <a:buChar char="q"/>
            </a:pPr>
            <a:r>
              <a:rPr lang="es-MX" sz="3100" dirty="0"/>
              <a:t>El SIU-Mapuche es un sistema que se utiliza para la gestión de Recursos Humanos de instituciones de manera integrada. Mediante el mismo es posible mantener </a:t>
            </a:r>
            <a:r>
              <a:rPr lang="es-MX" sz="3100" b="1" dirty="0"/>
              <a:t>el legajo del empleado actualizado </a:t>
            </a:r>
            <a:r>
              <a:rPr lang="es-MX" sz="3100" dirty="0"/>
              <a:t>y constituir una base para obtener información útil para la organización.</a:t>
            </a:r>
            <a:br>
              <a:rPr lang="es-MX" sz="3100" dirty="0"/>
            </a:br>
            <a:r>
              <a:rPr lang="es-MX" sz="3100" dirty="0" smtClean="0"/>
              <a:t>Está </a:t>
            </a:r>
            <a:r>
              <a:rPr lang="es-MX" sz="3100" dirty="0"/>
              <a:t>basado en </a:t>
            </a:r>
            <a:r>
              <a:rPr lang="es-MX" sz="3100" b="1" dirty="0"/>
              <a:t>un legajo electrónico único</a:t>
            </a:r>
            <a:r>
              <a:rPr lang="es-MX" sz="3100" dirty="0"/>
              <a:t>, que es la fuente de información para la gestión de personal y para la liquidación de haberes. </a:t>
            </a:r>
            <a:r>
              <a:rPr lang="es-MX" dirty="0"/>
              <a:t/>
            </a:r>
            <a:br>
              <a:rPr lang="es-MX" dirty="0"/>
            </a:br>
            <a:endParaRPr lang="es-AR" dirty="0"/>
          </a:p>
        </p:txBody>
      </p:sp>
    </p:spTree>
    <p:extLst>
      <p:ext uri="{BB962C8B-B14F-4D97-AF65-F5344CB8AC3E}">
        <p14:creationId xmlns:p14="http://schemas.microsoft.com/office/powerpoint/2010/main" val="392028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24151" y="624109"/>
            <a:ext cx="8911687" cy="5881793"/>
          </a:xfrm>
        </p:spPr>
        <p:txBody>
          <a:bodyPr/>
          <a:lstStyle/>
          <a:p>
            <a:pPr algn="ctr"/>
            <a:r>
              <a:rPr lang="es-ES" dirty="0"/>
              <a:t/>
            </a:r>
            <a:br>
              <a:rPr lang="es-ES" dirty="0"/>
            </a:br>
            <a:r>
              <a:rPr lang="es-ES" sz="4400" b="1" i="1" dirty="0" smtClean="0"/>
              <a:t>Resolución </a:t>
            </a:r>
            <a:r>
              <a:rPr lang="es-ES" sz="4400" b="1" i="1" dirty="0" smtClean="0">
                <a:solidFill>
                  <a:prstClr val="black"/>
                </a:solidFill>
              </a:rPr>
              <a:t>3236/20</a:t>
            </a:r>
            <a:br>
              <a:rPr lang="es-ES" sz="4400" b="1" i="1" dirty="0" smtClean="0">
                <a:solidFill>
                  <a:prstClr val="black"/>
                </a:solidFill>
              </a:rPr>
            </a:br>
            <a:r>
              <a:rPr lang="es-ES" sz="4400" b="1" i="1" dirty="0" smtClean="0">
                <a:solidFill>
                  <a:prstClr val="black"/>
                </a:solidFill>
              </a:rPr>
              <a:t>¿Cuál es su función?</a:t>
            </a:r>
            <a:br>
              <a:rPr lang="es-ES" sz="4400" b="1" i="1" dirty="0" smtClean="0">
                <a:solidFill>
                  <a:prstClr val="black"/>
                </a:solidFill>
              </a:rPr>
            </a:br>
            <a:r>
              <a:rPr lang="es-ES" sz="4400" b="1" i="1" dirty="0" smtClean="0">
                <a:solidFill>
                  <a:prstClr val="black"/>
                </a:solidFill>
              </a:rPr>
              <a:t>¿A que nos compromete?</a:t>
            </a:r>
            <a:endParaRPr lang="en-US" sz="4400" b="1" i="1" dirty="0"/>
          </a:p>
        </p:txBody>
      </p:sp>
      <p:pic>
        <p:nvPicPr>
          <p:cNvPr id="5" name="Imagen 4"/>
          <p:cNvPicPr>
            <a:picLocks noChangeAspect="1"/>
          </p:cNvPicPr>
          <p:nvPr/>
        </p:nvPicPr>
        <p:blipFill>
          <a:blip r:embed="rId2"/>
          <a:stretch>
            <a:fillRect/>
          </a:stretch>
        </p:blipFill>
        <p:spPr>
          <a:xfrm>
            <a:off x="9268519" y="3773390"/>
            <a:ext cx="2467319" cy="2191056"/>
          </a:xfrm>
          <a:prstGeom prst="rect">
            <a:avLst/>
          </a:prstGeom>
        </p:spPr>
      </p:pic>
    </p:spTree>
    <p:extLst>
      <p:ext uri="{BB962C8B-B14F-4D97-AF65-F5344CB8AC3E}">
        <p14:creationId xmlns:p14="http://schemas.microsoft.com/office/powerpoint/2010/main" val="269414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734207" y="357353"/>
            <a:ext cx="10457793" cy="6400636"/>
          </a:xfrm>
        </p:spPr>
        <p:txBody>
          <a:bodyPr>
            <a:noAutofit/>
          </a:bodyPr>
          <a:lstStyle/>
          <a:p>
            <a:r>
              <a:rPr lang="es-ES" sz="2000" dirty="0" smtClean="0"/>
              <a:t> </a:t>
            </a:r>
            <a:r>
              <a:rPr lang="es-ES" sz="2200" b="1" dirty="0" smtClean="0">
                <a:solidFill>
                  <a:prstClr val="black"/>
                </a:solidFill>
              </a:rPr>
              <a:t>Obligatoriedad </a:t>
            </a:r>
            <a:r>
              <a:rPr lang="es-ES" sz="2200" b="1" dirty="0">
                <a:solidFill>
                  <a:prstClr val="black"/>
                </a:solidFill>
              </a:rPr>
              <a:t>de justificación  </a:t>
            </a:r>
            <a:r>
              <a:rPr lang="es-ES" sz="2200" b="1" dirty="0" smtClean="0">
                <a:solidFill>
                  <a:prstClr val="black"/>
                </a:solidFill>
              </a:rPr>
              <a:t>por parte de los usufructuarios de licencias sin goce de haberes por mayor jerarquía </a:t>
            </a:r>
            <a:r>
              <a:rPr lang="es-ES" sz="2200" dirty="0" smtClean="0">
                <a:solidFill>
                  <a:prstClr val="black"/>
                </a:solidFill>
              </a:rPr>
              <a:t>docentes y Nodocentes,  </a:t>
            </a:r>
            <a:r>
              <a:rPr lang="es-ES" sz="2200" dirty="0" smtClean="0"/>
              <a:t>de </a:t>
            </a:r>
            <a:r>
              <a:rPr lang="es-ES" sz="2200" dirty="0"/>
              <a:t>presentar cada seis (6) meses contados a partir de la fecha de iniciación de la respectiva licencia, una certificación que acredite la vigencia del motivo originario de la misma. </a:t>
            </a:r>
            <a:r>
              <a:rPr lang="es-ES" sz="2200" dirty="0" smtClean="0">
                <a:solidFill>
                  <a:prstClr val="black"/>
                </a:solidFill>
              </a:rPr>
              <a:t> </a:t>
            </a:r>
            <a:endParaRPr lang="es-ES" sz="2200" dirty="0" smtClean="0"/>
          </a:p>
          <a:p>
            <a:r>
              <a:rPr lang="es-ES" sz="2200" dirty="0" smtClean="0"/>
              <a:t>Los </a:t>
            </a:r>
            <a:r>
              <a:rPr lang="es-ES" sz="2200" dirty="0"/>
              <a:t>Servicios de Personal de las Facultades y Dependencias deberán agregar en el legajo electrónico SIU MAPUCHE, junto a la copia del acto administrativo de otorgamiento de la licencia, las acreditaciones </a:t>
            </a:r>
            <a:r>
              <a:rPr lang="es-ES" sz="2200" dirty="0" smtClean="0"/>
              <a:t>actualizadas.</a:t>
            </a:r>
          </a:p>
          <a:p>
            <a:endParaRPr lang="en-US" sz="2200" dirty="0"/>
          </a:p>
          <a:p>
            <a:r>
              <a:rPr lang="es-ES" sz="2200" dirty="0"/>
              <a:t> La Dirección General de Personal será la encargada de efectuar los controles correspondientes a las previsiones del artículo anterior con relación a la documentación agregada en el legajo electrónico, pudiendo emitir observaciones y ponerlas en conocimiento de la Facultad o Dependencia que incurriera en eventual falta para su solución. </a:t>
            </a:r>
            <a:endParaRPr lang="en-US" sz="2200" dirty="0"/>
          </a:p>
        </p:txBody>
      </p:sp>
    </p:spTree>
    <p:extLst>
      <p:ext uri="{BB962C8B-B14F-4D97-AF65-F5344CB8AC3E}">
        <p14:creationId xmlns:p14="http://schemas.microsoft.com/office/powerpoint/2010/main" val="4244304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758</TotalTime>
  <Words>1700</Words>
  <Application>Microsoft Office PowerPoint</Application>
  <PresentationFormat>Panorámica</PresentationFormat>
  <Paragraphs>143</Paragraphs>
  <Slides>52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52</vt:i4>
      </vt:variant>
    </vt:vector>
  </HeadingPairs>
  <TitlesOfParts>
    <vt:vector size="62" baseType="lpstr">
      <vt:lpstr>arial</vt:lpstr>
      <vt:lpstr>arial</vt:lpstr>
      <vt:lpstr>Arial Black</vt:lpstr>
      <vt:lpstr>Bahnschrift SemiCondensed</vt:lpstr>
      <vt:lpstr>Baskerville Old Face</vt:lpstr>
      <vt:lpstr>Century Gothic</vt:lpstr>
      <vt:lpstr>Verdana</vt:lpstr>
      <vt:lpstr>Wingdings</vt:lpstr>
      <vt:lpstr>Wingdings 3</vt:lpstr>
      <vt:lpstr>Espiral</vt:lpstr>
      <vt:lpstr>La Dirección de Legajos y Control Planta de Cargos les da la bienvenida al…</vt:lpstr>
      <vt:lpstr>    ¿Que es la Dirección General de Personal?    </vt:lpstr>
      <vt:lpstr> La Dirección General de Personal (DGP) es el servicio administrativo de referencia de todos los asuntos inherentes a la gestión de los Recursos Humanos.  Responsabilidad Primaria: Dirigir las actividades de administración de personal en lo que se refiere a ejecución, asesoramiento y asistencia de todos los aspectos técnicos, legales y reglamentarios vigentes en la Administración Pública Nacional y en la Universidad. Algunas de sus acciones:  Recopilar los antecedentes individuales del personal docente y administrativo a los efectos de la formación y actualización de los respectivos legajos y expedir constancias que emanen de los legajos, ficheros y otros antecedentes.</vt:lpstr>
      <vt:lpstr>   ¿Qué es la Dirección de Legajos y Control Planta de Cargos?</vt:lpstr>
      <vt:lpstr>RESPONSABILIDAD PRIMARIA:  Asistir a la Dirección General de Personal y a la Secretaría de Administración y Finanzas en todo lo referido a los legajos del personal, a la planta Nodocente de la Universidad y la Planta docente y Autoridades de la Presidencia.  Acciones:  Supervisar y cargar la documentación que se va generando en el tiempo, en el Sistema de Recursos Humanos SIU-MAPUCHE (Legajo   Electrónico) de todos los agentes que revistan en la Presidencia. Fiscalizar la carga en el Sistema de Recursos Humanos SIU-MAPUCHE del legajo electrónico que realizan las Dependencias y Unidades Académicas de todos los agentes de la UNLP.  Control de la planta Nodocente de Facultades y Dependencias de la Universidad mediante la reglamentación vigente.  </vt:lpstr>
      <vt:lpstr> </vt:lpstr>
      <vt:lpstr>El SIU-Mapuche es un sistema que se utiliza para la gestión de Recursos Humanos de instituciones de manera integrada. Mediante el mismo es posible mantener el legajo del empleado actualizado y constituir una base para obtener información útil para la organización. Está basado en un legajo electrónico único, que es la fuente de información para la gestión de personal y para la liquidación de haberes.  </vt:lpstr>
      <vt:lpstr> Resolución 3236/20 ¿Cuál es su función? ¿A que nos compromete?</vt:lpstr>
      <vt:lpstr>Presentación de PowerPoint</vt:lpstr>
      <vt:lpstr>  ¿Qué pasa si no se da cumplimiento a esta Resolución?  </vt:lpstr>
      <vt:lpstr>Presentación de PowerPoint</vt:lpstr>
      <vt:lpstr>  Ya que hablamos de Licencias…..  ¿ Que normativa establece el otorgamiento de licencias Docentes y Nodocentes?</vt:lpstr>
      <vt:lpstr>Ordenanza 129/79: “Régimen de licencias y asistencia para el personal docente y directivo de la Universidad Nacional de la Plata”  Decreto 1246/2015: Convenio Colectivo para Docentes de las Instituciones Universitarias Nacionales.  Decreto 366/06: Convenio Colectivo de Trabajo para el Sector Nodocente de las Instituciones Universitarias Nacionales.</vt:lpstr>
      <vt:lpstr>  ¿Cómo se realiza el procedimiento para dar un  alta pura docente?</vt:lpstr>
      <vt:lpstr>A modo de recordatorio!!</vt:lpstr>
      <vt:lpstr>ALTAS PURAS DOCENTES - PROCEDIMIENTO:</vt:lpstr>
      <vt:lpstr>Presentación de PowerPoint</vt:lpstr>
      <vt:lpstr>Presentación de PowerPoint</vt:lpstr>
      <vt:lpstr>Ahora veamos estas tres situaciones:  a)Un docente comprendido en la Resolución 1067/18.   b) Un docente de pregrado comprendido en la Resolución 6644/19.  b)Un Nodocente que realiza la opción de Adhesión al Premio Estimulo –Res 841/15-.</vt:lpstr>
      <vt:lpstr> En estos casos:  ¿En que expediente se realizan los actos administrativos pertinentes?  </vt:lpstr>
      <vt:lpstr>a) Dicha renuncia, deberá tramitarse en actuaciones propias de cada facultad, debiendo incorporar a las actuaciones de la Presidencia copia certificada del acto de aceptación. (punto 5.3 del anexo II de la Res. 1067/18) b) La Dirección de Certificaciones Previsionales, girará las actuaciones sucesivamente a todos los establecimientos en los que el docente tuviere cargos vigentes para que realicen informe actualizado de situación de revista. Cumplida la intervención que corresponda a la Dirección General de Personal, se remitirá el expediente a la Dirección General Operativa para la elaboración del acto administrativo de aceptación de la renuncia condicionada. (punto 5.3 del anexo II de la Res. 6644/19) c) Con copia certificada de las fojas pertinentes del expediente de Presidencia, la Facultad o Dependencia formará actuación por separado con carátula propia, dejando la debida constancia, en la que dictará el acto administrativo que disponga o solicite la baja por jubilación; según corresponda, dentro del plazo establecido por los incisos 4 0 5 (según sea el caso) del artículo 60 de la Resolución, agregándose copia de ese acto administrativo al expediente de Presidencia. Ambos expedientes (el de Presidencia y el caratulado en la Facultad o Dependencia), deberán remitirse a la Dirección General de Personal. (punto 4.1 Anexo II Res. 841/15) </vt:lpstr>
      <vt:lpstr> Permanencia a los 70 años ¿Quién la otorga? ¿Qué informe requiere la DLyCPC para expedirse al respecto?</vt:lpstr>
      <vt:lpstr>Presentación de PowerPoint</vt:lpstr>
      <vt:lpstr>Procedimientos abreviados:  ¿A que nos referimos?  ¿ Cual es el procedimiento abreviado vigente?</vt:lpstr>
      <vt:lpstr>   El procedimiento abreviado tiene como objetivo concluir de forma anticipada un determinado procedimiento.  </vt:lpstr>
      <vt:lpstr>El único procedimiento abreviado vigente es el de la Paritaria 1/22-La promoción Nodocente (de categoría 7 a 6)   No llevan ni SELLO CONFORME ni TOMA DE POSESIÓN </vt:lpstr>
      <vt:lpstr>    ¿Cuales son los procedimientos que no son abreviados?</vt:lpstr>
      <vt:lpstr>-TODO INGRESO NODOCENTE O PROMOCION RESTANTE se rige por los procedimientos habituales (Resolución 7429/19) CON SELLO CONFORME Y TOMA DE POSESION   -CASO ESPECIAL DE LA CUOTA 3 DEL PLAN DE FORTALECIMIENTO: Se rige por la  Circular 1/23 (adaptación de la circular 3/22) CON SELLO CONFORME Y TOMA DE POSESION  </vt:lpstr>
      <vt:lpstr> Movimientos Nodocentes:  luego de realizado el concurso ya sea de ingreso o promoción y habiendo dictaminado el jurado al aspirante ganador…. </vt:lpstr>
      <vt:lpstr>   ¿Qué Normativa se aplica para este tipo de tramite?</vt:lpstr>
      <vt:lpstr>Presentación de PowerPoint</vt:lpstr>
      <vt:lpstr>  Las mencionadas Normativas, indican que debe realizarse un…                             </vt:lpstr>
      <vt:lpstr>Presentación de PowerPoint</vt:lpstr>
      <vt:lpstr>  ¿Cuáles son los datos del aspirante que corresponde se registren en el legajo electrónico?  </vt:lpstr>
      <vt:lpstr>Presentación de PowerPoint</vt:lpstr>
      <vt:lpstr>Presentación de PowerPoint</vt:lpstr>
      <vt:lpstr>Una vez realizado el contralor  del expediente por parte de la DGP....  ¿ Que información recibo en el expediente?  ¿Qué debo de hacer con ella?  (no sean mal pensados!!!!!!) </vt:lpstr>
      <vt:lpstr>Presentación de PowerPoint</vt:lpstr>
      <vt:lpstr>APARTADO SEGUNDO: alta pura en Establecimientos de pregrado o Dependencias  ¿Qué sabemos de los actos administrativos?</vt:lpstr>
      <vt:lpstr> Apartado cuarto de los Ascensos:  ¿Qué entendemos por Ascenso? ¿Qué instrumentos deben registrarse en Mapuche?</vt:lpstr>
      <vt:lpstr>Presentación de PowerPoint</vt:lpstr>
      <vt:lpstr>Presentación de PowerPoint</vt:lpstr>
      <vt:lpstr>   A los efectos de este apartado se entiende por "ascenso" a la promoción que surge de uno de los concursos de ascenso regulados en el capítulo pertinente de la Ordenanza 262. De los instrumentos enumerados en el punto 2.2 del apartado primero, (que ya deberían de estar registrados) solo deberán digitalizarse los mencionados en los puntos 2.2.2 y 2.2.5 (cuando se verifique un cambio de agrupamiento). </vt:lpstr>
      <vt:lpstr>Cuando hablamos de APARTADO QUINTO: PROMOCIONES EXCEPCIONALES...  ¿Qué entendemos por promociones excepcionales?  ¿Qué se necesita fundamentalmente para este tipo de promociones?</vt:lpstr>
      <vt:lpstr>Presentación de PowerPoint</vt:lpstr>
      <vt:lpstr>  Respecto al registro de documentación en los legajos electrónicos:  ¿Se podría utilizar por analogía la Resolución 7429/19 para los legajos de los docentes? </vt:lpstr>
      <vt:lpstr>    Por supuesto que si!!!!!</vt:lpstr>
      <vt:lpstr>   ¿Como se registran las digitalizaciones en el legajo electrónico?</vt:lpstr>
      <vt:lpstr>Las digitalizaciones se registran con lenguaje controlado que fue transmitido oportunamente en el material de los anteriores encuentros. Además se digitalizan por separado. Atenti!!!  No se descarga el expediente SUDOCU y se sube a Mapuche, porque no todo lo que esta en el expediente es dato de legajo.</vt:lpstr>
      <vt:lpstr>Las digitalizaciones que se cargan en el legajo electrónico ¿deben ser en formato?….     REPITAN CONMIGO!!!!!!!!!   </vt:lpstr>
      <vt:lpstr> .PDF </vt:lpstr>
      <vt:lpstr>Muchas gracias por su atención!!!!       Equipo de la Dirección de Legajos y Control Planta de Cargos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Direccion de legajos y control planta de cargos</dc:title>
  <dc:creator>Usuario</dc:creator>
  <cp:lastModifiedBy>Usuario</cp:lastModifiedBy>
  <cp:revision>49</cp:revision>
  <dcterms:created xsi:type="dcterms:W3CDTF">2021-12-14T22:59:23Z</dcterms:created>
  <dcterms:modified xsi:type="dcterms:W3CDTF">2023-04-18T16:23:51Z</dcterms:modified>
</cp:coreProperties>
</file>