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73" d="100"/>
          <a:sy n="73" d="100"/>
        </p:scale>
        <p:origin x="6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46ACBF6C-6B58-42EE-BB0D-B52F06459C79}" type="datetimeFigureOut">
              <a:rPr lang="en-US" smtClean="0"/>
              <a:t>5/9/2023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21349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6ACBF6C-6B58-42EE-BB0D-B52F06459C79}" type="datetimeFigureOut">
              <a:rPr lang="en-US" smtClean="0"/>
              <a:t>5/9/2023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369384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6ACBF6C-6B58-42EE-BB0D-B52F06459C79}" type="datetimeFigureOut">
              <a:rPr lang="en-US" smtClean="0"/>
              <a:t>5/9/2023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372735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6ACBF6C-6B58-42EE-BB0D-B52F06459C79}" type="datetimeFigureOut">
              <a:rPr lang="en-US" smtClean="0"/>
              <a:t>5/9/2023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67165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6ACBF6C-6B58-42EE-BB0D-B52F06459C79}" type="datetimeFigureOut">
              <a:rPr lang="en-US" smtClean="0"/>
              <a:t>5/9/2023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3949948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46ACBF6C-6B58-42EE-BB0D-B52F06459C79}" type="datetimeFigureOut">
              <a:rPr lang="en-US" smtClean="0"/>
              <a:t>5/9/2023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358730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46ACBF6C-6B58-42EE-BB0D-B52F06459C79}" type="datetimeFigureOut">
              <a:rPr lang="en-US" smtClean="0"/>
              <a:t>5/9/2023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65335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46ACBF6C-6B58-42EE-BB0D-B52F06459C79}" type="datetimeFigureOut">
              <a:rPr lang="en-US" smtClean="0"/>
              <a:t>5/9/2023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52270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6ACBF6C-6B58-42EE-BB0D-B52F06459C79}" type="datetimeFigureOut">
              <a:rPr lang="en-US" smtClean="0"/>
              <a:t>5/9/2023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2273407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6ACBF6C-6B58-42EE-BB0D-B52F06459C79}" type="datetimeFigureOut">
              <a:rPr lang="en-US" smtClean="0"/>
              <a:t>5/9/2023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144710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6ACBF6C-6B58-42EE-BB0D-B52F06459C79}" type="datetimeFigureOut">
              <a:rPr lang="en-US" smtClean="0"/>
              <a:t>5/9/2023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78983A2-1622-4CA0-9B56-433D0BBB11DD}" type="slidenum">
              <a:rPr lang="en-US" smtClean="0"/>
              <a:t>‹Nº›</a:t>
            </a:fld>
            <a:endParaRPr lang="en-US"/>
          </a:p>
        </p:txBody>
      </p:sp>
    </p:spTree>
    <p:extLst>
      <p:ext uri="{BB962C8B-B14F-4D97-AF65-F5344CB8AC3E}">
        <p14:creationId xmlns:p14="http://schemas.microsoft.com/office/powerpoint/2010/main" val="77703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CBF6C-6B58-42EE-BB0D-B52F06459C79}" type="datetimeFigureOut">
              <a:rPr lang="en-US" smtClean="0"/>
              <a:t>5/9/2023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983A2-1622-4CA0-9B56-433D0BBB11DD}" type="slidenum">
              <a:rPr lang="en-US" smtClean="0"/>
              <a:t>‹Nº›</a:t>
            </a:fld>
            <a:endParaRPr lang="en-US"/>
          </a:p>
        </p:txBody>
      </p:sp>
    </p:spTree>
    <p:extLst>
      <p:ext uri="{BB962C8B-B14F-4D97-AF65-F5344CB8AC3E}">
        <p14:creationId xmlns:p14="http://schemas.microsoft.com/office/powerpoint/2010/main" val="2498375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mesa@presi.unlp.edu.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solidFill>
            <a:schemeClr val="accent2"/>
          </a:solidFill>
        </p:spPr>
        <p:txBody>
          <a:bodyPr>
            <a:normAutofit/>
          </a:bodyPr>
          <a:lstStyle/>
          <a:p>
            <a:r>
              <a:rPr lang="es-ES" sz="8800" b="1" u="sng" dirty="0" smtClean="0">
                <a:latin typeface="Cooper Black" panose="0208090404030B020404" pitchFamily="18" charset="0"/>
              </a:rPr>
              <a:t>Jubilación</a:t>
            </a:r>
            <a:r>
              <a:rPr lang="es-ES" b="1" dirty="0" smtClean="0"/>
              <a:t/>
            </a:r>
            <a:br>
              <a:rPr lang="es-ES" b="1" dirty="0" smtClean="0"/>
            </a:br>
            <a:endParaRPr lang="en-US" dirty="0"/>
          </a:p>
        </p:txBody>
      </p:sp>
      <p:sp>
        <p:nvSpPr>
          <p:cNvPr id="3" name="Subtítulo 2"/>
          <p:cNvSpPr>
            <a:spLocks noGrp="1"/>
          </p:cNvSpPr>
          <p:nvPr>
            <p:ph type="subTitle" idx="1"/>
          </p:nvPr>
        </p:nvSpPr>
        <p:spPr>
          <a:solidFill>
            <a:schemeClr val="accent2">
              <a:lumMod val="60000"/>
              <a:lumOff val="40000"/>
            </a:schemeClr>
          </a:solidFill>
          <a:ln>
            <a:solidFill>
              <a:schemeClr val="tx1"/>
            </a:solidFill>
          </a:ln>
        </p:spPr>
        <p:txBody>
          <a:bodyPr>
            <a:normAutofit/>
          </a:bodyPr>
          <a:lstStyle/>
          <a:p>
            <a:r>
              <a:rPr lang="es-ES" sz="4400" dirty="0" smtClean="0"/>
              <a:t>Todo lo que debo saber Guía para el personal de la UNLP</a:t>
            </a:r>
            <a:endParaRPr lang="en-US" sz="4400" dirty="0"/>
          </a:p>
        </p:txBody>
      </p:sp>
    </p:spTree>
    <p:extLst>
      <p:ext uri="{BB962C8B-B14F-4D97-AF65-F5344CB8AC3E}">
        <p14:creationId xmlns:p14="http://schemas.microsoft.com/office/powerpoint/2010/main" val="1688591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394856"/>
            <a:ext cx="10515600" cy="2722417"/>
          </a:xfrm>
          <a:solidFill>
            <a:schemeClr val="accent1">
              <a:lumMod val="20000"/>
              <a:lumOff val="80000"/>
            </a:schemeClr>
          </a:solidFill>
          <a:ln>
            <a:solidFill>
              <a:schemeClr val="tx1"/>
            </a:solidFill>
          </a:ln>
        </p:spPr>
        <p:txBody>
          <a:bodyPr/>
          <a:lstStyle/>
          <a:p>
            <a:r>
              <a:rPr lang="es-ES" b="1" u="sng" dirty="0" smtClean="0">
                <a:latin typeface="Bahnschrift SemiCondensed" panose="020B0502040204020203" pitchFamily="34" charset="0"/>
              </a:rPr>
              <a:t>¿COMO INICIO EL TRAMITE ANTE LA UNIVERSIDAD PARA OBTENER MIS CERTIFICADOS?</a:t>
            </a:r>
            <a:endParaRPr lang="en-US" b="1" u="sng" dirty="0">
              <a:latin typeface="Bahnschrift SemiCondensed" panose="020B0502040204020203" pitchFamily="34" charset="0"/>
            </a:endParaRPr>
          </a:p>
        </p:txBody>
      </p:sp>
      <p:sp>
        <p:nvSpPr>
          <p:cNvPr id="3" name="Marcador de texto 2"/>
          <p:cNvSpPr>
            <a:spLocks noGrp="1"/>
          </p:cNvSpPr>
          <p:nvPr>
            <p:ph type="body" idx="1"/>
          </p:nvPr>
        </p:nvSpPr>
        <p:spPr>
          <a:xfrm>
            <a:off x="831850" y="3283527"/>
            <a:ext cx="10515600" cy="2806123"/>
          </a:xfrm>
          <a:solidFill>
            <a:schemeClr val="accent4">
              <a:lumMod val="20000"/>
              <a:lumOff val="80000"/>
            </a:schemeClr>
          </a:solidFill>
          <a:ln>
            <a:solidFill>
              <a:schemeClr val="tx1"/>
            </a:solidFill>
          </a:ln>
        </p:spPr>
        <p:txBody>
          <a:bodyPr>
            <a:normAutofit/>
          </a:bodyPr>
          <a:lstStyle/>
          <a:p>
            <a:r>
              <a:rPr lang="es-ES" sz="3600" dirty="0" smtClean="0">
                <a:solidFill>
                  <a:schemeClr val="tx1">
                    <a:lumMod val="95000"/>
                    <a:lumOff val="5000"/>
                  </a:schemeClr>
                </a:solidFill>
              </a:rPr>
              <a:t>La Dirección de Certificaciones Previsionales NO acepta documentación en Formato Papel, solo la expide atento a que es requisito de ANSES. Por lo tanto, para iniciar el trámite deberás hacer lo siguiente:</a:t>
            </a:r>
            <a:endParaRPr lang="en-US" sz="3600" dirty="0">
              <a:solidFill>
                <a:schemeClr val="tx1">
                  <a:lumMod val="95000"/>
                  <a:lumOff val="5000"/>
                </a:schemeClr>
              </a:solidFill>
            </a:endParaRPr>
          </a:p>
        </p:txBody>
      </p:sp>
    </p:spTree>
    <p:extLst>
      <p:ext uri="{BB962C8B-B14F-4D97-AF65-F5344CB8AC3E}">
        <p14:creationId xmlns:p14="http://schemas.microsoft.com/office/powerpoint/2010/main" val="973178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a:ln>
            <a:solidFill>
              <a:schemeClr val="tx1"/>
            </a:solidFill>
          </a:ln>
        </p:spPr>
        <p:txBody>
          <a:bodyPr>
            <a:noAutofit/>
          </a:bodyPr>
          <a:lstStyle/>
          <a:p>
            <a:r>
              <a:rPr lang="es-ES" sz="2400" b="1" dirty="0" smtClean="0">
                <a:latin typeface="Arial" panose="020B0604020202020204" pitchFamily="34" charset="0"/>
                <a:cs typeface="Arial" panose="020B0604020202020204" pitchFamily="34" charset="0"/>
              </a:rPr>
              <a:t>En la Página de la UNLP clic en Administración, cuando se despliegue, clic en Personal y dentro de Personal buscar Jubilaciones, cliquear y elegir el Formulario según las funciones que desempeñas en la Universidad</a:t>
            </a:r>
            <a:endParaRPr lang="en-US" sz="24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solidFill>
            <a:schemeClr val="accent4">
              <a:lumMod val="40000"/>
              <a:lumOff val="60000"/>
            </a:schemeClr>
          </a:solidFill>
          <a:ln>
            <a:solidFill>
              <a:schemeClr val="tx1"/>
            </a:solidFill>
          </a:ln>
        </p:spPr>
        <p:txBody>
          <a:bodyPr/>
          <a:lstStyle/>
          <a:p>
            <a:r>
              <a:rPr lang="es-ES" b="1" u="sng" dirty="0" smtClean="0"/>
              <a:t>Docente Universitario: </a:t>
            </a:r>
            <a:r>
              <a:rPr lang="es-ES" dirty="0" smtClean="0"/>
              <a:t>Seleccionar el Formulario Res. 1067/18, descargarlo, seleccionar la Opción deseada, sacarle una foto y enviarlo a </a:t>
            </a:r>
            <a:r>
              <a:rPr lang="es-ES" dirty="0" smtClean="0">
                <a:hlinkClick r:id="rId2"/>
              </a:rPr>
              <a:t>mesa@presi.unlp.edu.ar</a:t>
            </a:r>
            <a:endParaRPr lang="es-ES" dirty="0" smtClean="0"/>
          </a:p>
          <a:p>
            <a:r>
              <a:rPr lang="es-ES" b="1" u="sng" dirty="0" smtClean="0"/>
              <a:t>Docente Preuniversitario: </a:t>
            </a:r>
            <a:r>
              <a:rPr lang="es-ES" dirty="0" smtClean="0"/>
              <a:t>Seleccionar el Formulario Res. 6644/19, descargarlo, seleccionar la Opción deseada, sacarle una foto y enviarlo a </a:t>
            </a:r>
            <a:r>
              <a:rPr lang="es-ES" dirty="0" smtClean="0">
                <a:hlinkClick r:id="rId2"/>
              </a:rPr>
              <a:t>mesa@presi.unlp.edu.ar</a:t>
            </a:r>
            <a:endParaRPr lang="es-ES" dirty="0" smtClean="0"/>
          </a:p>
          <a:p>
            <a:r>
              <a:rPr lang="es-ES" b="1" dirty="0" err="1" smtClean="0"/>
              <a:t>Nodocente</a:t>
            </a:r>
            <a:r>
              <a:rPr lang="es-ES" b="1" dirty="0" smtClean="0"/>
              <a:t>: </a:t>
            </a:r>
            <a:r>
              <a:rPr lang="es-ES" dirty="0" smtClean="0"/>
              <a:t>Seleccionar el Formulario personal </a:t>
            </a:r>
            <a:r>
              <a:rPr lang="es-ES" dirty="0" err="1" smtClean="0"/>
              <a:t>Nodocente</a:t>
            </a:r>
            <a:r>
              <a:rPr lang="es-ES" dirty="0" smtClean="0"/>
              <a:t>. Adhesión al Programa Estimulo, descargarlo, seleccionar la Opción deseada, sacarle una foto y enviarlo a mesa@presi.unlp.edu.ar</a:t>
            </a:r>
            <a:endParaRPr lang="en-US" dirty="0"/>
          </a:p>
        </p:txBody>
      </p:sp>
    </p:spTree>
    <p:extLst>
      <p:ext uri="{BB962C8B-B14F-4D97-AF65-F5344CB8AC3E}">
        <p14:creationId xmlns:p14="http://schemas.microsoft.com/office/powerpoint/2010/main" val="655124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3500293"/>
          </a:xfrm>
          <a:solidFill>
            <a:schemeClr val="accent3">
              <a:lumMod val="20000"/>
              <a:lumOff val="80000"/>
            </a:schemeClr>
          </a:solidFill>
          <a:ln>
            <a:solidFill>
              <a:schemeClr val="tx1"/>
            </a:solidFill>
          </a:ln>
        </p:spPr>
        <p:txBody>
          <a:bodyPr>
            <a:normAutofit/>
          </a:bodyPr>
          <a:lstStyle/>
          <a:p>
            <a:r>
              <a:rPr lang="es-ES" sz="2800" dirty="0" smtClean="0">
                <a:latin typeface="Bookman Old Style" panose="02050604050505020204" pitchFamily="18" charset="0"/>
              </a:rPr>
              <a:t>Una Vez iniciado el Tramite la mesa General de Entradas te comunicara el Numero del Expediente por el cual se va a tramitar tu certificación de servicios. Es muy importante dejar un teléfono celular y otros mail alternativos, así la Dirección de Certificaciones Previsionales se comunica para que pases a retirar la Documentación una vez que esté lista.</a:t>
            </a:r>
            <a:endParaRPr lang="en-US" sz="2800" dirty="0">
              <a:latin typeface="Bookman Old Style" panose="02050604050505020204" pitchFamily="18" charset="0"/>
            </a:endParaRPr>
          </a:p>
        </p:txBody>
      </p:sp>
      <p:sp>
        <p:nvSpPr>
          <p:cNvPr id="3" name="Marcador de contenido 2"/>
          <p:cNvSpPr>
            <a:spLocks noGrp="1"/>
          </p:cNvSpPr>
          <p:nvPr>
            <p:ph idx="1"/>
          </p:nvPr>
        </p:nvSpPr>
        <p:spPr>
          <a:xfrm>
            <a:off x="838200" y="4239491"/>
            <a:ext cx="10515600" cy="1937471"/>
          </a:xfrm>
          <a:solidFill>
            <a:schemeClr val="accent4">
              <a:lumMod val="40000"/>
              <a:lumOff val="60000"/>
            </a:schemeClr>
          </a:solidFill>
          <a:ln>
            <a:solidFill>
              <a:schemeClr val="tx1"/>
            </a:solidFill>
          </a:ln>
        </p:spPr>
        <p:txBody>
          <a:bodyPr/>
          <a:lstStyle/>
          <a:p>
            <a:pPr marL="0" indent="0">
              <a:buNone/>
            </a:pPr>
            <a:r>
              <a:rPr lang="es-ES" dirty="0" smtClean="0"/>
              <a:t>                                          </a:t>
            </a:r>
            <a:r>
              <a:rPr lang="es-ES" sz="3600" dirty="0" smtClean="0">
                <a:latin typeface="Cooper Black" panose="0208090404030B020404" pitchFamily="18" charset="0"/>
              </a:rPr>
              <a:t>¡IMPORTANTE!!! </a:t>
            </a:r>
          </a:p>
          <a:p>
            <a:pPr marL="0" indent="0">
              <a:buNone/>
            </a:pPr>
            <a:r>
              <a:rPr lang="es-ES" dirty="0" smtClean="0"/>
              <a:t>Completar siempre y no olvidar poner TODAS las Unidades Académicas donde trabaja o trabajo dentro de la UNLP</a:t>
            </a:r>
            <a:endParaRPr lang="en-US" dirty="0"/>
          </a:p>
        </p:txBody>
      </p:sp>
    </p:spTree>
    <p:extLst>
      <p:ext uri="{BB962C8B-B14F-4D97-AF65-F5344CB8AC3E}">
        <p14:creationId xmlns:p14="http://schemas.microsoft.com/office/powerpoint/2010/main" val="2180839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338983"/>
          </a:xfrm>
          <a:solidFill>
            <a:schemeClr val="accent1">
              <a:lumMod val="20000"/>
              <a:lumOff val="80000"/>
            </a:schemeClr>
          </a:solidFill>
          <a:ln>
            <a:solidFill>
              <a:schemeClr val="tx1"/>
            </a:solidFill>
          </a:ln>
        </p:spPr>
        <p:txBody>
          <a:bodyPr/>
          <a:lstStyle/>
          <a:p>
            <a:r>
              <a:rPr lang="es-ES" b="1" u="sng" dirty="0" smtClean="0"/>
              <a:t>PARA INICIAR LOS TRAMITES JUBILATORIOS, ¿SOLICITO TURNO EN LA ANSES?</a:t>
            </a:r>
            <a:endParaRPr lang="en-US" b="1" u="sng" dirty="0"/>
          </a:p>
        </p:txBody>
      </p:sp>
      <p:sp>
        <p:nvSpPr>
          <p:cNvPr id="3" name="Marcador de contenido 2"/>
          <p:cNvSpPr>
            <a:spLocks noGrp="1"/>
          </p:cNvSpPr>
          <p:nvPr>
            <p:ph idx="1"/>
          </p:nvPr>
        </p:nvSpPr>
        <p:spPr>
          <a:xfrm>
            <a:off x="838200" y="2057400"/>
            <a:ext cx="10515600" cy="4613564"/>
          </a:xfrm>
          <a:solidFill>
            <a:schemeClr val="accent6">
              <a:lumMod val="20000"/>
              <a:lumOff val="80000"/>
            </a:schemeClr>
          </a:solidFill>
          <a:ln>
            <a:solidFill>
              <a:schemeClr val="tx1"/>
            </a:solidFill>
          </a:ln>
        </p:spPr>
        <p:txBody>
          <a:bodyPr>
            <a:normAutofit fontScale="70000" lnSpcReduction="20000"/>
          </a:bodyPr>
          <a:lstStyle/>
          <a:p>
            <a:r>
              <a:rPr lang="es-ES" sz="2900" b="1" dirty="0" smtClean="0">
                <a:latin typeface="Bookman Old Style" panose="02050604050505020204" pitchFamily="18" charset="0"/>
                <a:cs typeface="Arial" panose="020B0604020202020204" pitchFamily="34" charset="0"/>
              </a:rPr>
              <a:t>Sí</a:t>
            </a:r>
            <a:r>
              <a:rPr lang="es-ES" sz="2900" dirty="0" smtClean="0">
                <a:latin typeface="Bookman Old Style" panose="02050604050505020204" pitchFamily="18" charset="0"/>
                <a:cs typeface="Arial" panose="020B0604020202020204" pitchFamily="34" charset="0"/>
              </a:rPr>
              <a:t>, </a:t>
            </a:r>
            <a:r>
              <a:rPr lang="es-ES" sz="2900" dirty="0" err="1" smtClean="0">
                <a:latin typeface="Bookman Old Style" panose="02050604050505020204" pitchFamily="18" charset="0"/>
                <a:cs typeface="Arial" panose="020B0604020202020204" pitchFamily="34" charset="0"/>
              </a:rPr>
              <a:t>ANSeS</a:t>
            </a:r>
            <a:r>
              <a:rPr lang="es-ES" sz="2900" dirty="0" smtClean="0">
                <a:latin typeface="Bookman Old Style" panose="02050604050505020204" pitchFamily="18" charset="0"/>
                <a:cs typeface="Arial" panose="020B0604020202020204" pitchFamily="34" charset="0"/>
              </a:rPr>
              <a:t> requiere que solicites turno.</a:t>
            </a:r>
          </a:p>
          <a:p>
            <a:endParaRPr lang="es-ES" sz="2900" dirty="0" smtClean="0">
              <a:latin typeface="Bookman Old Style" panose="02050604050505020204" pitchFamily="18" charset="0"/>
              <a:cs typeface="Arial" panose="020B0604020202020204" pitchFamily="34" charset="0"/>
            </a:endParaRPr>
          </a:p>
          <a:p>
            <a:r>
              <a:rPr lang="es-ES" sz="2900" b="1" dirty="0" smtClean="0">
                <a:latin typeface="Bookman Old Style" panose="02050604050505020204" pitchFamily="18" charset="0"/>
                <a:cs typeface="Arial" panose="020B0604020202020204" pitchFamily="34" charset="0"/>
              </a:rPr>
              <a:t>Podrás</a:t>
            </a:r>
            <a:r>
              <a:rPr lang="es-ES" sz="2900" dirty="0" smtClean="0">
                <a:latin typeface="Bookman Old Style" panose="02050604050505020204" pitchFamily="18" charset="0"/>
                <a:cs typeface="Arial" panose="020B0604020202020204" pitchFamily="34" charset="0"/>
              </a:rPr>
              <a:t>  ingresar en www.anses.gob.ar, luego accederás al apartado Trámites en Línea – Solicitud de Turnos.</a:t>
            </a:r>
          </a:p>
          <a:p>
            <a:endParaRPr lang="es-ES" sz="2900" dirty="0" smtClean="0">
              <a:latin typeface="Bookman Old Style" panose="02050604050505020204" pitchFamily="18" charset="0"/>
              <a:cs typeface="Arial" panose="020B0604020202020204" pitchFamily="34" charset="0"/>
            </a:endParaRPr>
          </a:p>
          <a:p>
            <a:r>
              <a:rPr lang="es-ES" sz="2900" b="1" dirty="0" smtClean="0">
                <a:latin typeface="Bookman Old Style" panose="02050604050505020204" pitchFamily="18" charset="0"/>
                <a:cs typeface="Arial" panose="020B0604020202020204" pitchFamily="34" charset="0"/>
              </a:rPr>
              <a:t>Controlarás</a:t>
            </a:r>
            <a:r>
              <a:rPr lang="es-ES" sz="2900" dirty="0" smtClean="0">
                <a:latin typeface="Bookman Old Style" panose="02050604050505020204" pitchFamily="18" charset="0"/>
                <a:cs typeface="Arial" panose="020B0604020202020204" pitchFamily="34" charset="0"/>
              </a:rPr>
              <a:t> tus datos personales. (Atención! tienen carácter de Declaración Jurada!).</a:t>
            </a:r>
          </a:p>
          <a:p>
            <a:endParaRPr lang="es-ES" sz="2900" dirty="0" smtClean="0">
              <a:latin typeface="Bookman Old Style" panose="02050604050505020204" pitchFamily="18" charset="0"/>
              <a:cs typeface="Arial" panose="020B0604020202020204" pitchFamily="34" charset="0"/>
            </a:endParaRPr>
          </a:p>
          <a:p>
            <a:r>
              <a:rPr lang="es-ES" sz="2900" b="1" dirty="0" smtClean="0">
                <a:latin typeface="Bookman Old Style" panose="02050604050505020204" pitchFamily="18" charset="0"/>
                <a:cs typeface="Arial" panose="020B0604020202020204" pitchFamily="34" charset="0"/>
              </a:rPr>
              <a:t>Elegirás</a:t>
            </a:r>
            <a:r>
              <a:rPr lang="es-ES" sz="2900" dirty="0" smtClean="0">
                <a:latin typeface="Bookman Old Style" panose="02050604050505020204" pitchFamily="18" charset="0"/>
                <a:cs typeface="Arial" panose="020B0604020202020204" pitchFamily="34" charset="0"/>
              </a:rPr>
              <a:t> la Sede de </a:t>
            </a:r>
            <a:r>
              <a:rPr lang="es-ES" sz="2900" dirty="0" err="1" smtClean="0">
                <a:latin typeface="Bookman Old Style" panose="02050604050505020204" pitchFamily="18" charset="0"/>
                <a:cs typeface="Arial" panose="020B0604020202020204" pitchFamily="34" charset="0"/>
              </a:rPr>
              <a:t>ANSeS</a:t>
            </a:r>
            <a:r>
              <a:rPr lang="es-ES" sz="2900" dirty="0" smtClean="0">
                <a:latin typeface="Bookman Old Style" panose="02050604050505020204" pitchFamily="18" charset="0"/>
                <a:cs typeface="Arial" panose="020B0604020202020204" pitchFamily="34" charset="0"/>
              </a:rPr>
              <a:t> y el turno disponible.</a:t>
            </a:r>
          </a:p>
          <a:p>
            <a:endParaRPr lang="es-ES" sz="2900" dirty="0" smtClean="0">
              <a:latin typeface="Bookman Old Style" panose="02050604050505020204" pitchFamily="18" charset="0"/>
              <a:cs typeface="Arial" panose="020B0604020202020204" pitchFamily="34" charset="0"/>
            </a:endParaRPr>
          </a:p>
          <a:p>
            <a:r>
              <a:rPr lang="es-ES" sz="2900" b="1" dirty="0" smtClean="0">
                <a:latin typeface="Bookman Old Style" panose="02050604050505020204" pitchFamily="18" charset="0"/>
                <a:cs typeface="Arial" panose="020B0604020202020204" pitchFamily="34" charset="0"/>
              </a:rPr>
              <a:t>Imprimirás</a:t>
            </a:r>
            <a:r>
              <a:rPr lang="es-ES" sz="2900" dirty="0" smtClean="0">
                <a:latin typeface="Bookman Old Style" panose="02050604050505020204" pitchFamily="18" charset="0"/>
                <a:cs typeface="Arial" panose="020B0604020202020204" pitchFamily="34" charset="0"/>
              </a:rPr>
              <a:t> la constancia del turno generado.</a:t>
            </a:r>
          </a:p>
          <a:p>
            <a:endParaRPr lang="es-ES" sz="2900" dirty="0" smtClean="0">
              <a:latin typeface="Bookman Old Style" panose="02050604050505020204" pitchFamily="18" charset="0"/>
              <a:cs typeface="Arial" panose="020B0604020202020204" pitchFamily="34" charset="0"/>
            </a:endParaRPr>
          </a:p>
          <a:p>
            <a:r>
              <a:rPr lang="es-ES" sz="2900" b="1" dirty="0" smtClean="0">
                <a:latin typeface="Bookman Old Style" panose="02050604050505020204" pitchFamily="18" charset="0"/>
                <a:cs typeface="Arial" panose="020B0604020202020204" pitchFamily="34" charset="0"/>
              </a:rPr>
              <a:t>Si</a:t>
            </a:r>
            <a:r>
              <a:rPr lang="es-ES" sz="2900" dirty="0" smtClean="0">
                <a:latin typeface="Bookman Old Style" panose="02050604050505020204" pitchFamily="18" charset="0"/>
                <a:cs typeface="Arial" panose="020B0604020202020204" pitchFamily="34" charset="0"/>
              </a:rPr>
              <a:t> constataras que alguna información es incorrecta o incompleta, deberás dirigirte personalmente a la Sede de </a:t>
            </a:r>
            <a:r>
              <a:rPr lang="es-ES" sz="2900" dirty="0" err="1" smtClean="0">
                <a:latin typeface="Bookman Old Style" panose="02050604050505020204" pitchFamily="18" charset="0"/>
                <a:cs typeface="Arial" panose="020B0604020202020204" pitchFamily="34" charset="0"/>
              </a:rPr>
              <a:t>ANSeS</a:t>
            </a:r>
            <a:r>
              <a:rPr lang="es-ES" sz="2900" dirty="0" smtClean="0">
                <a:latin typeface="Bookman Old Style" panose="02050604050505020204" pitchFamily="18" charset="0"/>
                <a:cs typeface="Arial" panose="020B0604020202020204" pitchFamily="34" charset="0"/>
              </a:rPr>
              <a:t> más cercana a tu domicilio para completarla o actualizarla.</a:t>
            </a:r>
          </a:p>
          <a:p>
            <a:endParaRPr 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960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204402"/>
          </a:xfrm>
          <a:solidFill>
            <a:schemeClr val="accent2">
              <a:lumMod val="40000"/>
              <a:lumOff val="60000"/>
            </a:schemeClr>
          </a:solidFill>
          <a:ln>
            <a:solidFill>
              <a:schemeClr val="tx1"/>
            </a:solidFill>
          </a:ln>
        </p:spPr>
        <p:txBody>
          <a:bodyPr>
            <a:normAutofit/>
          </a:bodyPr>
          <a:lstStyle/>
          <a:p>
            <a:r>
              <a:rPr lang="es-ES" u="sng" dirty="0" smtClean="0"/>
              <a:t/>
            </a:r>
            <a:br>
              <a:rPr lang="es-ES" u="sng" dirty="0" smtClean="0"/>
            </a:br>
            <a:r>
              <a:rPr lang="es-ES" dirty="0" smtClean="0">
                <a:latin typeface="Cooper Black" panose="0208090404030B020404" pitchFamily="18" charset="0"/>
              </a:rPr>
              <a:t>                      IMPORTANTE</a:t>
            </a:r>
            <a:r>
              <a:rPr lang="es-ES" dirty="0" smtClean="0"/>
              <a:t/>
            </a:r>
            <a:br>
              <a:rPr lang="es-ES" dirty="0" smtClean="0"/>
            </a:br>
            <a:r>
              <a:rPr lang="es-ES" dirty="0" smtClean="0"/>
              <a:t>No saques turno hasta tener en mano </a:t>
            </a:r>
            <a:r>
              <a:rPr lang="es-ES" smtClean="0"/>
              <a:t>la </a:t>
            </a:r>
            <a:r>
              <a:rPr lang="es-ES" smtClean="0"/>
              <a:t>         documentación previsional</a:t>
            </a:r>
            <a:endParaRPr lang="en-US" dirty="0"/>
          </a:p>
        </p:txBody>
      </p:sp>
    </p:spTree>
    <p:extLst>
      <p:ext uri="{BB962C8B-B14F-4D97-AF65-F5344CB8AC3E}">
        <p14:creationId xmlns:p14="http://schemas.microsoft.com/office/powerpoint/2010/main" val="671442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02566"/>
          </a:xfrm>
          <a:solidFill>
            <a:schemeClr val="accent3">
              <a:lumMod val="40000"/>
              <a:lumOff val="60000"/>
            </a:schemeClr>
          </a:solidFill>
          <a:ln>
            <a:solidFill>
              <a:schemeClr val="tx1"/>
            </a:solidFill>
          </a:ln>
        </p:spPr>
        <p:txBody>
          <a:bodyPr>
            <a:normAutofit/>
          </a:bodyPr>
          <a:lstStyle/>
          <a:p>
            <a:r>
              <a:rPr lang="es-ES" sz="2800" b="1" dirty="0" smtClean="0">
                <a:latin typeface="+mn-lt"/>
              </a:rPr>
              <a:t>          ¿QUE DOCUMENTACION DEBO PRESENTAR EN LA ANSES?</a:t>
            </a:r>
            <a:r>
              <a:rPr lang="es-ES" sz="2800" dirty="0" smtClean="0">
                <a:latin typeface="+mn-lt"/>
              </a:rPr>
              <a:t/>
            </a:r>
            <a:br>
              <a:rPr lang="es-ES" sz="2800" dirty="0" smtClean="0">
                <a:latin typeface="+mn-lt"/>
              </a:rPr>
            </a:br>
            <a:r>
              <a:rPr lang="es-ES" sz="2800" dirty="0" smtClean="0">
                <a:latin typeface="+mn-lt"/>
              </a:rPr>
              <a:t>El día en que fuera otorgado el turno, deberás estar presente con:</a:t>
            </a:r>
            <a:endParaRPr lang="en-US" sz="2800" dirty="0">
              <a:latin typeface="+mn-lt"/>
            </a:endParaRPr>
          </a:p>
        </p:txBody>
      </p:sp>
      <p:sp>
        <p:nvSpPr>
          <p:cNvPr id="3" name="Marcador de contenido 2"/>
          <p:cNvSpPr>
            <a:spLocks noGrp="1"/>
          </p:cNvSpPr>
          <p:nvPr>
            <p:ph idx="1"/>
          </p:nvPr>
        </p:nvSpPr>
        <p:spPr>
          <a:xfrm>
            <a:off x="838199" y="1558636"/>
            <a:ext cx="10716491" cy="5029199"/>
          </a:xfrm>
          <a:solidFill>
            <a:schemeClr val="accent4">
              <a:lumMod val="20000"/>
              <a:lumOff val="80000"/>
            </a:schemeClr>
          </a:solidFill>
          <a:ln>
            <a:solidFill>
              <a:schemeClr val="tx1"/>
            </a:solidFill>
          </a:ln>
        </p:spPr>
        <p:txBody>
          <a:bodyPr>
            <a:normAutofit fontScale="85000" lnSpcReduction="20000"/>
          </a:bodyPr>
          <a:lstStyle/>
          <a:p>
            <a:r>
              <a:rPr lang="es-ES" b="1" dirty="0" smtClean="0">
                <a:latin typeface="Arial" panose="020B0604020202020204" pitchFamily="34" charset="0"/>
                <a:cs typeface="Arial" panose="020B0604020202020204" pitchFamily="34" charset="0"/>
              </a:rPr>
              <a:t>La</a:t>
            </a:r>
            <a:r>
              <a:rPr lang="es-ES" dirty="0" smtClean="0">
                <a:latin typeface="Arial" panose="020B0604020202020204" pitchFamily="34" charset="0"/>
                <a:cs typeface="Arial" panose="020B0604020202020204" pitchFamily="34" charset="0"/>
              </a:rPr>
              <a:t> Certificación de Servicios expedida por la Universidad.</a:t>
            </a:r>
          </a:p>
          <a:p>
            <a:r>
              <a:rPr lang="es-ES" b="1" dirty="0" smtClean="0">
                <a:latin typeface="Arial" panose="020B0604020202020204" pitchFamily="34" charset="0"/>
                <a:cs typeface="Arial" panose="020B0604020202020204" pitchFamily="34" charset="0"/>
              </a:rPr>
              <a:t>Las</a:t>
            </a:r>
            <a:r>
              <a:rPr lang="es-ES" dirty="0" smtClean="0">
                <a:latin typeface="Arial" panose="020B0604020202020204" pitchFamily="34" charset="0"/>
                <a:cs typeface="Arial" panose="020B0604020202020204" pitchFamily="34" charset="0"/>
              </a:rPr>
              <a:t> Certificaciones de Servicios expedidas por tus otros empleadores de orden nacional.</a:t>
            </a:r>
          </a:p>
          <a:p>
            <a:r>
              <a:rPr lang="es-ES" b="1" dirty="0" smtClean="0">
                <a:latin typeface="Arial" panose="020B0604020202020204" pitchFamily="34" charset="0"/>
                <a:cs typeface="Arial" panose="020B0604020202020204" pitchFamily="34" charset="0"/>
              </a:rPr>
              <a:t>D</a:t>
            </a:r>
            <a:r>
              <a:rPr lang="es-ES" dirty="0" smtClean="0">
                <a:latin typeface="Arial" panose="020B0604020202020204" pitchFamily="34" charset="0"/>
                <a:cs typeface="Arial" panose="020B0604020202020204" pitchFamily="34" charset="0"/>
              </a:rPr>
              <a:t>ocumento Nacional de Identidad (original y copia).</a:t>
            </a:r>
          </a:p>
          <a:p>
            <a:r>
              <a:rPr lang="es-ES" b="1" dirty="0" smtClean="0">
                <a:latin typeface="Arial" panose="020B0604020202020204" pitchFamily="34" charset="0"/>
                <a:cs typeface="Arial" panose="020B0604020202020204" pitchFamily="34" charset="0"/>
              </a:rPr>
              <a:t>C</a:t>
            </a:r>
            <a:r>
              <a:rPr lang="es-ES" dirty="0" smtClean="0">
                <a:latin typeface="Arial" panose="020B0604020202020204" pitchFamily="34" charset="0"/>
                <a:cs typeface="Arial" panose="020B0604020202020204" pitchFamily="34" charset="0"/>
              </a:rPr>
              <a:t>onstancia de inicio de reconocimiento de servicios en la Provincia de Buenos Aires emitida por el Instituto de Previsión Social de la Provincia o, en su defecto, certificación negativa del mismo.</a:t>
            </a:r>
          </a:p>
          <a:p>
            <a:r>
              <a:rPr lang="es-ES" b="1" dirty="0" smtClean="0">
                <a:latin typeface="Arial" panose="020B0604020202020204" pitchFamily="34" charset="0"/>
                <a:cs typeface="Arial" panose="020B0604020202020204" pitchFamily="34" charset="0"/>
              </a:rPr>
              <a:t>Si</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pertenecés</a:t>
            </a:r>
            <a:r>
              <a:rPr lang="es-ES" dirty="0" smtClean="0">
                <a:latin typeface="Arial" panose="020B0604020202020204" pitchFamily="34" charset="0"/>
                <a:cs typeface="Arial" panose="020B0604020202020204" pitchFamily="34" charset="0"/>
              </a:rPr>
              <a:t> al Personal Docente, copia de la Resolución de aceptación de la Renuncia condicionada, según Decreto Nacional Nº 8820/62.</a:t>
            </a:r>
          </a:p>
          <a:p>
            <a:r>
              <a:rPr lang="es-ES" b="1" dirty="0" smtClean="0">
                <a:latin typeface="Arial" panose="020B0604020202020204" pitchFamily="34" charset="0"/>
                <a:cs typeface="Arial" panose="020B0604020202020204" pitchFamily="34" charset="0"/>
              </a:rPr>
              <a:t>Si</a:t>
            </a:r>
            <a:r>
              <a:rPr lang="es-ES" dirty="0" smtClean="0">
                <a:latin typeface="Arial" panose="020B0604020202020204" pitchFamily="34" charset="0"/>
                <a:cs typeface="Arial" panose="020B0604020202020204" pitchFamily="34" charset="0"/>
              </a:rPr>
              <a:t> al finalizar el trámite, la </a:t>
            </a:r>
            <a:r>
              <a:rPr lang="es-ES" dirty="0" err="1" smtClean="0">
                <a:latin typeface="Arial" panose="020B0604020202020204" pitchFamily="34" charset="0"/>
                <a:cs typeface="Arial" panose="020B0604020202020204" pitchFamily="34" charset="0"/>
              </a:rPr>
              <a:t>ANSeS</a:t>
            </a:r>
            <a:r>
              <a:rPr lang="es-ES" dirty="0" smtClean="0">
                <a:latin typeface="Arial" panose="020B0604020202020204" pitchFamily="34" charset="0"/>
                <a:cs typeface="Arial" panose="020B0604020202020204" pitchFamily="34" charset="0"/>
              </a:rPr>
              <a:t> solicitara ampliación de la certificación de servicios, deberás dirigirte a la Unidad Académica o Dependencia donde </a:t>
            </a:r>
            <a:r>
              <a:rPr lang="es-ES" dirty="0" err="1" smtClean="0">
                <a:latin typeface="Arial" panose="020B0604020202020204" pitchFamily="34" charset="0"/>
                <a:cs typeface="Arial" panose="020B0604020202020204" pitchFamily="34" charset="0"/>
              </a:rPr>
              <a:t>desempeñás</a:t>
            </a:r>
            <a:r>
              <a:rPr lang="es-ES" dirty="0" smtClean="0">
                <a:latin typeface="Arial" panose="020B0604020202020204" pitchFamily="34" charset="0"/>
                <a:cs typeface="Arial" panose="020B0604020202020204" pitchFamily="34" charset="0"/>
              </a:rPr>
              <a:t> tareas para que cumplan con lo solicitado y luego, sea enviado por correo a la Dirección de Certificaciones Previsionales de la Dirección General de Personal de la Universidad a fin de completar el requerimiento antes de ser entregado.</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923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a:ln>
            <a:solidFill>
              <a:schemeClr val="tx1"/>
            </a:solidFill>
          </a:ln>
        </p:spPr>
        <p:txBody>
          <a:bodyPr/>
          <a:lstStyle/>
          <a:p>
            <a:r>
              <a:rPr lang="es-ES" dirty="0" smtClean="0"/>
              <a:t>  </a:t>
            </a:r>
            <a:r>
              <a:rPr lang="es-ES" b="1" u="sng" dirty="0" smtClean="0"/>
              <a:t>¿CUANTO DURA EL TRAMITE EN LA ANSES?</a:t>
            </a:r>
            <a:endParaRPr lang="en-US" b="1" u="sng" dirty="0"/>
          </a:p>
        </p:txBody>
      </p:sp>
      <p:sp>
        <p:nvSpPr>
          <p:cNvPr id="3" name="Marcador de contenido 2"/>
          <p:cNvSpPr>
            <a:spLocks noGrp="1"/>
          </p:cNvSpPr>
          <p:nvPr>
            <p:ph idx="1"/>
          </p:nvPr>
        </p:nvSpPr>
        <p:spPr>
          <a:xfrm>
            <a:off x="838200" y="1825625"/>
            <a:ext cx="10515600" cy="4866120"/>
          </a:xfrm>
          <a:solidFill>
            <a:schemeClr val="accent3">
              <a:lumMod val="20000"/>
              <a:lumOff val="80000"/>
            </a:schemeClr>
          </a:solidFill>
          <a:ln>
            <a:solidFill>
              <a:schemeClr val="tx1"/>
            </a:solidFill>
          </a:ln>
        </p:spPr>
        <p:txBody>
          <a:bodyPr>
            <a:normAutofit/>
          </a:bodyPr>
          <a:lstStyle/>
          <a:p>
            <a:r>
              <a:rPr lang="es-ES" b="1" u="sng" dirty="0" smtClean="0">
                <a:latin typeface="Arial" panose="020B0604020202020204" pitchFamily="34" charset="0"/>
                <a:cs typeface="Arial" panose="020B0604020202020204" pitchFamily="34" charset="0"/>
              </a:rPr>
              <a:t>Para el Personal Docente Universitario y </a:t>
            </a:r>
            <a:r>
              <a:rPr lang="es-ES" b="1" u="sng" dirty="0" err="1" smtClean="0">
                <a:latin typeface="Arial" panose="020B0604020202020204" pitchFamily="34" charset="0"/>
                <a:cs typeface="Arial" panose="020B0604020202020204" pitchFamily="34" charset="0"/>
              </a:rPr>
              <a:t>PreUniversitario</a:t>
            </a:r>
            <a:r>
              <a:rPr lang="es-ES" b="1" dirty="0" smtClean="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Tiempo estimado de 6 meses a 1 año.</a:t>
            </a:r>
          </a:p>
          <a:p>
            <a:endParaRPr lang="es-ES" dirty="0" smtClean="0">
              <a:latin typeface="Arial" panose="020B0604020202020204" pitchFamily="34" charset="0"/>
              <a:cs typeface="Arial" panose="020B0604020202020204" pitchFamily="34" charset="0"/>
            </a:endParaRPr>
          </a:p>
          <a:p>
            <a:r>
              <a:rPr lang="es-ES" b="1" u="sng" dirty="0" smtClean="0">
                <a:latin typeface="Arial" panose="020B0604020202020204" pitchFamily="34" charset="0"/>
                <a:cs typeface="Arial" panose="020B0604020202020204" pitchFamily="34" charset="0"/>
              </a:rPr>
              <a:t>Para el Personal </a:t>
            </a:r>
            <a:r>
              <a:rPr lang="es-ES" b="1" u="sng" dirty="0" err="1" smtClean="0">
                <a:latin typeface="Arial" panose="020B0604020202020204" pitchFamily="34" charset="0"/>
                <a:cs typeface="Arial" panose="020B0604020202020204" pitchFamily="34" charset="0"/>
              </a:rPr>
              <a:t>Nodocente</a:t>
            </a:r>
            <a:r>
              <a:rPr lang="es-ES" b="1" dirty="0" smtClean="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Tiempo estimado de 120 días.</a:t>
            </a:r>
          </a:p>
          <a:p>
            <a:endParaRPr lang="es-ES" dirty="0" smtClean="0">
              <a:latin typeface="Arial" panose="020B0604020202020204" pitchFamily="34" charset="0"/>
              <a:cs typeface="Arial" panose="020B0604020202020204" pitchFamily="34" charset="0"/>
            </a:endParaRPr>
          </a:p>
          <a:p>
            <a:r>
              <a:rPr lang="es-ES" b="1" dirty="0" err="1" smtClean="0">
                <a:latin typeface="Arial" panose="020B0604020202020204" pitchFamily="34" charset="0"/>
                <a:cs typeface="Arial" panose="020B0604020202020204" pitchFamily="34" charset="0"/>
              </a:rPr>
              <a:t>ANSeS</a:t>
            </a:r>
            <a:r>
              <a:rPr lang="es-ES" dirty="0" smtClean="0">
                <a:latin typeface="Arial" panose="020B0604020202020204" pitchFamily="34" charset="0"/>
                <a:cs typeface="Arial" panose="020B0604020202020204" pitchFamily="34" charset="0"/>
              </a:rPr>
              <a:t> te comunicará a vos o a la Universidad la fecha de cobro y el monto del haber jubilatorio vía correo postal, teléfono, correo electrónico o web.</a:t>
            </a:r>
          </a:p>
          <a:p>
            <a:r>
              <a:rPr lang="es-ES" dirty="0" smtClean="0">
                <a:latin typeface="Arial" panose="020B0604020202020204" pitchFamily="34" charset="0"/>
                <a:cs typeface="Arial" panose="020B0604020202020204" pitchFamily="34" charset="0"/>
              </a:rPr>
              <a:t>El seguimiento del trámite podrás consultarlo a través de la página web de la </a:t>
            </a:r>
            <a:r>
              <a:rPr lang="es-ES" dirty="0" err="1" smtClean="0">
                <a:latin typeface="Arial" panose="020B0604020202020204" pitchFamily="34" charset="0"/>
                <a:cs typeface="Arial" panose="020B0604020202020204" pitchFamily="34" charset="0"/>
              </a:rPr>
              <a:t>ANSeS</a:t>
            </a:r>
            <a:r>
              <a:rPr lang="es-ES" dirty="0" smtClean="0">
                <a:latin typeface="Arial" panose="020B0604020202020204" pitchFamily="34" charset="0"/>
                <a:cs typeface="Arial" panose="020B0604020202020204" pitchFamily="34" charset="0"/>
              </a:rPr>
              <a:t> (anses.gob.ar).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2600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90945"/>
            <a:ext cx="9144000" cy="1163782"/>
          </a:xfrm>
          <a:solidFill>
            <a:schemeClr val="accent4">
              <a:lumMod val="60000"/>
              <a:lumOff val="40000"/>
            </a:schemeClr>
          </a:solidFill>
          <a:ln>
            <a:solidFill>
              <a:schemeClr val="tx1"/>
            </a:solidFill>
          </a:ln>
        </p:spPr>
        <p:txBody>
          <a:bodyPr/>
          <a:lstStyle/>
          <a:p>
            <a:r>
              <a:rPr lang="en-US" b="1" dirty="0" smtClean="0">
                <a:latin typeface="Bahnschrift Light Condensed" panose="020B0502040204020203" pitchFamily="34" charset="0"/>
              </a:rPr>
              <a:t>¿COMO SOLICITO LA BAJA?</a:t>
            </a:r>
            <a:endParaRPr lang="en-US" b="1" dirty="0">
              <a:latin typeface="Bahnschrift Light Condensed" panose="020B0502040204020203" pitchFamily="34" charset="0"/>
            </a:endParaRPr>
          </a:p>
        </p:txBody>
      </p:sp>
      <p:sp>
        <p:nvSpPr>
          <p:cNvPr id="3" name="Subtítulo 2"/>
          <p:cNvSpPr>
            <a:spLocks noGrp="1"/>
          </p:cNvSpPr>
          <p:nvPr>
            <p:ph type="subTitle" idx="1"/>
          </p:nvPr>
        </p:nvSpPr>
        <p:spPr>
          <a:xfrm>
            <a:off x="1524000" y="1641763"/>
            <a:ext cx="9144000" cy="4925291"/>
          </a:xfrm>
          <a:ln>
            <a:solidFill>
              <a:schemeClr val="tx1"/>
            </a:solidFill>
          </a:ln>
        </p:spPr>
        <p:txBody>
          <a:bodyPr>
            <a:noAutofit/>
          </a:bodyPr>
          <a:lstStyle/>
          <a:p>
            <a:r>
              <a:rPr lang="es-ES" dirty="0" smtClean="0">
                <a:latin typeface="Bahnschrift SemiCondensed" panose="020B0502040204020203" pitchFamily="34" charset="0"/>
              </a:rPr>
              <a:t>Para los Docentes Universitarios o Preuniversitarios que en primera instancia hayan solicitado la Renuncia Condicionada o el Cierre de Cómputos, deberán proceder de la misma Manera, descargando nuevamente el Formulario correspondiente, seleccionando la Opción Renuncia Definitiva y enviarlo a la Mesa General con los comprobantes de haber obtenido el beneficio Jubilatorio y en el asunto del mail deberán poner su número de expediente por el cual iniciaron dicha Renuncia Condicionada o Cierre de Cómputos</a:t>
            </a:r>
          </a:p>
          <a:p>
            <a:endParaRPr lang="es-ES" dirty="0" smtClean="0">
              <a:latin typeface="Bahnschrift SemiCondensed" panose="020B0502040204020203" pitchFamily="34" charset="0"/>
            </a:endParaRPr>
          </a:p>
          <a:p>
            <a:r>
              <a:rPr lang="es-ES" dirty="0" smtClean="0">
                <a:latin typeface="Bahnschrift SemiCondensed" panose="020B0502040204020203" pitchFamily="34" charset="0"/>
              </a:rPr>
              <a:t>Para los </a:t>
            </a:r>
            <a:r>
              <a:rPr lang="es-ES" dirty="0" err="1" smtClean="0">
                <a:latin typeface="Bahnschrift SemiCondensed" panose="020B0502040204020203" pitchFamily="34" charset="0"/>
              </a:rPr>
              <a:t>Nodocentes</a:t>
            </a:r>
            <a:r>
              <a:rPr lang="es-ES" dirty="0" smtClean="0">
                <a:latin typeface="Bahnschrift SemiCondensed" panose="020B0502040204020203" pitchFamily="34" charset="0"/>
              </a:rPr>
              <a:t> de igual manera deberán descargar el Formulario Personal </a:t>
            </a:r>
            <a:r>
              <a:rPr lang="es-ES" dirty="0" err="1" smtClean="0">
                <a:latin typeface="Bahnschrift SemiCondensed" panose="020B0502040204020203" pitchFamily="34" charset="0"/>
              </a:rPr>
              <a:t>Nodocente</a:t>
            </a:r>
            <a:r>
              <a:rPr lang="es-ES" dirty="0" smtClean="0">
                <a:latin typeface="Bahnschrift SemiCondensed" panose="020B0502040204020203" pitchFamily="34" charset="0"/>
              </a:rPr>
              <a:t>. Solicitud de Baja de Servicios por Obtención de Beneficio Jubilatorio, completarlo y enviarlo por mail junto a los comprobantes de la Jubilación a la Mesa General de Entradas con el número de Expediente para seguir el tramite</a:t>
            </a:r>
            <a:endParaRPr lang="en-US" dirty="0">
              <a:latin typeface="Bahnschrift SemiCondensed" panose="020B0502040204020203" pitchFamily="34" charset="0"/>
            </a:endParaRPr>
          </a:p>
        </p:txBody>
      </p:sp>
    </p:spTree>
    <p:extLst>
      <p:ext uri="{BB962C8B-B14F-4D97-AF65-F5344CB8AC3E}">
        <p14:creationId xmlns:p14="http://schemas.microsoft.com/office/powerpoint/2010/main" val="1523325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18802"/>
          </a:xfrm>
          <a:solidFill>
            <a:schemeClr val="accent2">
              <a:lumMod val="40000"/>
              <a:lumOff val="60000"/>
            </a:schemeClr>
          </a:solidFill>
          <a:ln>
            <a:solidFill>
              <a:schemeClr val="tx1"/>
            </a:solidFill>
          </a:ln>
        </p:spPr>
        <p:txBody>
          <a:bodyPr>
            <a:normAutofit/>
          </a:bodyPr>
          <a:lstStyle/>
          <a:p>
            <a:r>
              <a:rPr lang="es-ES" sz="4800" u="sng" dirty="0" smtClean="0">
                <a:latin typeface="Bahnschrift SemiBold Condensed" panose="020B0502040204020203" pitchFamily="34" charset="0"/>
              </a:rPr>
              <a:t>¿QUE COBERTURA MEDICO-ASISTENCIAL TENDRÉ UNA VEZ QUE ME JUBILE? ¿PUEDO CONTINUAR CON LA AFILIACION A LA OBRA SOCIAL QUE TENGO A TRAVES DE LA UNIVERSIDAD?</a:t>
            </a:r>
            <a:endParaRPr lang="en-US" sz="4800" u="sng" dirty="0">
              <a:latin typeface="Bahnschrift SemiBold Condensed" panose="020B0502040204020203" pitchFamily="34" charset="0"/>
            </a:endParaRPr>
          </a:p>
        </p:txBody>
      </p:sp>
    </p:spTree>
    <p:extLst>
      <p:ext uri="{BB962C8B-B14F-4D97-AF65-F5344CB8AC3E}">
        <p14:creationId xmlns:p14="http://schemas.microsoft.com/office/powerpoint/2010/main" val="3173501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222711"/>
          </a:xfrm>
          <a:solidFill>
            <a:schemeClr val="accent4">
              <a:lumMod val="20000"/>
              <a:lumOff val="80000"/>
            </a:schemeClr>
          </a:solidFill>
          <a:ln>
            <a:solidFill>
              <a:schemeClr val="tx1"/>
            </a:solidFill>
          </a:ln>
        </p:spPr>
        <p:txBody>
          <a:bodyPr>
            <a:normAutofit/>
          </a:bodyPr>
          <a:lstStyle/>
          <a:p>
            <a:r>
              <a:rPr lang="es-ES" sz="3600" dirty="0" smtClean="0"/>
              <a:t>En forma obligatoria </a:t>
            </a:r>
            <a:r>
              <a:rPr lang="es-ES" sz="3600" dirty="0" err="1" smtClean="0"/>
              <a:t>ANSeS</a:t>
            </a:r>
            <a:r>
              <a:rPr lang="es-ES" sz="3600" dirty="0" smtClean="0"/>
              <a:t> provee los servicios Médico-Asistenciales del Programa de Atención Médica Integral del Instituto Nacional de Servicios Sociales para Jubilados y Pensionados (PAMI).</a:t>
            </a:r>
            <a:br>
              <a:rPr lang="es-ES" sz="3600" dirty="0" smtClean="0"/>
            </a:br>
            <a:r>
              <a:rPr lang="es-ES" sz="3600" dirty="0" smtClean="0"/>
              <a:t/>
            </a:r>
            <a:br>
              <a:rPr lang="es-ES" sz="3600" dirty="0" smtClean="0"/>
            </a:br>
            <a:r>
              <a:rPr lang="es-ES" sz="3600" dirty="0" smtClean="0"/>
              <a:t>Si </a:t>
            </a:r>
            <a:r>
              <a:rPr lang="es-ES" sz="3600" dirty="0" err="1" smtClean="0"/>
              <a:t>gozás</a:t>
            </a:r>
            <a:r>
              <a:rPr lang="es-ES" sz="3600" dirty="0" smtClean="0"/>
              <a:t> de los beneficios del Instituto de Obra Médico-Asistencial de la Provincia de Buenos Aires (IOMA) a través de la Universidad y desearas continuar, ni bien obtengas el beneficio jubilatorio o presentes la renuncia definitiva, podrás pasar de la afiliación colectiva por Convenio a través de la Universidad a la afiliación voluntaria individual (AVI):</a:t>
            </a:r>
            <a:endParaRPr lang="en-US" sz="3600" dirty="0"/>
          </a:p>
        </p:txBody>
      </p:sp>
    </p:spTree>
    <p:extLst>
      <p:ext uri="{BB962C8B-B14F-4D97-AF65-F5344CB8AC3E}">
        <p14:creationId xmlns:p14="http://schemas.microsoft.com/office/powerpoint/2010/main" val="1602765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solidFill>
              <a:schemeClr val="tx1"/>
            </a:solidFill>
          </a:ln>
        </p:spPr>
        <p:txBody>
          <a:bodyPr>
            <a:normAutofit fontScale="90000"/>
          </a:bodyPr>
          <a:lstStyle/>
          <a:p>
            <a:r>
              <a:rPr lang="es-ES" sz="4000" b="1" u="sng" dirty="0" smtClean="0"/>
              <a:t>LLEGO EL MOMENTO DE JUBILARME ¿QUE DEBO HACER? ¿ESTOY EN CONDICIONES DE JUBILARME?: REQUISITOS</a:t>
            </a:r>
            <a:r>
              <a:rPr lang="es-ES" sz="4000" b="1" dirty="0" smtClean="0"/>
              <a:t>:</a:t>
            </a:r>
            <a:endParaRPr lang="en-US" sz="4000" b="1" dirty="0"/>
          </a:p>
        </p:txBody>
      </p:sp>
      <p:sp>
        <p:nvSpPr>
          <p:cNvPr id="4" name="Marcador de contenido 3"/>
          <p:cNvSpPr>
            <a:spLocks noGrp="1"/>
          </p:cNvSpPr>
          <p:nvPr>
            <p:ph idx="1"/>
          </p:nvPr>
        </p:nvSpPr>
        <p:spPr>
          <a:solidFill>
            <a:schemeClr val="accent6">
              <a:lumMod val="20000"/>
              <a:lumOff val="80000"/>
            </a:schemeClr>
          </a:solidFill>
          <a:ln>
            <a:solidFill>
              <a:schemeClr val="tx1"/>
            </a:solidFill>
          </a:ln>
        </p:spPr>
        <p:txBody>
          <a:bodyPr/>
          <a:lstStyle/>
          <a:p>
            <a:endParaRPr lang="es-ES" dirty="0" smtClean="0"/>
          </a:p>
          <a:p>
            <a:r>
              <a:rPr lang="es-ES" dirty="0" smtClean="0"/>
              <a:t>Si </a:t>
            </a:r>
            <a:r>
              <a:rPr lang="es-ES" dirty="0" err="1" smtClean="0"/>
              <a:t>pertenecés</a:t>
            </a:r>
            <a:r>
              <a:rPr lang="es-ES" dirty="0" smtClean="0"/>
              <a:t> al Personal Docente Universitario: Por aplicación de la Ley Nacional 26508</a:t>
            </a:r>
          </a:p>
          <a:p>
            <a:r>
              <a:rPr lang="es-ES" b="1" dirty="0" smtClean="0"/>
              <a:t>Varones: </a:t>
            </a:r>
            <a:r>
              <a:rPr lang="es-ES" dirty="0" smtClean="0"/>
              <a:t>mayores de 65 años con 25 años de aportes.</a:t>
            </a:r>
          </a:p>
          <a:p>
            <a:r>
              <a:rPr lang="es-ES" b="1" dirty="0" smtClean="0"/>
              <a:t>Mujeres: </a:t>
            </a:r>
            <a:r>
              <a:rPr lang="es-ES" dirty="0" smtClean="0"/>
              <a:t>mayores de 60 años con 25 años de aportes.</a:t>
            </a:r>
          </a:p>
          <a:p>
            <a:r>
              <a:rPr lang="es-ES" dirty="0" smtClean="0"/>
              <a:t>Ambos deben contar con 10 años de actividad frente a alumnos.</a:t>
            </a:r>
          </a:p>
          <a:p>
            <a:r>
              <a:rPr lang="es-ES" dirty="0" smtClean="0"/>
              <a:t>El último haber percibido debe ser en la Docencia Universitaria</a:t>
            </a:r>
            <a:endParaRPr lang="en-US" dirty="0"/>
          </a:p>
        </p:txBody>
      </p:sp>
    </p:spTree>
    <p:extLst>
      <p:ext uri="{BB962C8B-B14F-4D97-AF65-F5344CB8AC3E}">
        <p14:creationId xmlns:p14="http://schemas.microsoft.com/office/powerpoint/2010/main" val="890006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145473"/>
            <a:ext cx="10515600" cy="6338454"/>
          </a:xfrm>
          <a:solidFill>
            <a:schemeClr val="accent6">
              <a:lumMod val="20000"/>
              <a:lumOff val="80000"/>
            </a:schemeClr>
          </a:solidFill>
          <a:ln>
            <a:solidFill>
              <a:schemeClr val="tx1"/>
            </a:solidFill>
          </a:ln>
        </p:spPr>
        <p:txBody>
          <a:bodyPr>
            <a:normAutofit fontScale="90000"/>
          </a:bodyPr>
          <a:lstStyle/>
          <a:p>
            <a:pPr lvl="0"/>
            <a:r>
              <a:rPr lang="es-ES" sz="2700" dirty="0" smtClean="0">
                <a:latin typeface="Book Antiqua" panose="02040602050305030304" pitchFamily="18" charset="0"/>
              </a:rPr>
              <a:t>. Una </a:t>
            </a:r>
            <a:r>
              <a:rPr lang="es-ES" sz="2700" dirty="0">
                <a:latin typeface="Book Antiqua" panose="02040602050305030304" pitchFamily="18" charset="0"/>
              </a:rPr>
              <a:t>vez notificada la jubilación, presentarse en la Dependencia por la cual se encuentra afiliado a IOMA. - </a:t>
            </a:r>
            <a:r>
              <a:rPr lang="en-US" sz="2700" dirty="0">
                <a:latin typeface="Book Antiqua" panose="02040602050305030304" pitchFamily="18" charset="0"/>
              </a:rPr>
              <a:t/>
            </a:r>
            <a:br>
              <a:rPr lang="en-US" sz="2700" dirty="0">
                <a:latin typeface="Book Antiqua" panose="02040602050305030304" pitchFamily="18" charset="0"/>
              </a:rPr>
            </a:br>
            <a:r>
              <a:rPr lang="en-US" sz="2700" dirty="0" smtClean="0">
                <a:latin typeface="Book Antiqua" panose="02040602050305030304" pitchFamily="18" charset="0"/>
              </a:rPr>
              <a:t>.</a:t>
            </a:r>
            <a:r>
              <a:rPr lang="es-ES" sz="2700" dirty="0" smtClean="0">
                <a:latin typeface="Book Antiqua" panose="02040602050305030304" pitchFamily="18" charset="0"/>
              </a:rPr>
              <a:t>En </a:t>
            </a:r>
            <a:r>
              <a:rPr lang="es-ES" sz="2700" dirty="0">
                <a:latin typeface="Book Antiqua" panose="02040602050305030304" pitchFamily="18" charset="0"/>
              </a:rPr>
              <a:t>dicha Dependencia se le tramitará la baja a la afiliación de IOMA y se le entregará un “Certificado de Baja IOMA” y un “Certificado de servicios específico para IOMA”</a:t>
            </a:r>
            <a:r>
              <a:rPr lang="en-US" sz="2700" dirty="0">
                <a:latin typeface="Book Antiqua" panose="02040602050305030304" pitchFamily="18" charset="0"/>
              </a:rPr>
              <a:t/>
            </a:r>
            <a:br>
              <a:rPr lang="en-US" sz="2700" dirty="0">
                <a:latin typeface="Book Antiqua" panose="02040602050305030304" pitchFamily="18" charset="0"/>
              </a:rPr>
            </a:br>
            <a:r>
              <a:rPr lang="en-US" sz="2700" dirty="0" smtClean="0">
                <a:latin typeface="Book Antiqua" panose="02040602050305030304" pitchFamily="18" charset="0"/>
              </a:rPr>
              <a:t>. </a:t>
            </a:r>
            <a:r>
              <a:rPr lang="es-ES" sz="2700" dirty="0" smtClean="0">
                <a:latin typeface="Book Antiqua" panose="02040602050305030304" pitchFamily="18" charset="0"/>
              </a:rPr>
              <a:t>Con </a:t>
            </a:r>
            <a:r>
              <a:rPr lang="es-ES" sz="2700" dirty="0">
                <a:latin typeface="Book Antiqua" panose="02040602050305030304" pitchFamily="18" charset="0"/>
              </a:rPr>
              <a:t>esos 2 certificados, fotocopia de DNI , dinero para el pago del primer mes de afiliación voluntaria y la demás documentación que corresponda (certificados de nacimiento de hijos y/ o matrimonio) dirigirse personalmente a la oficina de IOMA de calle 7 e 41 y 42 para tramitar el alta como afiliado voluntario.</a:t>
            </a:r>
            <a:r>
              <a:rPr lang="en-US" sz="2700" dirty="0">
                <a:latin typeface="Book Antiqua" panose="02040602050305030304" pitchFamily="18" charset="0"/>
              </a:rPr>
              <a:t/>
            </a:r>
            <a:br>
              <a:rPr lang="en-US" sz="2700" dirty="0">
                <a:latin typeface="Book Antiqua" panose="02040602050305030304" pitchFamily="18" charset="0"/>
              </a:rPr>
            </a:br>
            <a:r>
              <a:rPr lang="en-US" sz="2700" dirty="0" smtClean="0">
                <a:latin typeface="Book Antiqua" panose="02040602050305030304" pitchFamily="18" charset="0"/>
              </a:rPr>
              <a:t>. </a:t>
            </a:r>
            <a:r>
              <a:rPr lang="es-ES" sz="2700" u="sng" dirty="0" smtClean="0">
                <a:latin typeface="Book Antiqua" panose="02040602050305030304" pitchFamily="18" charset="0"/>
              </a:rPr>
              <a:t>Importante</a:t>
            </a:r>
            <a:r>
              <a:rPr lang="es-ES" sz="2700" dirty="0">
                <a:latin typeface="Book Antiqua" panose="02040602050305030304" pitchFamily="18" charset="0"/>
              </a:rPr>
              <a:t>:  desde la fecha de baja de UNLP tienen 60 días corridos para afiliarse como voluntarios, sin carencias ni preexistencias.</a:t>
            </a:r>
            <a:r>
              <a:rPr lang="en-US" sz="2700" dirty="0">
                <a:latin typeface="Book Antiqua" panose="02040602050305030304" pitchFamily="18" charset="0"/>
              </a:rPr>
              <a:t/>
            </a:r>
            <a:br>
              <a:rPr lang="en-US" sz="2700" dirty="0">
                <a:latin typeface="Book Antiqua" panose="02040602050305030304" pitchFamily="18" charset="0"/>
              </a:rPr>
            </a:br>
            <a:r>
              <a:rPr lang="es-ES" sz="2700" dirty="0">
                <a:latin typeface="Book Antiqua" panose="02040602050305030304" pitchFamily="18" charset="0"/>
              </a:rPr>
              <a:t>Al tratarse de una afiliación voluntaria, la misma debe abonarse todos los meses mediante los medios de pago habilitados por IOMA; el costo variará según se encuentre afiliado el titular y/o su grupo familiar. El valor NO será descontado de la jubilación.</a:t>
            </a:r>
            <a:r>
              <a:rPr lang="en-US" sz="2700" dirty="0">
                <a:latin typeface="Book Antiqua" panose="02040602050305030304" pitchFamily="18" charset="0"/>
              </a:rPr>
              <a:t/>
            </a:r>
            <a:br>
              <a:rPr lang="en-US" sz="2700" dirty="0">
                <a:latin typeface="Book Antiqua" panose="02040602050305030304" pitchFamily="18" charset="0"/>
              </a:rPr>
            </a:br>
            <a:r>
              <a:rPr lang="en-US" sz="2700" dirty="0" smtClean="0">
                <a:latin typeface="Book Antiqua" panose="02040602050305030304" pitchFamily="18" charset="0"/>
              </a:rPr>
              <a:t>. </a:t>
            </a:r>
            <a:r>
              <a:rPr lang="es-ES" sz="2700" dirty="0" smtClean="0">
                <a:latin typeface="Book Antiqua" panose="02040602050305030304" pitchFamily="18" charset="0"/>
              </a:rPr>
              <a:t>Asimismo</a:t>
            </a:r>
            <a:r>
              <a:rPr lang="es-ES" sz="2700" dirty="0">
                <a:latin typeface="Book Antiqua" panose="02040602050305030304" pitchFamily="18" charset="0"/>
              </a:rPr>
              <a:t>, se recuerda que la afiliación y el descuento de la Obra Social PAMI tiene carácter obligatorio. </a:t>
            </a:r>
            <a:r>
              <a:rPr lang="es-ES" sz="2700" dirty="0"/>
              <a:t>- </a:t>
            </a:r>
            <a:r>
              <a:rPr lang="en-US" dirty="0"/>
              <a:t/>
            </a:r>
            <a:br>
              <a:rPr lang="en-US" dirty="0"/>
            </a:br>
            <a:endParaRPr lang="en-US" sz="2400" dirty="0">
              <a:latin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21206742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4618" y="302780"/>
            <a:ext cx="10515600" cy="6305838"/>
          </a:xfrm>
          <a:solidFill>
            <a:schemeClr val="accent1">
              <a:lumMod val="20000"/>
              <a:lumOff val="80000"/>
            </a:schemeClr>
          </a:solidFill>
          <a:ln>
            <a:solidFill>
              <a:schemeClr val="tx1"/>
            </a:solidFill>
          </a:ln>
        </p:spPr>
        <p:txBody>
          <a:bodyPr/>
          <a:lstStyle/>
          <a:p>
            <a:r>
              <a:rPr lang="es-ES" b="1" dirty="0" smtClean="0"/>
              <a:t>Si gozas de los beneficios de cualquiera de las otras Prestadoras que mantienen Convenio con la Universidad, al momento del cese en el cargo, deberás tramitar la baja y eventual continuidad con los Representantes correspondientes o en las oficinas administrativas de las mismas</a:t>
            </a:r>
            <a:endParaRPr lang="en-US" b="1" dirty="0"/>
          </a:p>
        </p:txBody>
      </p:sp>
    </p:spTree>
    <p:extLst>
      <p:ext uri="{BB962C8B-B14F-4D97-AF65-F5344CB8AC3E}">
        <p14:creationId xmlns:p14="http://schemas.microsoft.com/office/powerpoint/2010/main" val="3145785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374073"/>
            <a:ext cx="10515600" cy="2255693"/>
          </a:xfrm>
          <a:solidFill>
            <a:schemeClr val="accent6">
              <a:lumMod val="60000"/>
              <a:lumOff val="40000"/>
            </a:schemeClr>
          </a:solidFill>
          <a:ln>
            <a:solidFill>
              <a:schemeClr val="tx1"/>
            </a:solidFill>
          </a:ln>
        </p:spPr>
        <p:txBody>
          <a:bodyPr>
            <a:normAutofit/>
          </a:bodyPr>
          <a:lstStyle/>
          <a:p>
            <a:r>
              <a:rPr lang="es-ES" sz="4800" b="1" u="sng" dirty="0" smtClean="0"/>
              <a:t>¿CONTINÚO MANTENIENDO LOS BENEFICIOS QUE OFRECE LA DIRECCION DE SERVICIOS SOCIALES?</a:t>
            </a:r>
            <a:endParaRPr lang="en-US" sz="4800" b="1" u="sng" dirty="0"/>
          </a:p>
        </p:txBody>
      </p:sp>
      <p:sp>
        <p:nvSpPr>
          <p:cNvPr id="3" name="Marcador de texto 2"/>
          <p:cNvSpPr>
            <a:spLocks noGrp="1"/>
          </p:cNvSpPr>
          <p:nvPr>
            <p:ph type="body" idx="1"/>
          </p:nvPr>
        </p:nvSpPr>
        <p:spPr>
          <a:xfrm>
            <a:off x="831850" y="2784764"/>
            <a:ext cx="10515600" cy="3803071"/>
          </a:xfrm>
          <a:solidFill>
            <a:schemeClr val="accent4">
              <a:lumMod val="40000"/>
              <a:lumOff val="60000"/>
            </a:schemeClr>
          </a:solidFill>
          <a:ln>
            <a:solidFill>
              <a:schemeClr val="tx1"/>
            </a:solidFill>
          </a:ln>
        </p:spPr>
        <p:txBody>
          <a:bodyPr>
            <a:normAutofit/>
          </a:bodyPr>
          <a:lstStyle/>
          <a:p>
            <a:r>
              <a:rPr lang="es-ES" sz="2800" dirty="0" smtClean="0">
                <a:solidFill>
                  <a:schemeClr val="tx1">
                    <a:lumMod val="95000"/>
                    <a:lumOff val="5000"/>
                  </a:schemeClr>
                </a:solidFill>
              </a:rPr>
              <a:t>Podrás continuar gozando de los beneficios que ofrece la Dirección de Servicios Sociales, en calidad de Jubilado o Pensionado de la Universidad, si reunieras como mínimo 10 años de antigüedad en la UNLP y los últimos 5 años ininterrumpidos.</a:t>
            </a:r>
          </a:p>
          <a:p>
            <a:endParaRPr lang="es-ES" sz="2800" dirty="0" smtClean="0">
              <a:solidFill>
                <a:schemeClr val="tx1">
                  <a:lumMod val="95000"/>
                  <a:lumOff val="5000"/>
                </a:schemeClr>
              </a:solidFill>
            </a:endParaRPr>
          </a:p>
          <a:p>
            <a:r>
              <a:rPr lang="es-ES" sz="2800" dirty="0" smtClean="0">
                <a:solidFill>
                  <a:schemeClr val="tx1">
                    <a:lumMod val="95000"/>
                    <a:lumOff val="5000"/>
                  </a:schemeClr>
                </a:solidFill>
              </a:rPr>
              <a:t>Deberás solicitarlo expresamente, presentando la siguiente documentación en original y copia, dentro de los 30 días hábiles de ocurrido el cese en el cargo, en la oficina de afiliación de la referida Dirección:</a:t>
            </a:r>
            <a:endParaRPr lang="en-US" sz="2800" dirty="0">
              <a:solidFill>
                <a:schemeClr val="tx1">
                  <a:lumMod val="95000"/>
                  <a:lumOff val="5000"/>
                </a:schemeClr>
              </a:solidFill>
            </a:endParaRPr>
          </a:p>
        </p:txBody>
      </p:sp>
    </p:spTree>
    <p:extLst>
      <p:ext uri="{BB962C8B-B14F-4D97-AF65-F5344CB8AC3E}">
        <p14:creationId xmlns:p14="http://schemas.microsoft.com/office/powerpoint/2010/main" val="1611078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60366"/>
          </a:xfrm>
          <a:solidFill>
            <a:schemeClr val="accent2">
              <a:lumMod val="20000"/>
              <a:lumOff val="80000"/>
            </a:schemeClr>
          </a:solidFill>
          <a:ln>
            <a:solidFill>
              <a:schemeClr val="tx1"/>
            </a:solidFill>
          </a:ln>
        </p:spPr>
        <p:txBody>
          <a:bodyPr>
            <a:normAutofit/>
          </a:bodyPr>
          <a:lstStyle/>
          <a:p>
            <a:r>
              <a:rPr lang="es-ES" sz="2400" b="1" dirty="0" smtClean="0">
                <a:latin typeface="Book Antiqua" panose="02040602050305030304" pitchFamily="18" charset="0"/>
              </a:rPr>
              <a:t>D</a:t>
            </a:r>
            <a:r>
              <a:rPr lang="es-ES" sz="2400" dirty="0" smtClean="0">
                <a:latin typeface="Book Antiqua" panose="02040602050305030304" pitchFamily="18" charset="0"/>
              </a:rPr>
              <a:t>ocumento Nacional de Identidad del titular y familiares a cargo.</a:t>
            </a:r>
            <a:br>
              <a:rPr lang="es-ES" sz="2400" dirty="0" smtClean="0">
                <a:latin typeface="Book Antiqua" panose="02040602050305030304" pitchFamily="18" charset="0"/>
              </a:rPr>
            </a:br>
            <a:r>
              <a:rPr lang="es-ES" sz="2400" b="1" dirty="0" smtClean="0">
                <a:latin typeface="Book Antiqua" panose="02040602050305030304" pitchFamily="18" charset="0"/>
              </a:rPr>
              <a:t>C</a:t>
            </a:r>
            <a:r>
              <a:rPr lang="es-ES" sz="2400" dirty="0" smtClean="0">
                <a:latin typeface="Book Antiqua" panose="02040602050305030304" pitchFamily="18" charset="0"/>
              </a:rPr>
              <a:t>ertificación de Jubilación en trámite o Recibo de cobro.</a:t>
            </a:r>
            <a:br>
              <a:rPr lang="es-ES" sz="2400" dirty="0" smtClean="0">
                <a:latin typeface="Book Antiqua" panose="02040602050305030304" pitchFamily="18" charset="0"/>
              </a:rPr>
            </a:br>
            <a:r>
              <a:rPr lang="es-ES" sz="2400" b="1" dirty="0" smtClean="0">
                <a:latin typeface="Book Antiqua" panose="02040602050305030304" pitchFamily="18" charset="0"/>
              </a:rPr>
              <a:t>C</a:t>
            </a:r>
            <a:r>
              <a:rPr lang="es-ES" sz="2400" dirty="0" smtClean="0">
                <a:latin typeface="Book Antiqua" panose="02040602050305030304" pitchFamily="18" charset="0"/>
              </a:rPr>
              <a:t>ertificación de Ingreso y Egreso de la Universidad, emitido por Facultad o </a:t>
            </a:r>
            <a:r>
              <a:rPr lang="es-ES" sz="2400" b="1" dirty="0" smtClean="0">
                <a:latin typeface="Book Antiqua" panose="02040602050305030304" pitchFamily="18" charset="0"/>
              </a:rPr>
              <a:t>D</a:t>
            </a:r>
            <a:r>
              <a:rPr lang="es-ES" sz="2400" dirty="0" smtClean="0">
                <a:latin typeface="Book Antiqua" panose="02040602050305030304" pitchFamily="18" charset="0"/>
              </a:rPr>
              <a:t>ependencia por donde percibías salario.</a:t>
            </a:r>
            <a:br>
              <a:rPr lang="es-ES" sz="2400" dirty="0" smtClean="0">
                <a:latin typeface="Book Antiqua" panose="02040602050305030304" pitchFamily="18" charset="0"/>
              </a:rPr>
            </a:br>
            <a:r>
              <a:rPr lang="es-ES" sz="2400" b="1" dirty="0" smtClean="0">
                <a:latin typeface="Book Antiqua" panose="02040602050305030304" pitchFamily="18" charset="0"/>
              </a:rPr>
              <a:t>C</a:t>
            </a:r>
            <a:r>
              <a:rPr lang="es-ES" sz="2400" dirty="0" smtClean="0">
                <a:latin typeface="Book Antiqua" panose="02040602050305030304" pitchFamily="18" charset="0"/>
              </a:rPr>
              <a:t>arnet de Obra Social Primaria.</a:t>
            </a:r>
            <a:br>
              <a:rPr lang="es-ES" sz="2400" dirty="0" smtClean="0">
                <a:latin typeface="Book Antiqua" panose="02040602050305030304" pitchFamily="18" charset="0"/>
              </a:rPr>
            </a:br>
            <a:r>
              <a:rPr lang="es-ES" sz="2400" b="1" dirty="0" smtClean="0">
                <a:latin typeface="Book Antiqua" panose="02040602050305030304" pitchFamily="18" charset="0"/>
              </a:rPr>
              <a:t>C</a:t>
            </a:r>
            <a:r>
              <a:rPr lang="es-ES" sz="2400" dirty="0" smtClean="0">
                <a:latin typeface="Book Antiqua" panose="02040602050305030304" pitchFamily="18" charset="0"/>
              </a:rPr>
              <a:t>ertificación de filiación (acta de matrimonio, partida de nacimiento, etc.) en caso de afiliar familiares a cargo. (hijos mayores de 21 hasta 26 años, además, presentación de certificado de alumno regular actualizado)</a:t>
            </a:r>
            <a:br>
              <a:rPr lang="es-ES" sz="2400" dirty="0" smtClean="0">
                <a:latin typeface="Book Antiqua" panose="02040602050305030304" pitchFamily="18" charset="0"/>
              </a:rPr>
            </a:br>
            <a:r>
              <a:rPr lang="es-ES" sz="2400" b="1" dirty="0" smtClean="0">
                <a:latin typeface="Book Antiqua" panose="02040602050305030304" pitchFamily="18" charset="0"/>
              </a:rPr>
              <a:t>L</a:t>
            </a:r>
            <a:r>
              <a:rPr lang="es-ES" sz="2400" dirty="0" smtClean="0">
                <a:latin typeface="Book Antiqua" panose="02040602050305030304" pitchFamily="18" charset="0"/>
              </a:rPr>
              <a:t>a cuota </a:t>
            </a:r>
            <a:r>
              <a:rPr lang="es-ES" sz="2400" dirty="0" err="1" smtClean="0">
                <a:latin typeface="Book Antiqua" panose="02040602050305030304" pitchFamily="18" charset="0"/>
              </a:rPr>
              <a:t>afiliatoria</a:t>
            </a:r>
            <a:r>
              <a:rPr lang="es-ES" sz="2400" dirty="0" smtClean="0">
                <a:latin typeface="Book Antiqua" panose="02040602050305030304" pitchFamily="18" charset="0"/>
              </a:rPr>
              <a:t> corresponde al 2% del haber jubilatorio que estarás percibiendo.</a:t>
            </a:r>
            <a:br>
              <a:rPr lang="es-ES" sz="2400" dirty="0" smtClean="0">
                <a:latin typeface="Book Antiqua" panose="02040602050305030304" pitchFamily="18" charset="0"/>
              </a:rPr>
            </a:br>
            <a:r>
              <a:rPr lang="es-ES" sz="2400" b="1" dirty="0" smtClean="0">
                <a:latin typeface="Book Antiqua" panose="02040602050305030304" pitchFamily="18" charset="0"/>
              </a:rPr>
              <a:t>E</a:t>
            </a:r>
            <a:r>
              <a:rPr lang="es-ES" sz="2400" dirty="0" smtClean="0">
                <a:latin typeface="Book Antiqua" panose="02040602050305030304" pitchFamily="18" charset="0"/>
              </a:rPr>
              <a:t>n caso que agregues a cargo hijos mayores de 21 años se sumará un 1% del mencionado haber.</a:t>
            </a:r>
            <a:br>
              <a:rPr lang="es-ES" sz="2400" dirty="0" smtClean="0">
                <a:latin typeface="Book Antiqua" panose="02040602050305030304" pitchFamily="18" charset="0"/>
              </a:rPr>
            </a:br>
            <a:r>
              <a:rPr lang="es-ES" sz="2400" b="1" dirty="0" smtClean="0">
                <a:latin typeface="Book Antiqua" panose="02040602050305030304" pitchFamily="18" charset="0"/>
              </a:rPr>
              <a:t>L</a:t>
            </a:r>
            <a:r>
              <a:rPr lang="es-ES" sz="2400" dirty="0" smtClean="0">
                <a:latin typeface="Book Antiqua" panose="02040602050305030304" pitchFamily="18" charset="0"/>
              </a:rPr>
              <a:t>os hijos discapacitados podrán estar afiliados sin límite de edad y sin costo.</a:t>
            </a:r>
            <a:br>
              <a:rPr lang="es-ES" sz="2400" dirty="0" smtClean="0">
                <a:latin typeface="Book Antiqua" panose="02040602050305030304" pitchFamily="18" charset="0"/>
              </a:rPr>
            </a:br>
            <a:r>
              <a:rPr lang="es-ES" sz="2400" b="1" dirty="0" smtClean="0">
                <a:latin typeface="Book Antiqua" panose="02040602050305030304" pitchFamily="18" charset="0"/>
              </a:rPr>
              <a:t>L</a:t>
            </a:r>
            <a:r>
              <a:rPr lang="es-ES" sz="2400" dirty="0" smtClean="0">
                <a:latin typeface="Book Antiqua" panose="02040602050305030304" pitchFamily="18" charset="0"/>
              </a:rPr>
              <a:t>os pagos de las cuotas deberás realizarlos en la Tesorería de la Dirección de Servicios Sociales.</a:t>
            </a:r>
            <a:br>
              <a:rPr lang="es-ES" sz="2400" dirty="0" smtClean="0">
                <a:latin typeface="Book Antiqua" panose="02040602050305030304" pitchFamily="18" charset="0"/>
              </a:rPr>
            </a:br>
            <a:r>
              <a:rPr lang="es-ES" sz="2400" dirty="0" smtClean="0">
                <a:latin typeface="Book Antiqua" panose="02040602050305030304" pitchFamily="18" charset="0"/>
              </a:rPr>
              <a:t/>
            </a:r>
            <a:br>
              <a:rPr lang="es-ES" sz="2400" dirty="0" smtClean="0">
                <a:latin typeface="Book Antiqua" panose="02040602050305030304" pitchFamily="18" charset="0"/>
              </a:rPr>
            </a:br>
            <a:r>
              <a:rPr lang="es-ES" sz="2400" b="1" dirty="0" smtClean="0">
                <a:latin typeface="+mn-lt"/>
              </a:rPr>
              <a:t>www.dss.unlp.edu.ar</a:t>
            </a:r>
            <a:endParaRPr lang="en-US" sz="2400" b="1" dirty="0">
              <a:latin typeface="+mn-lt"/>
            </a:endParaRPr>
          </a:p>
        </p:txBody>
      </p:sp>
    </p:spTree>
    <p:extLst>
      <p:ext uri="{BB962C8B-B14F-4D97-AF65-F5344CB8AC3E}">
        <p14:creationId xmlns:p14="http://schemas.microsoft.com/office/powerpoint/2010/main" val="2331933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264275"/>
          </a:xfrm>
          <a:solidFill>
            <a:schemeClr val="bg1">
              <a:lumMod val="95000"/>
            </a:schemeClr>
          </a:solidFill>
          <a:ln>
            <a:solidFill>
              <a:schemeClr val="tx1"/>
            </a:solidFill>
          </a:ln>
        </p:spPr>
        <p:txBody>
          <a:bodyPr>
            <a:normAutofit/>
          </a:bodyPr>
          <a:lstStyle/>
          <a:p>
            <a:r>
              <a:rPr lang="es-ES" sz="2000" dirty="0" smtClean="0"/>
              <a:t/>
            </a:r>
            <a:br>
              <a:rPr lang="es-ES" sz="2000" dirty="0" smtClean="0"/>
            </a:br>
            <a:r>
              <a:rPr lang="es-ES" sz="2000" dirty="0">
                <a:latin typeface="Cooper Black" panose="0208090404030B020404" pitchFamily="18" charset="0"/>
              </a:rPr>
              <a:t/>
            </a:r>
            <a:br>
              <a:rPr lang="es-ES" sz="2000" dirty="0">
                <a:latin typeface="Cooper Black" panose="0208090404030B020404" pitchFamily="18" charset="0"/>
              </a:rPr>
            </a:br>
            <a:r>
              <a:rPr lang="es-ES" sz="2000" u="sng" dirty="0" smtClean="0">
                <a:latin typeface="Arial Black" panose="020B0A04020102020204" pitchFamily="34" charset="0"/>
              </a:rPr>
              <a:t>ESTOS SON LOS DATOS DE CONTACTO PARA CUALQUIER CONSULTA QUE QUIERAS REALIZAR:</a:t>
            </a:r>
            <a:r>
              <a:rPr lang="es-ES" sz="2000" dirty="0" smtClean="0"/>
              <a:t/>
            </a:r>
            <a:br>
              <a:rPr lang="es-ES" sz="2000" dirty="0" smtClean="0"/>
            </a:br>
            <a:r>
              <a:rPr lang="es-ES" sz="2000" dirty="0" smtClean="0"/>
              <a:t/>
            </a:r>
            <a:br>
              <a:rPr lang="es-ES" sz="2000" dirty="0" smtClean="0"/>
            </a:br>
            <a:r>
              <a:rPr lang="es-ES" sz="2000" i="1" dirty="0" smtClean="0">
                <a:solidFill>
                  <a:srgbClr val="FF0000"/>
                </a:solidFill>
                <a:effectLst>
                  <a:outerShdw blurRad="38100" dist="38100" dir="2700000" algn="tl">
                    <a:srgbClr val="000000">
                      <a:alpha val="43137"/>
                    </a:srgbClr>
                  </a:outerShdw>
                </a:effectLst>
                <a:latin typeface="Bookman Old Style" panose="02050604050505020204" pitchFamily="18" charset="0"/>
              </a:rPr>
              <a:t>DIRECCION DE CERTIFICACIONES PREVISIONALES</a:t>
            </a:r>
            <a:r>
              <a:rPr lang="es-ES" sz="2000" i="1" dirty="0" smtClean="0">
                <a:solidFill>
                  <a:srgbClr val="FF0000"/>
                </a:solidFill>
                <a:latin typeface="Bookman Old Style" panose="02050604050505020204" pitchFamily="18" charset="0"/>
              </a:rPr>
              <a:t/>
            </a:r>
            <a:br>
              <a:rPr lang="es-ES" sz="2000" i="1" dirty="0" smtClean="0">
                <a:solidFill>
                  <a:srgbClr val="FF0000"/>
                </a:solidFill>
                <a:latin typeface="Bookman Old Style" panose="020506040505050202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certificaciones.personal@presi.unlp.edu.ar</a:t>
            </a:r>
            <a:br>
              <a:rPr lang="es-ES" sz="2000" dirty="0" smtClean="0">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Facebook: Jubilaciones Certificaciones Previsionales </a:t>
            </a:r>
            <a:r>
              <a:rPr lang="es-ES" sz="2000" dirty="0" err="1" smtClean="0">
                <a:latin typeface="Book Antiqua" panose="02040602050305030304" pitchFamily="18" charset="0"/>
              </a:rPr>
              <a:t>Unlp</a:t>
            </a: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Calle 7 Nº 776 e/47 y 48. PB</a:t>
            </a:r>
            <a:br>
              <a:rPr lang="es-ES" sz="2000" dirty="0" smtClean="0">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Teléfono 0221 – 6447081</a:t>
            </a:r>
            <a:br>
              <a:rPr lang="es-ES" sz="2000" dirty="0" smtClean="0">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Desde adentro de la UNLP: </a:t>
            </a:r>
            <a:r>
              <a:rPr lang="es-ES" sz="2000" dirty="0" err="1" smtClean="0">
                <a:latin typeface="Book Antiqua" panose="02040602050305030304" pitchFamily="18" charset="0"/>
              </a:rPr>
              <a:t>int</a:t>
            </a:r>
            <a:r>
              <a:rPr lang="es-ES" sz="2000" dirty="0" smtClean="0">
                <a:latin typeface="Book Antiqua" panose="02040602050305030304" pitchFamily="18" charset="0"/>
              </a:rPr>
              <a:t>. 5803</a:t>
            </a:r>
            <a:br>
              <a:rPr lang="es-ES" sz="2000" dirty="0" smtClean="0">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800" i="1" dirty="0" smtClean="0">
                <a:solidFill>
                  <a:srgbClr val="FF0000"/>
                </a:solidFill>
                <a:effectLst>
                  <a:outerShdw blurRad="38100" dist="38100" dir="2700000" algn="tl">
                    <a:srgbClr val="000000">
                      <a:alpha val="43137"/>
                    </a:srgbClr>
                  </a:outerShdw>
                </a:effectLst>
                <a:latin typeface="Book Antiqua" panose="02040602050305030304" pitchFamily="18" charset="0"/>
              </a:rPr>
              <a:t>Subdirector General de Personal</a:t>
            </a:r>
            <a:r>
              <a:rPr lang="es-ES" sz="2800" b="1" i="1" dirty="0" smtClean="0">
                <a:solidFill>
                  <a:srgbClr val="FF0000"/>
                </a:solidFill>
                <a:latin typeface="Book Antiqua" panose="02040602050305030304" pitchFamily="18" charset="0"/>
              </a:rPr>
              <a:t/>
            </a:r>
            <a:br>
              <a:rPr lang="es-ES" sz="2800" b="1" i="1" dirty="0" smtClean="0">
                <a:solidFill>
                  <a:srgbClr val="FF0000"/>
                </a:solidFill>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Oscar E. CIPRIANO</a:t>
            </a:r>
            <a:br>
              <a:rPr lang="es-ES" sz="2000" dirty="0" smtClean="0">
                <a:latin typeface="Book Antiqua" panose="02040602050305030304" pitchFamily="18" charset="0"/>
              </a:rPr>
            </a:br>
            <a:r>
              <a:rPr lang="es-ES" sz="2000" dirty="0" smtClean="0">
                <a:latin typeface="Book Antiqua" panose="02040602050305030304" pitchFamily="18" charset="0"/>
              </a:rPr>
              <a:t/>
            </a:r>
            <a:br>
              <a:rPr lang="es-ES" sz="2000" dirty="0" smtClean="0">
                <a:latin typeface="Book Antiqua" panose="02040602050305030304" pitchFamily="18" charset="0"/>
              </a:rPr>
            </a:br>
            <a:r>
              <a:rPr lang="es-ES" sz="2000" dirty="0" smtClean="0">
                <a:latin typeface="Book Antiqua" panose="02040602050305030304" pitchFamily="18" charset="0"/>
              </a:rPr>
              <a:t>oscar.cipriano@presi.unlp.edu.ar</a:t>
            </a:r>
            <a:endParaRPr lang="en-US" sz="2000" dirty="0">
              <a:latin typeface="Book Antiqua" panose="02040602050305030304" pitchFamily="18" charset="0"/>
            </a:endParaRPr>
          </a:p>
        </p:txBody>
      </p:sp>
    </p:spTree>
    <p:extLst>
      <p:ext uri="{BB962C8B-B14F-4D97-AF65-F5344CB8AC3E}">
        <p14:creationId xmlns:p14="http://schemas.microsoft.com/office/powerpoint/2010/main" val="146906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11727"/>
            <a:ext cx="10515600" cy="6546272"/>
          </a:xfrm>
          <a:solidFill>
            <a:schemeClr val="bg1">
              <a:lumMod val="95000"/>
            </a:schemeClr>
          </a:solidFill>
          <a:ln>
            <a:solidFill>
              <a:schemeClr val="tx1"/>
            </a:solidFill>
          </a:ln>
        </p:spPr>
        <p:txBody>
          <a:bodyPr>
            <a:normAutofit fontScale="85000" lnSpcReduction="20000"/>
          </a:bodyPr>
          <a:lstStyle/>
          <a:p>
            <a:pPr marL="0" indent="0">
              <a:buNone/>
            </a:pPr>
            <a:r>
              <a:rPr lang="es-ES" sz="3800" b="1" u="sng" dirty="0" smtClean="0"/>
              <a:t>Si </a:t>
            </a:r>
            <a:r>
              <a:rPr lang="es-ES" sz="3800" b="1" u="sng" dirty="0" err="1" smtClean="0"/>
              <a:t>sos</a:t>
            </a:r>
            <a:r>
              <a:rPr lang="es-ES" sz="3800" b="1" u="sng" dirty="0" smtClean="0"/>
              <a:t> Investigador</a:t>
            </a:r>
          </a:p>
          <a:p>
            <a:r>
              <a:rPr lang="es-ES" dirty="0" smtClean="0"/>
              <a:t>Por aplicación de la Ley Nacional 22929</a:t>
            </a:r>
          </a:p>
          <a:p>
            <a:r>
              <a:rPr lang="es-ES" dirty="0" smtClean="0"/>
              <a:t>Varones: mayores de 65 años con 30 años de aportes.</a:t>
            </a:r>
          </a:p>
          <a:p>
            <a:r>
              <a:rPr lang="es-ES" dirty="0" smtClean="0"/>
              <a:t>Mujeres: mayores de 60 años con 30 años de aportes.</a:t>
            </a:r>
          </a:p>
          <a:p>
            <a:r>
              <a:rPr lang="es-ES" dirty="0" smtClean="0"/>
              <a:t>Ambos deberán contar con por lo menos 15 años de aportes continuos o 20 años discontinuos en actividades técnico-científicas de investigación o desarrollo y de dirección de estas actividades en Institutos Técnico-Científicos que cita la Ley, con Dedicación Exclusiva</a:t>
            </a:r>
          </a:p>
          <a:p>
            <a:pPr marL="0" indent="0">
              <a:buNone/>
            </a:pPr>
            <a:r>
              <a:rPr lang="es-ES" sz="3800" b="1" u="sng" dirty="0" smtClean="0"/>
              <a:t>Si </a:t>
            </a:r>
            <a:r>
              <a:rPr lang="es-ES" sz="3800" b="1" u="sng" dirty="0" err="1" smtClean="0"/>
              <a:t>pertenecés</a:t>
            </a:r>
            <a:r>
              <a:rPr lang="es-ES" sz="3800" b="1" u="sng" dirty="0" smtClean="0"/>
              <a:t> al Personal Docente </a:t>
            </a:r>
            <a:r>
              <a:rPr lang="es-ES" sz="3800" b="1" u="sng" dirty="0" err="1" smtClean="0"/>
              <a:t>PreUniversitario</a:t>
            </a:r>
            <a:endParaRPr lang="es-ES" sz="3800" b="1" u="sng" dirty="0" smtClean="0"/>
          </a:p>
          <a:p>
            <a:r>
              <a:rPr lang="es-ES" dirty="0" smtClean="0"/>
              <a:t>Por aplicación de la Ley Nacional 24016:</a:t>
            </a:r>
          </a:p>
          <a:p>
            <a:r>
              <a:rPr lang="es-ES" dirty="0" smtClean="0"/>
              <a:t>Varones: mayores de 60 años con 25 años de aportes.</a:t>
            </a:r>
          </a:p>
          <a:p>
            <a:r>
              <a:rPr lang="es-ES" dirty="0" smtClean="0"/>
              <a:t>Mujeres: mayores de 57 años con 25 años de aportes.</a:t>
            </a:r>
          </a:p>
          <a:p>
            <a:r>
              <a:rPr lang="es-ES" dirty="0" smtClean="0"/>
              <a:t>Ambos deberán contar con 10 años de actividad frente a alumnos</a:t>
            </a:r>
          </a:p>
          <a:p>
            <a:pPr marL="0" indent="0">
              <a:buNone/>
            </a:pPr>
            <a:r>
              <a:rPr lang="es-ES" sz="3800" b="1" u="sng" dirty="0" smtClean="0"/>
              <a:t>Si </a:t>
            </a:r>
            <a:r>
              <a:rPr lang="es-ES" sz="3800" b="1" u="sng" dirty="0" err="1" smtClean="0"/>
              <a:t>pertenecés</a:t>
            </a:r>
            <a:r>
              <a:rPr lang="es-ES" sz="3800" b="1" u="sng" dirty="0" smtClean="0"/>
              <a:t> al Personal </a:t>
            </a:r>
            <a:r>
              <a:rPr lang="es-ES" sz="3800" b="1" u="sng" dirty="0" err="1" smtClean="0"/>
              <a:t>Nodocente</a:t>
            </a:r>
            <a:endParaRPr lang="es-ES" sz="3800" b="1" u="sng" dirty="0" smtClean="0"/>
          </a:p>
          <a:p>
            <a:r>
              <a:rPr lang="es-ES" dirty="0" smtClean="0"/>
              <a:t>Por aplicación de la Ley Nacional 24241:</a:t>
            </a:r>
          </a:p>
          <a:p>
            <a:r>
              <a:rPr lang="es-ES" dirty="0" smtClean="0"/>
              <a:t>Varones: mayores de 65 años con 30 años de aportes.</a:t>
            </a:r>
          </a:p>
          <a:p>
            <a:r>
              <a:rPr lang="es-ES" dirty="0" smtClean="0"/>
              <a:t>Mujeres: mayores de 60 años con 30 años de aportes.</a:t>
            </a:r>
            <a:endParaRPr lang="en-US" dirty="0"/>
          </a:p>
        </p:txBody>
      </p:sp>
    </p:spTree>
    <p:extLst>
      <p:ext uri="{BB962C8B-B14F-4D97-AF65-F5344CB8AC3E}">
        <p14:creationId xmlns:p14="http://schemas.microsoft.com/office/powerpoint/2010/main" val="112315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98764"/>
            <a:ext cx="10515600" cy="1267692"/>
          </a:xfrm>
          <a:ln>
            <a:solidFill>
              <a:schemeClr val="tx1"/>
            </a:solidFill>
          </a:ln>
        </p:spPr>
        <p:txBody>
          <a:bodyPr>
            <a:normAutofit/>
          </a:bodyPr>
          <a:lstStyle/>
          <a:p>
            <a:r>
              <a:rPr lang="es-ES" sz="3200" b="1" dirty="0" smtClean="0">
                <a:effectLst>
                  <a:outerShdw blurRad="38100" dist="38100" dir="2700000" algn="tl">
                    <a:srgbClr val="000000">
                      <a:alpha val="43137"/>
                    </a:srgbClr>
                  </a:outerShdw>
                </a:effectLst>
              </a:rPr>
              <a:t>¿QUE DEBO HACER SI ME DECLARAN CON INVALIDEZ PARA EL DESEMPEÑO DE MIS TAREAS?</a:t>
            </a:r>
            <a:endParaRPr lang="en-US" sz="3200" b="1" dirty="0">
              <a:effectLst>
                <a:outerShdw blurRad="38100" dist="38100" dir="2700000" algn="tl">
                  <a:srgbClr val="000000">
                    <a:alpha val="43137"/>
                  </a:srgbClr>
                </a:outerShdw>
              </a:effectLst>
            </a:endParaRPr>
          </a:p>
        </p:txBody>
      </p:sp>
      <p:sp>
        <p:nvSpPr>
          <p:cNvPr id="3" name="Marcador de texto 2"/>
          <p:cNvSpPr>
            <a:spLocks noGrp="1"/>
          </p:cNvSpPr>
          <p:nvPr>
            <p:ph type="body" idx="1"/>
          </p:nvPr>
        </p:nvSpPr>
        <p:spPr>
          <a:xfrm>
            <a:off x="831850" y="1766456"/>
            <a:ext cx="10515600" cy="4925289"/>
          </a:xfrm>
          <a:solidFill>
            <a:schemeClr val="accent2">
              <a:lumMod val="20000"/>
              <a:lumOff val="80000"/>
            </a:schemeClr>
          </a:solidFill>
          <a:ln>
            <a:solidFill>
              <a:schemeClr val="tx1"/>
            </a:solidFill>
          </a:ln>
        </p:spPr>
        <p:txBody>
          <a:bodyPr>
            <a:normAutofit fontScale="77500" lnSpcReduction="20000"/>
          </a:bodyPr>
          <a:lstStyle/>
          <a:p>
            <a:r>
              <a:rPr lang="es-ES" sz="2600" dirty="0" smtClean="0"/>
              <a:t>L</a:t>
            </a:r>
            <a:r>
              <a:rPr lang="es-ES" sz="2600" dirty="0" smtClean="0">
                <a:solidFill>
                  <a:schemeClr val="tx1"/>
                </a:solidFill>
              </a:rPr>
              <a:t>a Jubilación por Invalidez Laboral, será abonada a cualquier trabajador Docente o </a:t>
            </a:r>
            <a:r>
              <a:rPr lang="es-ES" sz="2600" dirty="0" err="1">
                <a:solidFill>
                  <a:schemeClr val="tx1"/>
                </a:solidFill>
              </a:rPr>
              <a:t>N</a:t>
            </a:r>
            <a:r>
              <a:rPr lang="es-ES" sz="2600" dirty="0" err="1" smtClean="0">
                <a:solidFill>
                  <a:schemeClr val="tx1"/>
                </a:solidFill>
              </a:rPr>
              <a:t>odocente</a:t>
            </a:r>
            <a:r>
              <a:rPr lang="es-ES" sz="2600" dirty="0" smtClean="0">
                <a:solidFill>
                  <a:schemeClr val="tx1"/>
                </a:solidFill>
              </a:rPr>
              <a:t>, sea cual fuere su edad o antigüedad en el servicio, que acredite incapacidad física o intelectual total y permanente para el desempeño de cualquier actividad compatible con sus aptitudes profesionales y que haya aportado como mínimo 30 meses dentro de los 36 meses anteriores a la solicitud.</a:t>
            </a:r>
          </a:p>
          <a:p>
            <a:endParaRPr lang="es-ES" sz="2600" dirty="0" smtClean="0">
              <a:solidFill>
                <a:schemeClr val="tx1"/>
              </a:solidFill>
            </a:endParaRPr>
          </a:p>
          <a:p>
            <a:r>
              <a:rPr lang="es-ES" sz="2600" dirty="0" smtClean="0">
                <a:solidFill>
                  <a:schemeClr val="tx1"/>
                </a:solidFill>
              </a:rPr>
              <a:t>La percepción de esta prestación es incompatible con el desempeño de cualquier actividad en relación de dependencia.</a:t>
            </a:r>
          </a:p>
          <a:p>
            <a:endParaRPr lang="es-ES" sz="2600" dirty="0" smtClean="0">
              <a:solidFill>
                <a:schemeClr val="tx1"/>
              </a:solidFill>
            </a:endParaRPr>
          </a:p>
          <a:p>
            <a:r>
              <a:rPr lang="es-ES" sz="2600" dirty="0" smtClean="0">
                <a:solidFill>
                  <a:schemeClr val="tx1"/>
                </a:solidFill>
              </a:rPr>
              <a:t>Con los informes que acreditarán la INVALIDEZ emitidos por la Dirección de Salud de los Recursos Humanos, la Facultad o Dependencia preparará la documentación previsional pertinente y remitirá las actuaciones a la Dirección de Certificaciones Previsionales para la confección del correspondiente Certificado de Servicios y Remuneraciones.</a:t>
            </a:r>
          </a:p>
          <a:p>
            <a:endParaRPr lang="es-ES" sz="2600" dirty="0" smtClean="0">
              <a:solidFill>
                <a:schemeClr val="tx1"/>
              </a:solidFill>
            </a:endParaRPr>
          </a:p>
          <a:p>
            <a:r>
              <a:rPr lang="es-ES" sz="2600" dirty="0" smtClean="0">
                <a:solidFill>
                  <a:schemeClr val="tx1"/>
                </a:solidFill>
              </a:rPr>
              <a:t>Una vez que obtengas la Resolución de baja de servicios por incapacidad laboral, te dirigirás a la Dirección de Servicios Sociales de la UNLP, con copia de la misma y del último recibo de haberes. Allí completarás un formulario para tener acceso al Subsidio por Incapacidad Laboral del Afiliado Titular. Dicho subsidio consiste en el pago de doce períodos de una suma equivalente al último sueldo neto que percibiste</a:t>
            </a:r>
            <a:r>
              <a:rPr lang="es-ES" sz="2500" dirty="0" smtClean="0">
                <a:solidFill>
                  <a:schemeClr val="tx1"/>
                </a:solidFill>
              </a:rPr>
              <a:t>.</a:t>
            </a:r>
            <a:endParaRPr lang="en-US" sz="2500" dirty="0">
              <a:solidFill>
                <a:schemeClr val="tx1"/>
              </a:solidFill>
            </a:endParaRPr>
          </a:p>
        </p:txBody>
      </p:sp>
    </p:spTree>
    <p:extLst>
      <p:ext uri="{BB962C8B-B14F-4D97-AF65-F5344CB8AC3E}">
        <p14:creationId xmlns:p14="http://schemas.microsoft.com/office/powerpoint/2010/main" val="1268590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bg1">
              <a:lumMod val="95000"/>
            </a:schemeClr>
          </a:solidFill>
          <a:ln>
            <a:solidFill>
              <a:schemeClr val="tx1"/>
            </a:solidFill>
          </a:ln>
        </p:spPr>
        <p:txBody>
          <a:bodyPr/>
          <a:lstStyle/>
          <a:p>
            <a:r>
              <a:rPr lang="es-ES" b="1" dirty="0" smtClean="0">
                <a:solidFill>
                  <a:schemeClr val="tx1">
                    <a:lumMod val="95000"/>
                    <a:lumOff val="5000"/>
                  </a:schemeClr>
                </a:solidFill>
                <a:latin typeface="Bahnschrift SemiCondensed" panose="020B0502040204020203" pitchFamily="34" charset="0"/>
              </a:rPr>
              <a:t>HA LLEGADO EL MOMENTO: ¿RENUNCIA DEFINITIVA o RENUNCIA CONDICIONADA?</a:t>
            </a:r>
            <a:endParaRPr lang="en-US" b="1" dirty="0">
              <a:solidFill>
                <a:schemeClr val="tx1">
                  <a:lumMod val="95000"/>
                  <a:lumOff val="5000"/>
                </a:schemeClr>
              </a:solidFill>
              <a:latin typeface="Bahnschrift SemiCondensed" panose="020B0502040204020203" pitchFamily="34" charset="0"/>
            </a:endParaRPr>
          </a:p>
        </p:txBody>
      </p:sp>
      <p:sp>
        <p:nvSpPr>
          <p:cNvPr id="3" name="Marcador de texto 2"/>
          <p:cNvSpPr>
            <a:spLocks noGrp="1"/>
          </p:cNvSpPr>
          <p:nvPr>
            <p:ph type="body" idx="1"/>
          </p:nvPr>
        </p:nvSpPr>
        <p:spPr>
          <a:solidFill>
            <a:schemeClr val="accent4">
              <a:lumMod val="20000"/>
              <a:lumOff val="80000"/>
            </a:schemeClr>
          </a:solidFill>
          <a:ln>
            <a:solidFill>
              <a:schemeClr val="tx1"/>
            </a:solidFill>
          </a:ln>
        </p:spPr>
        <p:txBody>
          <a:bodyPr>
            <a:normAutofit/>
          </a:bodyPr>
          <a:lstStyle/>
          <a:p>
            <a:r>
              <a:rPr lang="en-US" sz="3200" dirty="0" smtClean="0"/>
              <a:t>RENUNCIA DEFINITIVA</a:t>
            </a:r>
            <a:endParaRPr lang="en-US" sz="3200" dirty="0"/>
          </a:p>
        </p:txBody>
      </p:sp>
      <p:sp>
        <p:nvSpPr>
          <p:cNvPr id="4" name="Marcador de contenido 3"/>
          <p:cNvSpPr>
            <a:spLocks noGrp="1"/>
          </p:cNvSpPr>
          <p:nvPr>
            <p:ph sz="half" idx="2"/>
          </p:nvPr>
        </p:nvSpPr>
        <p:spPr>
          <a:solidFill>
            <a:schemeClr val="accent2">
              <a:lumMod val="20000"/>
              <a:lumOff val="80000"/>
            </a:schemeClr>
          </a:solidFill>
          <a:ln>
            <a:solidFill>
              <a:schemeClr val="tx1"/>
            </a:solidFill>
          </a:ln>
        </p:spPr>
        <p:txBody>
          <a:bodyPr>
            <a:normAutofit/>
          </a:bodyPr>
          <a:lstStyle/>
          <a:p>
            <a:r>
              <a:rPr lang="es-ES" sz="2000" dirty="0" smtClean="0">
                <a:latin typeface="Bookman Old Style" panose="02050604050505020204" pitchFamily="18" charset="0"/>
                <a:cs typeface="Arial" panose="020B0604020202020204" pitchFamily="34" charset="0"/>
              </a:rPr>
              <a:t>Es una renuncia que implica que ya no continuarás trabajando, por lo tanto, no prestarás servicios y no recibirás sueldo</a:t>
            </a:r>
            <a:r>
              <a:rPr lang="es-ES" sz="2000" dirty="0" smtClean="0">
                <a:latin typeface="Bookman Old Style" panose="02050604050505020204" pitchFamily="18" charset="0"/>
              </a:rPr>
              <a:t>.</a:t>
            </a:r>
            <a:endParaRPr lang="en-US" sz="2000" dirty="0">
              <a:latin typeface="Bookman Old Style" panose="02050604050505020204" pitchFamily="18" charset="0"/>
            </a:endParaRPr>
          </a:p>
        </p:txBody>
      </p:sp>
      <p:sp>
        <p:nvSpPr>
          <p:cNvPr id="5" name="Marcador de texto 4"/>
          <p:cNvSpPr>
            <a:spLocks noGrp="1"/>
          </p:cNvSpPr>
          <p:nvPr>
            <p:ph type="body" sz="quarter" idx="3"/>
          </p:nvPr>
        </p:nvSpPr>
        <p:spPr>
          <a:solidFill>
            <a:schemeClr val="accent4">
              <a:lumMod val="20000"/>
              <a:lumOff val="80000"/>
            </a:schemeClr>
          </a:solidFill>
          <a:ln>
            <a:solidFill>
              <a:schemeClr val="tx1"/>
            </a:solidFill>
          </a:ln>
        </p:spPr>
        <p:txBody>
          <a:bodyPr>
            <a:normAutofit/>
          </a:bodyPr>
          <a:lstStyle/>
          <a:p>
            <a:r>
              <a:rPr lang="en-US" sz="3200" dirty="0" smtClean="0"/>
              <a:t>RENUNCIA CONDICIONADA</a:t>
            </a:r>
            <a:endParaRPr lang="en-US" sz="3200" dirty="0"/>
          </a:p>
        </p:txBody>
      </p:sp>
      <p:sp>
        <p:nvSpPr>
          <p:cNvPr id="6" name="Marcador de contenido 5"/>
          <p:cNvSpPr>
            <a:spLocks noGrp="1"/>
          </p:cNvSpPr>
          <p:nvPr>
            <p:ph sz="quarter" idx="4"/>
          </p:nvPr>
        </p:nvSpPr>
        <p:spPr>
          <a:solidFill>
            <a:schemeClr val="accent2">
              <a:lumMod val="20000"/>
              <a:lumOff val="80000"/>
            </a:schemeClr>
          </a:solidFill>
          <a:ln>
            <a:solidFill>
              <a:schemeClr val="tx1"/>
            </a:solidFill>
          </a:ln>
        </p:spPr>
        <p:txBody>
          <a:bodyPr>
            <a:normAutofit fontScale="70000" lnSpcReduction="20000"/>
          </a:bodyPr>
          <a:lstStyle/>
          <a:p>
            <a:r>
              <a:rPr lang="es-ES" dirty="0" smtClean="0">
                <a:latin typeface="Bookman Old Style" panose="02050604050505020204" pitchFamily="18" charset="0"/>
                <a:cs typeface="Arial" panose="020B0604020202020204" pitchFamily="34" charset="0"/>
              </a:rPr>
              <a:t>Esta renuncia está condicionada a la obtención de la jubilación, por lo tanto, continuarás trabajando y percibiendo haberes hasta que:</a:t>
            </a:r>
          </a:p>
          <a:p>
            <a:endParaRPr lang="es-ES" dirty="0" smtClean="0">
              <a:latin typeface="Bookman Old Style" panose="02050604050505020204" pitchFamily="18" charset="0"/>
              <a:cs typeface="Arial" panose="020B0604020202020204" pitchFamily="34" charset="0"/>
            </a:endParaRPr>
          </a:p>
          <a:p>
            <a:r>
              <a:rPr lang="es-ES" dirty="0" smtClean="0">
                <a:latin typeface="Bookman Old Style" panose="02050604050505020204" pitchFamily="18" charset="0"/>
                <a:cs typeface="Arial" panose="020B0604020202020204" pitchFamily="34" charset="0"/>
              </a:rPr>
              <a:t>Obtengas la Jubilación o venzan los plazos establecidos en el Decreto 1445/69 que reglamenta los tiempos del Decreto 8820/62, o sea, en la Universidad, un año desde que te notificaron que está a tu disposición el Certificado para presentar ante la </a:t>
            </a:r>
            <a:r>
              <a:rPr lang="es-ES" dirty="0" err="1" smtClean="0">
                <a:latin typeface="Bookman Old Style" panose="02050604050505020204" pitchFamily="18" charset="0"/>
                <a:cs typeface="Arial" panose="020B0604020202020204" pitchFamily="34" charset="0"/>
              </a:rPr>
              <a:t>ANSeS</a:t>
            </a:r>
            <a:r>
              <a:rPr lang="es-ES" dirty="0" smtClean="0">
                <a:latin typeface="Bookman Old Style" panose="02050604050505020204" pitchFamily="18" charset="0"/>
                <a:cs typeface="Arial" panose="020B0604020202020204" pitchFamily="34" charset="0"/>
              </a:rPr>
              <a:t>, emitido por la Dirección de Certificaciones Previsionales.</a:t>
            </a:r>
            <a:endParaRPr lang="en-US" dirty="0">
              <a:latin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723792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2">
              <a:lumMod val="40000"/>
              <a:lumOff val="60000"/>
            </a:schemeClr>
          </a:solidFill>
          <a:ln>
            <a:solidFill>
              <a:schemeClr val="tx1"/>
            </a:solidFill>
          </a:ln>
        </p:spPr>
        <p:txBody>
          <a:bodyPr>
            <a:normAutofit/>
          </a:bodyPr>
          <a:lstStyle/>
          <a:p>
            <a:r>
              <a:rPr lang="es-ES" b="1" u="sng" dirty="0" smtClean="0"/>
              <a:t>¿CUANDO SOY PASIBLE DE INTIMACION?</a:t>
            </a:r>
            <a:br>
              <a:rPr lang="es-ES" b="1" u="sng" dirty="0" smtClean="0"/>
            </a:br>
            <a:endParaRPr lang="en-US" b="1" u="sng" dirty="0"/>
          </a:p>
        </p:txBody>
      </p:sp>
      <p:sp>
        <p:nvSpPr>
          <p:cNvPr id="3" name="Marcador de contenido 2"/>
          <p:cNvSpPr>
            <a:spLocks noGrp="1"/>
          </p:cNvSpPr>
          <p:nvPr>
            <p:ph idx="1"/>
          </p:nvPr>
        </p:nvSpPr>
        <p:spPr>
          <a:solidFill>
            <a:schemeClr val="bg1">
              <a:lumMod val="95000"/>
            </a:schemeClr>
          </a:solidFill>
          <a:ln>
            <a:solidFill>
              <a:schemeClr val="tx1"/>
            </a:solidFill>
          </a:ln>
        </p:spPr>
        <p:txBody>
          <a:bodyPr>
            <a:normAutofit fontScale="92500" lnSpcReduction="10000"/>
          </a:bodyPr>
          <a:lstStyle/>
          <a:p>
            <a:pPr marL="0" indent="0">
              <a:buNone/>
            </a:pPr>
            <a:r>
              <a:rPr lang="es-ES" b="1" u="sng" dirty="0" smtClean="0"/>
              <a:t>Si </a:t>
            </a:r>
            <a:r>
              <a:rPr lang="es-ES" b="1" u="sng" dirty="0" err="1" smtClean="0"/>
              <a:t>pertenecés</a:t>
            </a:r>
            <a:r>
              <a:rPr lang="es-ES" b="1" u="sng" dirty="0" smtClean="0"/>
              <a:t> al Personal Docente Universitario:</a:t>
            </a:r>
          </a:p>
          <a:p>
            <a:r>
              <a:rPr lang="es-ES" b="1" dirty="0" smtClean="0"/>
              <a:t>Varones: </a:t>
            </a:r>
            <a:r>
              <a:rPr lang="es-ES" dirty="0" smtClean="0"/>
              <a:t>mayores de 65 años con 25 años de aportes.</a:t>
            </a:r>
          </a:p>
          <a:p>
            <a:r>
              <a:rPr lang="es-ES" b="1" dirty="0" smtClean="0"/>
              <a:t>Mujeres: </a:t>
            </a:r>
            <a:r>
              <a:rPr lang="es-ES" dirty="0" smtClean="0"/>
              <a:t>mayores de 60 años con 25 años de aportes.</a:t>
            </a:r>
          </a:p>
          <a:p>
            <a:r>
              <a:rPr lang="es-ES" dirty="0" smtClean="0"/>
              <a:t>Ambos podrán optar por permanecer trabajando hasta los 70 años, siempre y cuando reúnan los requisitos de la legislación previsional vigente y de las normas internas de la Universidad.</a:t>
            </a:r>
            <a:endParaRPr lang="en-US" dirty="0"/>
          </a:p>
        </p:txBody>
      </p:sp>
      <p:sp>
        <p:nvSpPr>
          <p:cNvPr id="4" name="Marcador de texto 3"/>
          <p:cNvSpPr>
            <a:spLocks noGrp="1"/>
          </p:cNvSpPr>
          <p:nvPr>
            <p:ph type="body" sz="half" idx="2"/>
          </p:nvPr>
        </p:nvSpPr>
        <p:spPr>
          <a:solidFill>
            <a:schemeClr val="bg1">
              <a:lumMod val="95000"/>
            </a:schemeClr>
          </a:solidFill>
          <a:ln>
            <a:solidFill>
              <a:schemeClr val="tx1"/>
            </a:solidFill>
          </a:ln>
        </p:spPr>
        <p:txBody>
          <a:bodyPr>
            <a:normAutofit/>
          </a:bodyPr>
          <a:lstStyle/>
          <a:p>
            <a:r>
              <a:rPr lang="es-ES" sz="3600" dirty="0" smtClean="0"/>
              <a:t>Serás intimado a iniciar los tramites jubilatorios si te encontraras en las siguientes condiciones:</a:t>
            </a:r>
            <a:endParaRPr lang="en-US" sz="3600" dirty="0"/>
          </a:p>
        </p:txBody>
      </p:sp>
    </p:spTree>
    <p:extLst>
      <p:ext uri="{BB962C8B-B14F-4D97-AF65-F5344CB8AC3E}">
        <p14:creationId xmlns:p14="http://schemas.microsoft.com/office/powerpoint/2010/main" val="3410212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98020"/>
          </a:xfrm>
          <a:solidFill>
            <a:schemeClr val="accent6">
              <a:lumMod val="20000"/>
              <a:lumOff val="80000"/>
            </a:schemeClr>
          </a:solidFill>
          <a:ln>
            <a:solidFill>
              <a:schemeClr val="tx1">
                <a:lumMod val="65000"/>
                <a:lumOff val="35000"/>
              </a:schemeClr>
            </a:solidFill>
          </a:ln>
        </p:spPr>
        <p:txBody>
          <a:bodyPr>
            <a:noAutofit/>
          </a:bodyPr>
          <a:lstStyle/>
          <a:p>
            <a:r>
              <a:rPr lang="es-ES" sz="3600" b="1" u="sng" dirty="0" smtClean="0"/>
              <a:t>Si </a:t>
            </a:r>
            <a:r>
              <a:rPr lang="es-ES" sz="3600" b="1" u="sng" dirty="0" err="1" smtClean="0"/>
              <a:t>pertenecés</a:t>
            </a:r>
            <a:r>
              <a:rPr lang="es-ES" sz="3600" b="1" u="sng" dirty="0" smtClean="0"/>
              <a:t> al Personal </a:t>
            </a:r>
            <a:r>
              <a:rPr lang="es-ES" sz="3600" b="1" u="sng" dirty="0" err="1" smtClean="0"/>
              <a:t>Nodocente</a:t>
            </a:r>
            <a:r>
              <a:rPr lang="es-ES" sz="3600" b="1" u="sng" dirty="0" smtClean="0"/>
              <a:t>:</a:t>
            </a:r>
            <a:r>
              <a:rPr lang="es-ES" sz="3600" dirty="0" smtClean="0"/>
              <a:t/>
            </a:r>
            <a:br>
              <a:rPr lang="es-ES" sz="3600" dirty="0" smtClean="0"/>
            </a:br>
            <a:r>
              <a:rPr lang="es-ES" sz="3600" dirty="0" smtClean="0"/>
              <a:t>Aplicación de Resolución Nº 841/15 de UNLP.</a:t>
            </a:r>
            <a:br>
              <a:rPr lang="es-ES" sz="3600" dirty="0" smtClean="0"/>
            </a:br>
            <a:r>
              <a:rPr lang="es-ES" sz="3600" dirty="0" smtClean="0"/>
              <a:t>Varones y Mujeres mayores de 70 años con 30 años de aportes.</a:t>
            </a:r>
            <a:br>
              <a:rPr lang="es-ES" sz="3600" dirty="0" smtClean="0"/>
            </a:br>
            <a:r>
              <a:rPr lang="es-ES" sz="3600" b="1" u="sng" dirty="0" smtClean="0"/>
              <a:t>Si </a:t>
            </a:r>
            <a:r>
              <a:rPr lang="es-ES" sz="3600" b="1" u="sng" dirty="0" err="1" smtClean="0"/>
              <a:t>pertenecés</a:t>
            </a:r>
            <a:r>
              <a:rPr lang="es-ES" sz="3600" b="1" u="sng" dirty="0" smtClean="0"/>
              <a:t> al Personal Docente </a:t>
            </a:r>
            <a:r>
              <a:rPr lang="es-ES" sz="3600" b="1" u="sng" dirty="0" err="1" smtClean="0"/>
              <a:t>PreUniversitario</a:t>
            </a:r>
            <a:r>
              <a:rPr lang="es-ES" sz="3600" dirty="0" smtClean="0"/>
              <a:t/>
            </a:r>
            <a:br>
              <a:rPr lang="es-ES" sz="3600" dirty="0" smtClean="0"/>
            </a:br>
            <a:r>
              <a:rPr lang="es-ES" sz="3600" b="1" dirty="0" smtClean="0"/>
              <a:t>Varones: </a:t>
            </a:r>
            <a:r>
              <a:rPr lang="es-ES" sz="3600" dirty="0" smtClean="0"/>
              <a:t>mayores de 60 años con 25 años de aportes.</a:t>
            </a:r>
            <a:br>
              <a:rPr lang="es-ES" sz="3600" dirty="0" smtClean="0"/>
            </a:br>
            <a:r>
              <a:rPr lang="es-ES" sz="3600" b="1" dirty="0" smtClean="0"/>
              <a:t>Mujeres: </a:t>
            </a:r>
            <a:r>
              <a:rPr lang="es-ES" sz="3600" dirty="0" smtClean="0"/>
              <a:t>mayores de 57 años con 25 años de aportes.</a:t>
            </a:r>
            <a:br>
              <a:rPr lang="es-ES" sz="3600" dirty="0" smtClean="0"/>
            </a:br>
            <a:r>
              <a:rPr lang="es-ES" sz="3600" dirty="0" smtClean="0"/>
              <a:t>En todos los casos, </a:t>
            </a:r>
            <a:r>
              <a:rPr lang="es-ES" sz="3600" dirty="0" err="1" smtClean="0"/>
              <a:t>deberas</a:t>
            </a:r>
            <a:r>
              <a:rPr lang="es-ES" sz="3600" dirty="0" smtClean="0"/>
              <a:t> descargar el formulario  correspondiente, completarlo y enviarlo a la Mesa </a:t>
            </a:r>
            <a:r>
              <a:rPr lang="es-ES" sz="3600" dirty="0"/>
              <a:t>G</a:t>
            </a:r>
            <a:r>
              <a:rPr lang="es-ES" sz="3600" dirty="0" smtClean="0"/>
              <a:t>eneral de Entradas.</a:t>
            </a:r>
            <a:endParaRPr lang="en-US" sz="3600" dirty="0"/>
          </a:p>
        </p:txBody>
      </p:sp>
    </p:spTree>
    <p:extLst>
      <p:ext uri="{BB962C8B-B14F-4D97-AF65-F5344CB8AC3E}">
        <p14:creationId xmlns:p14="http://schemas.microsoft.com/office/powerpoint/2010/main" val="3128486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460499"/>
          </a:xfrm>
          <a:solidFill>
            <a:schemeClr val="accent6">
              <a:lumMod val="20000"/>
              <a:lumOff val="80000"/>
            </a:schemeClr>
          </a:solidFill>
          <a:ln>
            <a:solidFill>
              <a:schemeClr val="tx1">
                <a:lumMod val="65000"/>
                <a:lumOff val="35000"/>
              </a:schemeClr>
            </a:solidFill>
          </a:ln>
        </p:spPr>
        <p:txBody>
          <a:bodyPr>
            <a:normAutofit/>
          </a:bodyPr>
          <a:lstStyle/>
          <a:p>
            <a:r>
              <a:rPr lang="es-ES" sz="3200" b="1" u="sng" dirty="0" smtClean="0"/>
              <a:t>SOY PERSONAL NODOCENTE DE LA UNIVERSIDAD, ¿ME JUBILO Y ME PREMIAN POR HACERLO?: ESTIMULO NO DOCENTE</a:t>
            </a:r>
            <a:endParaRPr lang="en-US" sz="3200" b="1" u="sng" dirty="0"/>
          </a:p>
        </p:txBody>
      </p:sp>
      <p:sp>
        <p:nvSpPr>
          <p:cNvPr id="3" name="Marcador de contenido 2"/>
          <p:cNvSpPr>
            <a:spLocks noGrp="1"/>
          </p:cNvSpPr>
          <p:nvPr>
            <p:ph idx="1"/>
          </p:nvPr>
        </p:nvSpPr>
        <p:spPr>
          <a:solidFill>
            <a:schemeClr val="bg1">
              <a:lumMod val="85000"/>
            </a:schemeClr>
          </a:solidFill>
          <a:ln>
            <a:solidFill>
              <a:schemeClr val="tx1">
                <a:lumMod val="65000"/>
                <a:lumOff val="35000"/>
              </a:schemeClr>
            </a:solidFill>
          </a:ln>
        </p:spPr>
        <p:txBody>
          <a:bodyPr>
            <a:normAutofit/>
          </a:bodyPr>
          <a:lstStyle/>
          <a:p>
            <a:r>
              <a:rPr lang="es-ES" sz="4000" dirty="0" smtClean="0"/>
              <a:t>Si formas parte del Personal </a:t>
            </a:r>
            <a:r>
              <a:rPr lang="es-ES" sz="4000" dirty="0" err="1" smtClean="0"/>
              <a:t>Nodocente</a:t>
            </a:r>
            <a:r>
              <a:rPr lang="es-ES" sz="4000" dirty="0" smtClean="0"/>
              <a:t>, sólo deberás descargar el Formulario de Adhesión a la Resolución 841/15, completarlo, sacarle una foto y enviarlo desde tu mail Institucional a la mesa General de Entradas de la Universidad. </a:t>
            </a:r>
          </a:p>
          <a:p>
            <a:pPr marL="0" indent="0">
              <a:buNone/>
            </a:pPr>
            <a:r>
              <a:rPr lang="es-ES" sz="4000" dirty="0" smtClean="0"/>
              <a:t>mesa@presi.unlp.edu.ar</a:t>
            </a:r>
            <a:endParaRPr lang="en-US" sz="4000" dirty="0"/>
          </a:p>
        </p:txBody>
      </p:sp>
    </p:spTree>
    <p:extLst>
      <p:ext uri="{BB962C8B-B14F-4D97-AF65-F5344CB8AC3E}">
        <p14:creationId xmlns:p14="http://schemas.microsoft.com/office/powerpoint/2010/main" val="290665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20000"/>
              <a:lumOff val="80000"/>
            </a:schemeClr>
          </a:solidFill>
          <a:ln>
            <a:solidFill>
              <a:schemeClr val="tx1"/>
            </a:solidFill>
          </a:ln>
        </p:spPr>
        <p:txBody>
          <a:bodyPr/>
          <a:lstStyle/>
          <a:p>
            <a:r>
              <a:rPr lang="en-US" dirty="0" smtClean="0"/>
              <a:t>                </a:t>
            </a:r>
            <a:r>
              <a:rPr lang="en-US" dirty="0" smtClean="0">
                <a:latin typeface="Cooper Black" panose="0208090404030B020404" pitchFamily="18" charset="0"/>
              </a:rPr>
              <a:t>¿CUAL SERA EL PREMIO?</a:t>
            </a:r>
            <a:endParaRPr lang="en-US" dirty="0">
              <a:latin typeface="Cooper Black" panose="0208090404030B020404" pitchFamily="18" charset="0"/>
            </a:endParaRPr>
          </a:p>
        </p:txBody>
      </p:sp>
      <p:sp>
        <p:nvSpPr>
          <p:cNvPr id="3" name="Marcador de contenido 2"/>
          <p:cNvSpPr>
            <a:spLocks noGrp="1"/>
          </p:cNvSpPr>
          <p:nvPr>
            <p:ph idx="1"/>
          </p:nvPr>
        </p:nvSpPr>
        <p:spPr>
          <a:xfrm>
            <a:off x="838200" y="1825624"/>
            <a:ext cx="10515600" cy="4803775"/>
          </a:xfrm>
          <a:solidFill>
            <a:schemeClr val="accent4">
              <a:lumMod val="20000"/>
              <a:lumOff val="80000"/>
            </a:schemeClr>
          </a:solidFill>
          <a:ln>
            <a:solidFill>
              <a:schemeClr val="tx1"/>
            </a:solidFill>
          </a:ln>
        </p:spPr>
        <p:txBody>
          <a:bodyPr>
            <a:normAutofit fontScale="85000" lnSpcReduction="20000"/>
          </a:bodyPr>
          <a:lstStyle/>
          <a:p>
            <a:r>
              <a:rPr lang="es-ES" b="1" dirty="0" smtClean="0"/>
              <a:t>Si</a:t>
            </a:r>
            <a:r>
              <a:rPr lang="es-ES" dirty="0" smtClean="0"/>
              <a:t> te adhirieras en el transcurso del año que reunís los requisitos de la Ley 24241 (65 años de edad y 30 años o más de aporte): 10 sueldos nominales menos los aportes de Ley al momento de la baja de servicios por obtención del beneficio jubilatorio o $ 100.000.- (lo que sea mayor).</a:t>
            </a:r>
          </a:p>
          <a:p>
            <a:r>
              <a:rPr lang="es-ES" b="1" dirty="0" smtClean="0"/>
              <a:t>Si</a:t>
            </a:r>
            <a:r>
              <a:rPr lang="es-ES" dirty="0" smtClean="0"/>
              <a:t> </a:t>
            </a:r>
            <a:r>
              <a:rPr lang="es-ES" dirty="0" err="1" smtClean="0"/>
              <a:t>sos</a:t>
            </a:r>
            <a:r>
              <a:rPr lang="es-ES" dirty="0" smtClean="0"/>
              <a:t> mujer, para obtener este premio de 10 sueldos, podrás optar entre adherirte desde los 60 años hasta los 65 años de edad, inclusive.</a:t>
            </a:r>
          </a:p>
          <a:p>
            <a:r>
              <a:rPr lang="es-ES" b="1" dirty="0" smtClean="0"/>
              <a:t>Si</a:t>
            </a:r>
            <a:r>
              <a:rPr lang="es-ES" dirty="0" smtClean="0"/>
              <a:t> te adhirieras al año siguiente de haber cumplido los requisitos. A partir de este lapso, no rige ya el mínimo de $ 100.000.- y el premio disminuye en un 20%.</a:t>
            </a:r>
          </a:p>
          <a:p>
            <a:r>
              <a:rPr lang="es-ES" b="1" dirty="0" smtClean="0"/>
              <a:t>Si</a:t>
            </a:r>
            <a:r>
              <a:rPr lang="es-ES" dirty="0" smtClean="0"/>
              <a:t> dejaras pasar dos años, el premio disminuirá en un 40%.</a:t>
            </a:r>
          </a:p>
          <a:p>
            <a:r>
              <a:rPr lang="es-ES" b="1" dirty="0" smtClean="0"/>
              <a:t>Si</a:t>
            </a:r>
            <a:r>
              <a:rPr lang="es-ES" dirty="0" smtClean="0"/>
              <a:t> pasaran tres años, el premio bajará a un 60%.</a:t>
            </a:r>
          </a:p>
          <a:p>
            <a:r>
              <a:rPr lang="es-ES" b="1" dirty="0" smtClean="0"/>
              <a:t>Si</a:t>
            </a:r>
            <a:r>
              <a:rPr lang="es-ES" dirty="0" smtClean="0"/>
              <a:t> pasaran cuatro años, 80%.</a:t>
            </a:r>
          </a:p>
          <a:p>
            <a:r>
              <a:rPr lang="es-ES" b="1" dirty="0" smtClean="0"/>
              <a:t>Si</a:t>
            </a:r>
            <a:r>
              <a:rPr lang="es-ES" dirty="0" smtClean="0"/>
              <a:t> dejaras pasar cinco años, no habrá posibilidad de acceder al premio.</a:t>
            </a:r>
          </a:p>
          <a:p>
            <a:r>
              <a:rPr lang="es-ES" b="1" dirty="0" err="1" smtClean="0"/>
              <a:t>Debés</a:t>
            </a:r>
            <a:r>
              <a:rPr lang="es-ES" dirty="0" smtClean="0"/>
              <a:t> tener en cuenta que al llegar a los 70 años, con un mínimo de 30 años de aportes previsionales realizados, serás intimado a iniciar los trámites jubilatorios.</a:t>
            </a:r>
            <a:endParaRPr lang="en-US" dirty="0"/>
          </a:p>
        </p:txBody>
      </p:sp>
    </p:spTree>
    <p:extLst>
      <p:ext uri="{BB962C8B-B14F-4D97-AF65-F5344CB8AC3E}">
        <p14:creationId xmlns:p14="http://schemas.microsoft.com/office/powerpoint/2010/main" val="4117296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155</TotalTime>
  <Words>1895</Words>
  <Application>Microsoft Office PowerPoint</Application>
  <PresentationFormat>Panorámica</PresentationFormat>
  <Paragraphs>107</Paragraphs>
  <Slides>24</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24</vt:i4>
      </vt:variant>
    </vt:vector>
  </HeadingPairs>
  <TitlesOfParts>
    <vt:vector size="35" baseType="lpstr">
      <vt:lpstr>Arial</vt:lpstr>
      <vt:lpstr>Arial Black</vt:lpstr>
      <vt:lpstr>Bahnschrift Light Condensed</vt:lpstr>
      <vt:lpstr>Bahnschrift SemiBold Condensed</vt:lpstr>
      <vt:lpstr>Bahnschrift SemiCondensed</vt:lpstr>
      <vt:lpstr>Book Antiqua</vt:lpstr>
      <vt:lpstr>Bookman Old Style</vt:lpstr>
      <vt:lpstr>Calibri</vt:lpstr>
      <vt:lpstr>Calibri Light</vt:lpstr>
      <vt:lpstr>Cooper Black</vt:lpstr>
      <vt:lpstr>Tema de Office</vt:lpstr>
      <vt:lpstr>Jubilación </vt:lpstr>
      <vt:lpstr>LLEGO EL MOMENTO DE JUBILARME ¿QUE DEBO HACER? ¿ESTOY EN CONDICIONES DE JUBILARME?: REQUISITOS:</vt:lpstr>
      <vt:lpstr>Presentación de PowerPoint</vt:lpstr>
      <vt:lpstr>¿QUE DEBO HACER SI ME DECLARAN CON INVALIDEZ PARA EL DESEMPEÑO DE MIS TAREAS?</vt:lpstr>
      <vt:lpstr>HA LLEGADO EL MOMENTO: ¿RENUNCIA DEFINITIVA o RENUNCIA CONDICIONADA?</vt:lpstr>
      <vt:lpstr>¿CUANDO SOY PASIBLE DE INTIMACION? </vt:lpstr>
      <vt:lpstr>Si pertenecés al Personal Nodocente: Aplicación de Resolución Nº 841/15 de UNLP. Varones y Mujeres mayores de 70 años con 30 años de aportes. Si pertenecés al Personal Docente PreUniversitario Varones: mayores de 60 años con 25 años de aportes. Mujeres: mayores de 57 años con 25 años de aportes. En todos los casos, deberas descargar el formulario  correspondiente, completarlo y enviarlo a la Mesa General de Entradas.</vt:lpstr>
      <vt:lpstr>SOY PERSONAL NODOCENTE DE LA UNIVERSIDAD, ¿ME JUBILO Y ME PREMIAN POR HACERLO?: ESTIMULO NO DOCENTE</vt:lpstr>
      <vt:lpstr>                ¿CUAL SERA EL PREMIO?</vt:lpstr>
      <vt:lpstr>¿COMO INICIO EL TRAMITE ANTE LA UNIVERSIDAD PARA OBTENER MIS CERTIFICADOS?</vt:lpstr>
      <vt:lpstr>En la Página de la UNLP clic en Administración, cuando se despliegue, clic en Personal y dentro de Personal buscar Jubilaciones, cliquear y elegir el Formulario según las funciones que desempeñas en la Universidad</vt:lpstr>
      <vt:lpstr>Una Vez iniciado el Tramite la mesa General de Entradas te comunicara el Numero del Expediente por el cual se va a tramitar tu certificación de servicios. Es muy importante dejar un teléfono celular y otros mail alternativos, así la Dirección de Certificaciones Previsionales se comunica para que pases a retirar la Documentación una vez que esté lista.</vt:lpstr>
      <vt:lpstr>PARA INICIAR LOS TRAMITES JUBILATORIOS, ¿SOLICITO TURNO EN LA ANSES?</vt:lpstr>
      <vt:lpstr>                       IMPORTANTE No saques turno hasta tener en mano la          documentación previsional</vt:lpstr>
      <vt:lpstr>          ¿QUE DOCUMENTACION DEBO PRESENTAR EN LA ANSES? El día en que fuera otorgado el turno, deberás estar presente con:</vt:lpstr>
      <vt:lpstr>  ¿CUANTO DURA EL TRAMITE EN LA ANSES?</vt:lpstr>
      <vt:lpstr>¿COMO SOLICITO LA BAJA?</vt:lpstr>
      <vt:lpstr>¿QUE COBERTURA MEDICO-ASISTENCIAL TENDRÉ UNA VEZ QUE ME JUBILE? ¿PUEDO CONTINUAR CON LA AFILIACION A LA OBRA SOCIAL QUE TENGO A TRAVES DE LA UNIVERSIDAD?</vt:lpstr>
      <vt:lpstr>En forma obligatoria ANSeS provee los servicios Médico-Asistenciales del Programa de Atención Médica Integral del Instituto Nacional de Servicios Sociales para Jubilados y Pensionados (PAMI).  Si gozás de los beneficios del Instituto de Obra Médico-Asistencial de la Provincia de Buenos Aires (IOMA) a través de la Universidad y desearas continuar, ni bien obtengas el beneficio jubilatorio o presentes la renuncia definitiva, podrás pasar de la afiliación colectiva por Convenio a través de la Universidad a la afiliación voluntaria individual (AVI):</vt:lpstr>
      <vt:lpstr>. Una vez notificada la jubilación, presentarse en la Dependencia por la cual se encuentra afiliado a IOMA. -  .En dicha Dependencia se le tramitará la baja a la afiliación de IOMA y se le entregará un “Certificado de Baja IOMA” y un “Certificado de servicios específico para IOMA” . Con esos 2 certificados, fotocopia de DNI , dinero para el pago del primer mes de afiliación voluntaria y la demás documentación que corresponda (certificados de nacimiento de hijos y/ o matrimonio) dirigirse personalmente a la oficina de IOMA de calle 7 e 41 y 42 para tramitar el alta como afiliado voluntario. . Importante:  desde la fecha de baja de UNLP tienen 60 días corridos para afiliarse como voluntarios, sin carencias ni preexistencias. Al tratarse de una afiliación voluntaria, la misma debe abonarse todos los meses mediante los medios de pago habilitados por IOMA; el costo variará según se encuentre afiliado el titular y/o su grupo familiar. El valor NO será descontado de la jubilación. . Asimismo, se recuerda que la afiliación y el descuento de la Obra Social PAMI tiene carácter obligatorio. -  </vt:lpstr>
      <vt:lpstr>Si gozas de los beneficios de cualquiera de las otras Prestadoras que mantienen Convenio con la Universidad, al momento del cese en el cargo, deberás tramitar la baja y eventual continuidad con los Representantes correspondientes o en las oficinas administrativas de las mismas</vt:lpstr>
      <vt:lpstr>¿CONTINÚO MANTENIENDO LOS BENEFICIOS QUE OFRECE LA DIRECCION DE SERVICIOS SOCIALES?</vt:lpstr>
      <vt:lpstr>Documento Nacional de Identidad del titular y familiares a cargo. Certificación de Jubilación en trámite o Recibo de cobro. Certificación de Ingreso y Egreso de la Universidad, emitido por Facultad o Dependencia por donde percibías salario. Carnet de Obra Social Primaria. Certificación de filiación (acta de matrimonio, partida de nacimiento, etc.) en caso de afiliar familiares a cargo. (hijos mayores de 21 hasta 26 años, además, presentación de certificado de alumno regular actualizado) La cuota afiliatoria corresponde al 2% del haber jubilatorio que estarás percibiendo. En caso que agregues a cargo hijos mayores de 21 años se sumará un 1% del mencionado haber. Los hijos discapacitados podrán estar afiliados sin límite de edad y sin costo. Los pagos de las cuotas deberás realizarlos en la Tesorería de la Dirección de Servicios Sociales.  www.dss.unlp.edu.ar</vt:lpstr>
      <vt:lpstr>  ESTOS SON LOS DATOS DE CONTACTO PARA CUALQUIER CONSULTA QUE QUIERAS REALIZAR:  DIRECCION DE CERTIFICACIONES PREVISIONALES  certificaciones.personal@presi.unlp.edu.ar  Facebook: Jubilaciones Certificaciones Previsionales Unlp  Calle 7 Nº 776 e/47 y 48. PB  Teléfono 0221 – 6447081  Desde adentro de la UNLP: int. 5803  Subdirector General de Personal  Oscar E. CIPRIANO  oscar.cipriano@presi.unlp.edu.ar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Jubilación</dc:title>
  <dc:creator>Usuario</dc:creator>
  <cp:lastModifiedBy>Usuario</cp:lastModifiedBy>
  <cp:revision>19</cp:revision>
  <cp:lastPrinted>2023-04-27T15:16:35Z</cp:lastPrinted>
  <dcterms:created xsi:type="dcterms:W3CDTF">2023-04-21T14:43:22Z</dcterms:created>
  <dcterms:modified xsi:type="dcterms:W3CDTF">2023-05-09T13:13:25Z</dcterms:modified>
</cp:coreProperties>
</file>