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69" r:id="rId3"/>
    <p:sldId id="270" r:id="rId4"/>
    <p:sldId id="257" r:id="rId5"/>
    <p:sldId id="258" r:id="rId6"/>
    <p:sldId id="259" r:id="rId7"/>
    <p:sldId id="260" r:id="rId8"/>
    <p:sldId id="271" r:id="rId9"/>
    <p:sldId id="263" r:id="rId10"/>
    <p:sldId id="264" r:id="rId11"/>
    <p:sldId id="272" r:id="rId12"/>
    <p:sldId id="265" r:id="rId13"/>
    <p:sldId id="268" r:id="rId14"/>
  </p:sldIdLst>
  <p:sldSz cx="9144000" cy="5143500" type="screen16x9"/>
  <p:notesSz cx="6858000" cy="9144000"/>
  <p:embeddedFontLst>
    <p:embeddedFont>
      <p:font typeface="Average" panose="020B0604020202020204" charset="0"/>
      <p:regular r:id="rId16"/>
    </p:embeddedFont>
    <p:embeddedFont>
      <p:font typeface="Oswald" panose="00000500000000000000" pitchFamily="2" charset="0"/>
      <p:regular r:id="rId17"/>
      <p:bold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0" d="100"/>
          <a:sy n="130" d="100"/>
        </p:scale>
        <p:origin x="82" y="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F63DAE-1ABD-4BF6-A24B-288433DDA98F}"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s-AR"/>
        </a:p>
      </dgm:t>
    </dgm:pt>
    <dgm:pt modelId="{E2B5B244-3377-4ED9-86A3-04EFF94D8280}">
      <dgm:prSet phldrT="[Texto]" custT="1"/>
      <dgm:spPr/>
      <dgm:t>
        <a:bodyPr/>
        <a:lstStyle/>
        <a:p>
          <a:r>
            <a:rPr lang="es-MX" sz="3200" dirty="0">
              <a:solidFill>
                <a:schemeClr val="tx1"/>
              </a:solidFill>
              <a:latin typeface="Average" panose="020B0604020202020204" charset="0"/>
              <a:sym typeface="Oswald"/>
            </a:rPr>
            <a:t>Persona Mayor</a:t>
          </a:r>
          <a:endParaRPr lang="es-AR" sz="3200" dirty="0">
            <a:solidFill>
              <a:schemeClr val="tx1"/>
            </a:solidFill>
          </a:endParaRPr>
        </a:p>
      </dgm:t>
    </dgm:pt>
    <dgm:pt modelId="{7D7944C8-F485-4DB1-976F-F82A0AF717BE}" type="parTrans" cxnId="{43C87B06-0155-42CF-9FDD-03D0BADDAEC6}">
      <dgm:prSet/>
      <dgm:spPr/>
      <dgm:t>
        <a:bodyPr/>
        <a:lstStyle/>
        <a:p>
          <a:endParaRPr lang="es-AR"/>
        </a:p>
      </dgm:t>
    </dgm:pt>
    <dgm:pt modelId="{7E2B96AB-B29E-4889-95D8-B3BB1B3E8A04}" type="sibTrans" cxnId="{43C87B06-0155-42CF-9FDD-03D0BADDAEC6}">
      <dgm:prSet/>
      <dgm:spPr/>
      <dgm:t>
        <a:bodyPr/>
        <a:lstStyle/>
        <a:p>
          <a:endParaRPr lang="es-AR"/>
        </a:p>
      </dgm:t>
    </dgm:pt>
    <dgm:pt modelId="{DCF06D2E-22FD-4F90-A59A-50B2304CCF1B}">
      <dgm:prSet phldrT="[Texto]" custT="1"/>
      <dgm:spPr/>
      <dgm:t>
        <a:bodyPr/>
        <a:lstStyle/>
        <a:p>
          <a:r>
            <a:rPr lang="es-MX" sz="3200" kern="1200" dirty="0">
              <a:solidFill>
                <a:schemeClr val="tx1"/>
              </a:solidFill>
              <a:latin typeface="Average" panose="020B0604020202020204" charset="0"/>
              <a:sym typeface="Oswald"/>
            </a:rPr>
            <a:t>Adulto/a</a:t>
          </a:r>
          <a:r>
            <a:rPr lang="es-MX" sz="3200" kern="1200" dirty="0">
              <a:latin typeface="Average" panose="020B0604020202020204" charset="0"/>
              <a:sym typeface="Oswald"/>
            </a:rPr>
            <a:t> </a:t>
          </a:r>
          <a:r>
            <a:rPr lang="es-MX" sz="3200" kern="1200" dirty="0">
              <a:solidFill>
                <a:srgbClr val="FFFFFF"/>
              </a:solidFill>
              <a:latin typeface="Average" panose="020B0604020202020204" charset="0"/>
              <a:ea typeface="+mn-ea"/>
              <a:cs typeface="+mn-cs"/>
              <a:sym typeface="Oswald"/>
            </a:rPr>
            <a:t>Mayor</a:t>
          </a:r>
          <a:endParaRPr lang="es-AR" sz="3200" kern="1200" dirty="0">
            <a:solidFill>
              <a:srgbClr val="FFFFFF"/>
            </a:solidFill>
            <a:latin typeface="Average" panose="020B0604020202020204" charset="0"/>
            <a:ea typeface="+mn-ea"/>
            <a:cs typeface="+mn-cs"/>
          </a:endParaRPr>
        </a:p>
      </dgm:t>
    </dgm:pt>
    <dgm:pt modelId="{90FA91D8-D3FF-4A7E-A197-D79FD78B45D2}" type="parTrans" cxnId="{E44BB51A-C510-4C7D-8087-38FB29556A93}">
      <dgm:prSet/>
      <dgm:spPr/>
      <dgm:t>
        <a:bodyPr/>
        <a:lstStyle/>
        <a:p>
          <a:endParaRPr lang="es-AR"/>
        </a:p>
      </dgm:t>
    </dgm:pt>
    <dgm:pt modelId="{58415AF5-DA80-4A33-BE9A-23723EB7D2C7}" type="sibTrans" cxnId="{E44BB51A-C510-4C7D-8087-38FB29556A93}">
      <dgm:prSet/>
      <dgm:spPr/>
      <dgm:t>
        <a:bodyPr/>
        <a:lstStyle/>
        <a:p>
          <a:endParaRPr lang="es-AR"/>
        </a:p>
      </dgm:t>
    </dgm:pt>
    <dgm:pt modelId="{101B7AB1-0BEE-4694-9D53-41D71A3EA601}">
      <dgm:prSet phldrT="[Texto]" custT="1"/>
      <dgm:spPr/>
      <dgm:t>
        <a:bodyPr/>
        <a:lstStyle/>
        <a:p>
          <a:r>
            <a:rPr lang="es-MX" sz="3200" dirty="0">
              <a:solidFill>
                <a:schemeClr val="tx1"/>
              </a:solidFill>
              <a:latin typeface="Average" panose="020B0604020202020204" charset="0"/>
              <a:sym typeface="Oswald"/>
            </a:rPr>
            <a:t>Joven Adulto/a</a:t>
          </a:r>
          <a:endParaRPr lang="es-AR" sz="3200" dirty="0">
            <a:solidFill>
              <a:schemeClr val="tx1"/>
            </a:solidFill>
          </a:endParaRPr>
        </a:p>
      </dgm:t>
    </dgm:pt>
    <dgm:pt modelId="{44198BA4-3DD3-44BF-8B2F-840F9E55A6F1}" type="parTrans" cxnId="{8818D18D-48A4-4838-9CB6-2F1F8287F576}">
      <dgm:prSet/>
      <dgm:spPr/>
      <dgm:t>
        <a:bodyPr/>
        <a:lstStyle/>
        <a:p>
          <a:endParaRPr lang="es-AR"/>
        </a:p>
      </dgm:t>
    </dgm:pt>
    <dgm:pt modelId="{3EB17773-58E5-4DB3-95B7-B3E03502CA6A}" type="sibTrans" cxnId="{8818D18D-48A4-4838-9CB6-2F1F8287F576}">
      <dgm:prSet/>
      <dgm:spPr/>
      <dgm:t>
        <a:bodyPr/>
        <a:lstStyle/>
        <a:p>
          <a:endParaRPr lang="es-AR"/>
        </a:p>
      </dgm:t>
    </dgm:pt>
    <dgm:pt modelId="{D403C0AA-0995-4CFB-B927-7F7F6AEF5F31}">
      <dgm:prSet phldrT="[Texto]" custT="1"/>
      <dgm:spPr/>
      <dgm:t>
        <a:bodyPr/>
        <a:lstStyle/>
        <a:p>
          <a:r>
            <a:rPr lang="es-MX" sz="3200" dirty="0">
              <a:solidFill>
                <a:schemeClr val="tx1"/>
              </a:solidFill>
              <a:latin typeface="Average" panose="020B0604020202020204" charset="0"/>
              <a:sym typeface="Oswald"/>
            </a:rPr>
            <a:t>Adulto/a</a:t>
          </a:r>
          <a:endParaRPr lang="es-AR" sz="3200" dirty="0">
            <a:solidFill>
              <a:schemeClr val="tx1"/>
            </a:solidFill>
          </a:endParaRPr>
        </a:p>
      </dgm:t>
    </dgm:pt>
    <dgm:pt modelId="{0911D556-CA47-42F4-917D-18F5AA25882F}" type="parTrans" cxnId="{DD6CD487-2EEA-49F4-9040-63F79EAA02C5}">
      <dgm:prSet/>
      <dgm:spPr/>
      <dgm:t>
        <a:bodyPr/>
        <a:lstStyle/>
        <a:p>
          <a:endParaRPr lang="es-AR"/>
        </a:p>
      </dgm:t>
    </dgm:pt>
    <dgm:pt modelId="{FE907916-EBF0-4F03-866B-98781713B6BE}" type="sibTrans" cxnId="{DD6CD487-2EEA-49F4-9040-63F79EAA02C5}">
      <dgm:prSet/>
      <dgm:spPr/>
      <dgm:t>
        <a:bodyPr/>
        <a:lstStyle/>
        <a:p>
          <a:endParaRPr lang="es-AR"/>
        </a:p>
      </dgm:t>
    </dgm:pt>
    <dgm:pt modelId="{E64E2075-996B-483A-BCC4-E5AB933BA16D}" type="pres">
      <dgm:prSet presAssocID="{16F63DAE-1ABD-4BF6-A24B-288433DDA98F}" presName="diagram" presStyleCnt="0">
        <dgm:presLayoutVars>
          <dgm:dir/>
          <dgm:resizeHandles val="exact"/>
        </dgm:presLayoutVars>
      </dgm:prSet>
      <dgm:spPr/>
    </dgm:pt>
    <dgm:pt modelId="{B7F9225E-30D2-4E7D-90B2-FAE330D79BE8}" type="pres">
      <dgm:prSet presAssocID="{E2B5B244-3377-4ED9-86A3-04EFF94D8280}" presName="node" presStyleLbl="node1" presStyleIdx="0" presStyleCnt="4">
        <dgm:presLayoutVars>
          <dgm:bulletEnabled val="1"/>
        </dgm:presLayoutVars>
      </dgm:prSet>
      <dgm:spPr/>
    </dgm:pt>
    <dgm:pt modelId="{84C2BBD2-7E83-4CB6-A755-71BD74BD3F62}" type="pres">
      <dgm:prSet presAssocID="{7E2B96AB-B29E-4889-95D8-B3BB1B3E8A04}" presName="sibTrans" presStyleCnt="0"/>
      <dgm:spPr/>
    </dgm:pt>
    <dgm:pt modelId="{91643CCB-ADE8-4D15-87AA-7C7ED3E7088C}" type="pres">
      <dgm:prSet presAssocID="{DCF06D2E-22FD-4F90-A59A-50B2304CCF1B}" presName="node" presStyleLbl="node1" presStyleIdx="1" presStyleCnt="4" custLinFactNeighborX="-849" custLinFactNeighborY="1416">
        <dgm:presLayoutVars>
          <dgm:bulletEnabled val="1"/>
        </dgm:presLayoutVars>
      </dgm:prSet>
      <dgm:spPr/>
    </dgm:pt>
    <dgm:pt modelId="{158DEFBD-BAF7-48A1-A1CD-973919248CD3}" type="pres">
      <dgm:prSet presAssocID="{58415AF5-DA80-4A33-BE9A-23723EB7D2C7}" presName="sibTrans" presStyleCnt="0"/>
      <dgm:spPr/>
    </dgm:pt>
    <dgm:pt modelId="{3D7A27BE-2672-4A7A-9577-0115E4EF66D9}" type="pres">
      <dgm:prSet presAssocID="{101B7AB1-0BEE-4694-9D53-41D71A3EA601}" presName="node" presStyleLbl="node1" presStyleIdx="2" presStyleCnt="4">
        <dgm:presLayoutVars>
          <dgm:bulletEnabled val="1"/>
        </dgm:presLayoutVars>
      </dgm:prSet>
      <dgm:spPr/>
    </dgm:pt>
    <dgm:pt modelId="{B82A807F-5681-4F5D-937B-92F89B996686}" type="pres">
      <dgm:prSet presAssocID="{3EB17773-58E5-4DB3-95B7-B3E03502CA6A}" presName="sibTrans" presStyleCnt="0"/>
      <dgm:spPr/>
    </dgm:pt>
    <dgm:pt modelId="{789F4316-7C8E-4525-9D0E-583AF4274F25}" type="pres">
      <dgm:prSet presAssocID="{D403C0AA-0995-4CFB-B927-7F7F6AEF5F31}" presName="node" presStyleLbl="node1" presStyleIdx="3" presStyleCnt="4">
        <dgm:presLayoutVars>
          <dgm:bulletEnabled val="1"/>
        </dgm:presLayoutVars>
      </dgm:prSet>
      <dgm:spPr/>
    </dgm:pt>
  </dgm:ptLst>
  <dgm:cxnLst>
    <dgm:cxn modelId="{26E7F904-05C7-4C87-84B1-F07213CBE869}" type="presOf" srcId="{16F63DAE-1ABD-4BF6-A24B-288433DDA98F}" destId="{E64E2075-996B-483A-BCC4-E5AB933BA16D}" srcOrd="0" destOrd="0" presId="urn:microsoft.com/office/officeart/2005/8/layout/default"/>
    <dgm:cxn modelId="{43C87B06-0155-42CF-9FDD-03D0BADDAEC6}" srcId="{16F63DAE-1ABD-4BF6-A24B-288433DDA98F}" destId="{E2B5B244-3377-4ED9-86A3-04EFF94D8280}" srcOrd="0" destOrd="0" parTransId="{7D7944C8-F485-4DB1-976F-F82A0AF717BE}" sibTransId="{7E2B96AB-B29E-4889-95D8-B3BB1B3E8A04}"/>
    <dgm:cxn modelId="{E44BB51A-C510-4C7D-8087-38FB29556A93}" srcId="{16F63DAE-1ABD-4BF6-A24B-288433DDA98F}" destId="{DCF06D2E-22FD-4F90-A59A-50B2304CCF1B}" srcOrd="1" destOrd="0" parTransId="{90FA91D8-D3FF-4A7E-A197-D79FD78B45D2}" sibTransId="{58415AF5-DA80-4A33-BE9A-23723EB7D2C7}"/>
    <dgm:cxn modelId="{AAC08245-4914-4E65-AE6D-2AD9AFA7C252}" type="presOf" srcId="{101B7AB1-0BEE-4694-9D53-41D71A3EA601}" destId="{3D7A27BE-2672-4A7A-9577-0115E4EF66D9}" srcOrd="0" destOrd="0" presId="urn:microsoft.com/office/officeart/2005/8/layout/default"/>
    <dgm:cxn modelId="{C99EDC56-F729-4C22-B7B7-D195BCE5CBB8}" type="presOf" srcId="{E2B5B244-3377-4ED9-86A3-04EFF94D8280}" destId="{B7F9225E-30D2-4E7D-90B2-FAE330D79BE8}" srcOrd="0" destOrd="0" presId="urn:microsoft.com/office/officeart/2005/8/layout/default"/>
    <dgm:cxn modelId="{DD6CD487-2EEA-49F4-9040-63F79EAA02C5}" srcId="{16F63DAE-1ABD-4BF6-A24B-288433DDA98F}" destId="{D403C0AA-0995-4CFB-B927-7F7F6AEF5F31}" srcOrd="3" destOrd="0" parTransId="{0911D556-CA47-42F4-917D-18F5AA25882F}" sibTransId="{FE907916-EBF0-4F03-866B-98781713B6BE}"/>
    <dgm:cxn modelId="{8818D18D-48A4-4838-9CB6-2F1F8287F576}" srcId="{16F63DAE-1ABD-4BF6-A24B-288433DDA98F}" destId="{101B7AB1-0BEE-4694-9D53-41D71A3EA601}" srcOrd="2" destOrd="0" parTransId="{44198BA4-3DD3-44BF-8B2F-840F9E55A6F1}" sibTransId="{3EB17773-58E5-4DB3-95B7-B3E03502CA6A}"/>
    <dgm:cxn modelId="{D101FF9C-1A93-4D71-8ED5-A98908BE4CF3}" type="presOf" srcId="{D403C0AA-0995-4CFB-B927-7F7F6AEF5F31}" destId="{789F4316-7C8E-4525-9D0E-583AF4274F25}" srcOrd="0" destOrd="0" presId="urn:microsoft.com/office/officeart/2005/8/layout/default"/>
    <dgm:cxn modelId="{BEBC96E2-070D-4FF4-88E0-DA462D4FDD5B}" type="presOf" srcId="{DCF06D2E-22FD-4F90-A59A-50B2304CCF1B}" destId="{91643CCB-ADE8-4D15-87AA-7C7ED3E7088C}" srcOrd="0" destOrd="0" presId="urn:microsoft.com/office/officeart/2005/8/layout/default"/>
    <dgm:cxn modelId="{EB690F3C-B031-4606-BFAA-EBA797D095BA}" type="presParOf" srcId="{E64E2075-996B-483A-BCC4-E5AB933BA16D}" destId="{B7F9225E-30D2-4E7D-90B2-FAE330D79BE8}" srcOrd="0" destOrd="0" presId="urn:microsoft.com/office/officeart/2005/8/layout/default"/>
    <dgm:cxn modelId="{6C6647EE-1DC6-4679-9369-86FA28B2F13A}" type="presParOf" srcId="{E64E2075-996B-483A-BCC4-E5AB933BA16D}" destId="{84C2BBD2-7E83-4CB6-A755-71BD74BD3F62}" srcOrd="1" destOrd="0" presId="urn:microsoft.com/office/officeart/2005/8/layout/default"/>
    <dgm:cxn modelId="{1A608CC2-AE96-4621-82CA-451CA9062AA8}" type="presParOf" srcId="{E64E2075-996B-483A-BCC4-E5AB933BA16D}" destId="{91643CCB-ADE8-4D15-87AA-7C7ED3E7088C}" srcOrd="2" destOrd="0" presId="urn:microsoft.com/office/officeart/2005/8/layout/default"/>
    <dgm:cxn modelId="{F1FF5001-AC95-4670-ACD2-F94B66B8792A}" type="presParOf" srcId="{E64E2075-996B-483A-BCC4-E5AB933BA16D}" destId="{158DEFBD-BAF7-48A1-A1CD-973919248CD3}" srcOrd="3" destOrd="0" presId="urn:microsoft.com/office/officeart/2005/8/layout/default"/>
    <dgm:cxn modelId="{D92ECC45-8B92-443C-9B90-81DB44C27E72}" type="presParOf" srcId="{E64E2075-996B-483A-BCC4-E5AB933BA16D}" destId="{3D7A27BE-2672-4A7A-9577-0115E4EF66D9}" srcOrd="4" destOrd="0" presId="urn:microsoft.com/office/officeart/2005/8/layout/default"/>
    <dgm:cxn modelId="{D455F292-7DAC-4797-B4C0-671C97BA6FF7}" type="presParOf" srcId="{E64E2075-996B-483A-BCC4-E5AB933BA16D}" destId="{B82A807F-5681-4F5D-937B-92F89B996686}" srcOrd="5" destOrd="0" presId="urn:microsoft.com/office/officeart/2005/8/layout/default"/>
    <dgm:cxn modelId="{AF55EBF2-AC42-4BD5-8DA2-1B95DE614753}" type="presParOf" srcId="{E64E2075-996B-483A-BCC4-E5AB933BA16D}" destId="{789F4316-7C8E-4525-9D0E-583AF4274F25}" srcOrd="6" destOrd="0" presId="urn:microsoft.com/office/officeart/2005/8/layout/default"/>
  </dgm:cxnLst>
  <dgm:bg>
    <a:solidFill>
      <a:schemeClr val="tx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9225E-30D2-4E7D-90B2-FAE330D79BE8}">
      <dsp:nvSpPr>
        <dsp:cNvPr id="0" name=""/>
        <dsp:cNvSpPr/>
      </dsp:nvSpPr>
      <dsp:spPr>
        <a:xfrm>
          <a:off x="43400" y="896"/>
          <a:ext cx="2604012" cy="156240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MX" sz="3200" kern="1200" dirty="0">
              <a:solidFill>
                <a:schemeClr val="tx1"/>
              </a:solidFill>
              <a:latin typeface="Average" panose="020B0604020202020204" charset="0"/>
              <a:sym typeface="Oswald"/>
            </a:rPr>
            <a:t>Persona Mayor</a:t>
          </a:r>
          <a:endParaRPr lang="es-AR" sz="3200" kern="1200" dirty="0">
            <a:solidFill>
              <a:schemeClr val="tx1"/>
            </a:solidFill>
          </a:endParaRPr>
        </a:p>
      </dsp:txBody>
      <dsp:txXfrm>
        <a:off x="43400" y="896"/>
        <a:ext cx="2604012" cy="1562407"/>
      </dsp:txXfrm>
    </dsp:sp>
    <dsp:sp modelId="{91643CCB-ADE8-4D15-87AA-7C7ED3E7088C}">
      <dsp:nvSpPr>
        <dsp:cNvPr id="0" name=""/>
        <dsp:cNvSpPr/>
      </dsp:nvSpPr>
      <dsp:spPr>
        <a:xfrm>
          <a:off x="2885705" y="23019"/>
          <a:ext cx="2604012" cy="156240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MX" sz="3200" kern="1200" dirty="0">
              <a:solidFill>
                <a:schemeClr val="tx1"/>
              </a:solidFill>
              <a:latin typeface="Average" panose="020B0604020202020204" charset="0"/>
              <a:sym typeface="Oswald"/>
            </a:rPr>
            <a:t>Adulto/a</a:t>
          </a:r>
          <a:r>
            <a:rPr lang="es-MX" sz="3200" kern="1200" dirty="0">
              <a:latin typeface="Average" panose="020B0604020202020204" charset="0"/>
              <a:sym typeface="Oswald"/>
            </a:rPr>
            <a:t> </a:t>
          </a:r>
          <a:r>
            <a:rPr lang="es-MX" sz="3200" kern="1200" dirty="0">
              <a:solidFill>
                <a:srgbClr val="FFFFFF"/>
              </a:solidFill>
              <a:latin typeface="Average" panose="020B0604020202020204" charset="0"/>
              <a:ea typeface="+mn-ea"/>
              <a:cs typeface="+mn-cs"/>
              <a:sym typeface="Oswald"/>
            </a:rPr>
            <a:t>Mayor</a:t>
          </a:r>
          <a:endParaRPr lang="es-AR" sz="3200" kern="1200" dirty="0">
            <a:solidFill>
              <a:srgbClr val="FFFFFF"/>
            </a:solidFill>
            <a:latin typeface="Average" panose="020B0604020202020204" charset="0"/>
            <a:ea typeface="+mn-ea"/>
            <a:cs typeface="+mn-cs"/>
          </a:endParaRPr>
        </a:p>
      </dsp:txBody>
      <dsp:txXfrm>
        <a:off x="2885705" y="23019"/>
        <a:ext cx="2604012" cy="1562407"/>
      </dsp:txXfrm>
    </dsp:sp>
    <dsp:sp modelId="{3D7A27BE-2672-4A7A-9577-0115E4EF66D9}">
      <dsp:nvSpPr>
        <dsp:cNvPr id="0" name=""/>
        <dsp:cNvSpPr/>
      </dsp:nvSpPr>
      <dsp:spPr>
        <a:xfrm>
          <a:off x="43400" y="1823704"/>
          <a:ext cx="2604012" cy="156240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MX" sz="3200" kern="1200" dirty="0">
              <a:solidFill>
                <a:schemeClr val="tx1"/>
              </a:solidFill>
              <a:latin typeface="Average" panose="020B0604020202020204" charset="0"/>
              <a:sym typeface="Oswald"/>
            </a:rPr>
            <a:t>Joven Adulto/a</a:t>
          </a:r>
          <a:endParaRPr lang="es-AR" sz="3200" kern="1200" dirty="0">
            <a:solidFill>
              <a:schemeClr val="tx1"/>
            </a:solidFill>
          </a:endParaRPr>
        </a:p>
      </dsp:txBody>
      <dsp:txXfrm>
        <a:off x="43400" y="1823704"/>
        <a:ext cx="2604012" cy="1562407"/>
      </dsp:txXfrm>
    </dsp:sp>
    <dsp:sp modelId="{789F4316-7C8E-4525-9D0E-583AF4274F25}">
      <dsp:nvSpPr>
        <dsp:cNvPr id="0" name=""/>
        <dsp:cNvSpPr/>
      </dsp:nvSpPr>
      <dsp:spPr>
        <a:xfrm>
          <a:off x="2907813" y="1823704"/>
          <a:ext cx="2604012" cy="1562407"/>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MX" sz="3200" kern="1200" dirty="0">
              <a:solidFill>
                <a:schemeClr val="tx1"/>
              </a:solidFill>
              <a:latin typeface="Average" panose="020B0604020202020204" charset="0"/>
              <a:sym typeface="Oswald"/>
            </a:rPr>
            <a:t>Adulto/a</a:t>
          </a:r>
          <a:endParaRPr lang="es-AR" sz="3200" kern="1200" dirty="0">
            <a:solidFill>
              <a:schemeClr val="tx1"/>
            </a:solidFill>
          </a:endParaRPr>
        </a:p>
      </dsp:txBody>
      <dsp:txXfrm>
        <a:off x="2907813" y="1823704"/>
        <a:ext cx="2604012" cy="15624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551a93bfa4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551a93bfa4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551a93bfa4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551a93bfa4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551a93bfa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551a93bfa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551a93bfa4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551a93bfa4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551a93bfa4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551a93bfa4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51a93bfa4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51a93bfa4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themeOverride" Target="../theme/themeOverr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7.wdp"/><Relationship Id="rId3" Type="http://schemas.openxmlformats.org/officeDocument/2006/relationships/image" Target="../media/image1.jpeg"/><Relationship Id="rId7" Type="http://schemas.microsoft.com/office/2007/relationships/hdphoto" Target="../media/hdphoto4.wdp"/><Relationship Id="rId12" Type="http://schemas.openxmlformats.org/officeDocument/2006/relationships/image" Target="../media/image15.png"/><Relationship Id="rId2" Type="http://schemas.openxmlformats.org/officeDocument/2006/relationships/slideLayout" Target="../slideLayouts/slideLayout11.xml"/><Relationship Id="rId1" Type="http://schemas.openxmlformats.org/officeDocument/2006/relationships/themeOverride" Target="../theme/themeOverride9.xml"/><Relationship Id="rId6" Type="http://schemas.openxmlformats.org/officeDocument/2006/relationships/image" Target="../media/image12.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5.wdp"/><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themeOverride" Target="../theme/themeOverr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themeOverride" Target="../theme/themeOverride1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themeOverride" Target="../theme/themeOverride2.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hemeOverride" Target="../theme/themeOverride3.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hemeOverride" Target="../theme/themeOverride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460950" y="346587"/>
            <a:ext cx="8222100" cy="3134893"/>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s" dirty="0">
                <a:solidFill>
                  <a:schemeClr val="bg1"/>
                </a:solidFill>
              </a:rPr>
              <a:t>Diplomatura Universitaria en Desarrollo</a:t>
            </a:r>
            <a:endParaRPr dirty="0">
              <a:solidFill>
                <a:schemeClr val="bg1"/>
              </a:solidFill>
            </a:endParaRPr>
          </a:p>
          <a:p>
            <a:pPr marL="0" lvl="0" indent="0" algn="ctr" rtl="0">
              <a:spcBef>
                <a:spcPts val="0"/>
              </a:spcBef>
              <a:spcAft>
                <a:spcPts val="0"/>
              </a:spcAft>
              <a:buNone/>
            </a:pPr>
            <a:r>
              <a:rPr lang="es" dirty="0">
                <a:solidFill>
                  <a:schemeClr val="bg1"/>
                </a:solidFill>
              </a:rPr>
              <a:t>Comunitario con Personas Mayores.</a:t>
            </a:r>
            <a:endParaRPr dirty="0">
              <a:solidFill>
                <a:schemeClr val="bg1"/>
              </a:solidFill>
            </a:endParaRPr>
          </a:p>
          <a:p>
            <a:pPr marL="0" lvl="0" indent="0" algn="ctr" rtl="0">
              <a:spcBef>
                <a:spcPts val="0"/>
              </a:spcBef>
              <a:spcAft>
                <a:spcPts val="0"/>
              </a:spcAft>
              <a:buNone/>
            </a:pPr>
            <a:endParaRPr dirty="0"/>
          </a:p>
        </p:txBody>
      </p:sp>
      <p:pic>
        <p:nvPicPr>
          <p:cNvPr id="60" name="Google Shape;60;p13"/>
          <p:cNvPicPr preferRelativeResize="0"/>
          <p:nvPr/>
        </p:nvPicPr>
        <p:blipFill>
          <a:blip r:embed="rId4">
            <a:alphaModFix/>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63726" y="4164320"/>
            <a:ext cx="2874682" cy="930986"/>
          </a:xfrm>
          <a:prstGeom prst="rect">
            <a:avLst/>
          </a:prstGeom>
          <a:noFill/>
          <a:ln>
            <a:noFill/>
          </a:ln>
        </p:spPr>
      </p:pic>
      <p:pic>
        <p:nvPicPr>
          <p:cNvPr id="61" name="Google Shape;61;p13"/>
          <p:cNvPicPr preferRelativeResize="0"/>
          <p:nvPr/>
        </p:nvPicPr>
        <p:blipFill rotWithShape="1">
          <a:blip r:embed="rId6">
            <a:alphaModFix/>
            <a:extLst>
              <a:ext uri="{BEBA8EAE-BF5A-486C-A8C5-ECC9F3942E4B}">
                <a14:imgProps xmlns:a14="http://schemas.microsoft.com/office/drawing/2010/main">
                  <a14:imgLayer r:embed="rId7">
                    <a14:imgEffect>
                      <a14:sharpenSoften amount="50000"/>
                    </a14:imgEffect>
                  </a14:imgLayer>
                </a14:imgProps>
              </a:ext>
            </a:extLst>
          </a:blip>
          <a:srcRect l="14922" t="53767" r="20167" b="32183"/>
          <a:stretch/>
        </p:blipFill>
        <p:spPr>
          <a:xfrm>
            <a:off x="3202628" y="4164320"/>
            <a:ext cx="5677646" cy="9309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16007" y="0"/>
            <a:ext cx="8520600" cy="572700"/>
          </a:xfrm>
        </p:spPr>
        <p:txBody>
          <a:bodyPr>
            <a:normAutofit fontScale="90000"/>
          </a:bodyPr>
          <a:lstStyle/>
          <a:p>
            <a:pPr algn="ctr"/>
            <a:r>
              <a:rPr lang="es-CO" sz="2800" dirty="0">
                <a:solidFill>
                  <a:schemeClr val="bg1"/>
                </a:solidFill>
                <a:latin typeface="Oswald" panose="00000500000000000000" pitchFamily="2" charset="0"/>
              </a:rPr>
              <a:t>Algunos resultados más…</a:t>
            </a:r>
            <a:endParaRPr lang="en-US" sz="2800" dirty="0">
              <a:solidFill>
                <a:schemeClr val="bg1"/>
              </a:solidFill>
              <a:latin typeface="Oswald" panose="00000500000000000000" pitchFamily="2" charset="0"/>
            </a:endParaRPr>
          </a:p>
        </p:txBody>
      </p:sp>
      <p:sp>
        <p:nvSpPr>
          <p:cNvPr id="3" name="Marcador de texto 2"/>
          <p:cNvSpPr>
            <a:spLocks noGrp="1"/>
          </p:cNvSpPr>
          <p:nvPr>
            <p:ph type="body" idx="1"/>
          </p:nvPr>
        </p:nvSpPr>
        <p:spPr>
          <a:xfrm>
            <a:off x="110613" y="572700"/>
            <a:ext cx="8922773" cy="4643040"/>
          </a:xfrm>
        </p:spPr>
        <p:txBody>
          <a:bodyPr>
            <a:noAutofit/>
          </a:bodyPr>
          <a:lstStyle/>
          <a:p>
            <a:pPr algn="just">
              <a:buClrTx/>
              <a:buFont typeface="Wingdings" panose="05000000000000000000" pitchFamily="2" charset="2"/>
              <a:buChar char="§"/>
            </a:pPr>
            <a:r>
              <a:rPr lang="es-MX" sz="1400" dirty="0">
                <a:solidFill>
                  <a:schemeClr val="bg1"/>
                </a:solidFill>
              </a:rPr>
              <a:t>Más del 80% tiene alguna </a:t>
            </a:r>
            <a:r>
              <a:rPr lang="es-MX" sz="1400" b="1" dirty="0">
                <a:solidFill>
                  <a:schemeClr val="bg1"/>
                </a:solidFill>
              </a:rPr>
              <a:t>experiencia laboral</a:t>
            </a:r>
            <a:r>
              <a:rPr lang="es-MX" sz="1400" dirty="0">
                <a:solidFill>
                  <a:schemeClr val="bg1"/>
                </a:solidFill>
              </a:rPr>
              <a:t> y/o de </a:t>
            </a:r>
            <a:r>
              <a:rPr lang="es-MX" sz="1400" b="1" dirty="0">
                <a:solidFill>
                  <a:schemeClr val="bg1"/>
                </a:solidFill>
              </a:rPr>
              <a:t>formación</a:t>
            </a:r>
            <a:r>
              <a:rPr lang="es-MX" sz="1400" dirty="0">
                <a:solidFill>
                  <a:schemeClr val="bg1"/>
                </a:solidFill>
              </a:rPr>
              <a:t> en relación con PM.</a:t>
            </a:r>
          </a:p>
          <a:p>
            <a:pPr marL="114300" indent="0" algn="just">
              <a:buClrTx/>
              <a:buNone/>
            </a:pPr>
            <a:endParaRPr lang="es-MX" sz="1400" dirty="0">
              <a:solidFill>
                <a:schemeClr val="bg1"/>
              </a:solidFill>
            </a:endParaRPr>
          </a:p>
          <a:p>
            <a:pPr algn="just">
              <a:buClrTx/>
              <a:buFont typeface="Wingdings" panose="05000000000000000000" pitchFamily="2" charset="2"/>
              <a:buChar char="§"/>
            </a:pPr>
            <a:r>
              <a:rPr lang="es-MX" sz="1400" dirty="0">
                <a:solidFill>
                  <a:schemeClr val="bg1"/>
                </a:solidFill>
              </a:rPr>
              <a:t>La mayoría dice conocer el </a:t>
            </a:r>
            <a:r>
              <a:rPr lang="es-MX" sz="1400" b="1" dirty="0">
                <a:solidFill>
                  <a:schemeClr val="bg1"/>
                </a:solidFill>
              </a:rPr>
              <a:t>proyecto completo de la Diplomatura</a:t>
            </a:r>
            <a:r>
              <a:rPr lang="es-MX" sz="1400" dirty="0">
                <a:solidFill>
                  <a:schemeClr val="bg1"/>
                </a:solidFill>
              </a:rPr>
              <a:t> al momento en que fue realizada esta encuesta.</a:t>
            </a:r>
          </a:p>
          <a:p>
            <a:pPr marL="114300" indent="0" algn="just">
              <a:buClrTx/>
              <a:buNone/>
            </a:pPr>
            <a:r>
              <a:rPr lang="es-MX" sz="1400" dirty="0">
                <a:solidFill>
                  <a:schemeClr val="bg1"/>
                </a:solidFill>
              </a:rPr>
              <a:t> </a:t>
            </a:r>
          </a:p>
          <a:p>
            <a:pPr algn="just">
              <a:buClrTx/>
              <a:buFont typeface="Wingdings" panose="05000000000000000000" pitchFamily="2" charset="2"/>
              <a:buChar char="§"/>
            </a:pPr>
            <a:r>
              <a:rPr lang="es-MX" sz="1400" dirty="0">
                <a:solidFill>
                  <a:schemeClr val="bg1"/>
                </a:solidFill>
              </a:rPr>
              <a:t>Sólo la mitad conoce de la existencia de la </a:t>
            </a:r>
            <a:r>
              <a:rPr lang="es-MX" sz="1400" b="1" dirty="0">
                <a:solidFill>
                  <a:schemeClr val="bg1"/>
                </a:solidFill>
              </a:rPr>
              <a:t>Convención Interamericana sobre derechos de las Personas  Mayores.</a:t>
            </a:r>
          </a:p>
          <a:p>
            <a:pPr algn="just">
              <a:buClrTx/>
              <a:buFont typeface="Wingdings" panose="05000000000000000000" pitchFamily="2" charset="2"/>
              <a:buChar char="§"/>
            </a:pPr>
            <a:endParaRPr lang="es-MX" sz="1400" dirty="0">
              <a:solidFill>
                <a:schemeClr val="bg1"/>
              </a:solidFill>
            </a:endParaRPr>
          </a:p>
          <a:p>
            <a:pPr algn="just">
              <a:buClrTx/>
              <a:buFont typeface="Wingdings" panose="05000000000000000000" pitchFamily="2" charset="2"/>
              <a:buChar char="§"/>
            </a:pPr>
            <a:r>
              <a:rPr lang="es-MX" sz="1400" dirty="0">
                <a:solidFill>
                  <a:schemeClr val="bg1"/>
                </a:solidFill>
              </a:rPr>
              <a:t>La mayoría puede establecer una diferencia entre </a:t>
            </a:r>
            <a:r>
              <a:rPr lang="es-MX" sz="1400" b="1" dirty="0">
                <a:solidFill>
                  <a:schemeClr val="bg1"/>
                </a:solidFill>
              </a:rPr>
              <a:t>vejez</a:t>
            </a:r>
            <a:r>
              <a:rPr lang="es-MX" sz="1400" dirty="0">
                <a:solidFill>
                  <a:schemeClr val="bg1"/>
                </a:solidFill>
              </a:rPr>
              <a:t> y </a:t>
            </a:r>
            <a:r>
              <a:rPr lang="es-MX" sz="1400" b="1" dirty="0">
                <a:solidFill>
                  <a:schemeClr val="bg1"/>
                </a:solidFill>
              </a:rPr>
              <a:t>proceso de envejecimiento</a:t>
            </a:r>
            <a:r>
              <a:rPr lang="es-MX" sz="1400" dirty="0">
                <a:solidFill>
                  <a:schemeClr val="bg1"/>
                </a:solidFill>
              </a:rPr>
              <a:t>.</a:t>
            </a:r>
          </a:p>
          <a:p>
            <a:pPr algn="just">
              <a:buClrTx/>
              <a:buFont typeface="Wingdings" panose="05000000000000000000" pitchFamily="2" charset="2"/>
              <a:buChar char="§"/>
            </a:pPr>
            <a:endParaRPr lang="es-MX" sz="1400" dirty="0">
              <a:solidFill>
                <a:schemeClr val="bg1"/>
              </a:solidFill>
            </a:endParaRPr>
          </a:p>
          <a:p>
            <a:pPr algn="just">
              <a:buClrTx/>
              <a:buFont typeface="Wingdings" panose="05000000000000000000" pitchFamily="2" charset="2"/>
              <a:buChar char="§"/>
            </a:pPr>
            <a:r>
              <a:rPr lang="es-MX" sz="1400" dirty="0">
                <a:solidFill>
                  <a:schemeClr val="bg1"/>
                </a:solidFill>
              </a:rPr>
              <a:t>Menos de la mitad conoce que muchas unidades académicas de la Universidad Nacional de La Plata dictan </a:t>
            </a:r>
            <a:r>
              <a:rPr lang="es-MX" sz="1400" b="1" dirty="0">
                <a:solidFill>
                  <a:schemeClr val="bg1"/>
                </a:solidFill>
              </a:rPr>
              <a:t>cursos</a:t>
            </a:r>
            <a:r>
              <a:rPr lang="es-MX" sz="1400" dirty="0">
                <a:solidFill>
                  <a:schemeClr val="bg1"/>
                </a:solidFill>
              </a:rPr>
              <a:t> y desarrollan </a:t>
            </a:r>
            <a:r>
              <a:rPr lang="es-MX" sz="1400" b="1" dirty="0">
                <a:solidFill>
                  <a:schemeClr val="bg1"/>
                </a:solidFill>
              </a:rPr>
              <a:t>proyectos y programas destinados a PM</a:t>
            </a:r>
            <a:r>
              <a:rPr lang="es-MX" sz="1400" dirty="0">
                <a:solidFill>
                  <a:schemeClr val="bg1"/>
                </a:solidFill>
              </a:rPr>
              <a:t>.</a:t>
            </a:r>
          </a:p>
          <a:p>
            <a:pPr algn="just">
              <a:buClrTx/>
              <a:buFont typeface="Wingdings" panose="05000000000000000000" pitchFamily="2" charset="2"/>
              <a:buChar char="§"/>
            </a:pPr>
            <a:endParaRPr lang="es-MX" sz="1400" dirty="0">
              <a:solidFill>
                <a:schemeClr val="bg1"/>
              </a:solidFill>
            </a:endParaRPr>
          </a:p>
          <a:p>
            <a:pPr algn="just">
              <a:buClrTx/>
              <a:buFont typeface="Wingdings" panose="05000000000000000000" pitchFamily="2" charset="2"/>
              <a:buChar char="§"/>
            </a:pPr>
            <a:r>
              <a:rPr lang="es-MX" sz="1400" dirty="0">
                <a:solidFill>
                  <a:schemeClr val="bg1"/>
                </a:solidFill>
              </a:rPr>
              <a:t>Aproximadamente un 70 % conoce la </a:t>
            </a:r>
            <a:r>
              <a:rPr lang="es-MX" sz="1400" b="1" dirty="0">
                <a:solidFill>
                  <a:schemeClr val="bg1"/>
                </a:solidFill>
              </a:rPr>
              <a:t>Mesa de Trabajo de Personas Mayores de la UNLP</a:t>
            </a:r>
            <a:r>
              <a:rPr lang="es-MX" sz="1400" dirty="0">
                <a:solidFill>
                  <a:schemeClr val="bg1"/>
                </a:solidFill>
              </a:rPr>
              <a:t>.</a:t>
            </a:r>
          </a:p>
          <a:p>
            <a:pPr algn="just">
              <a:buClrTx/>
              <a:buFont typeface="Wingdings" panose="05000000000000000000" pitchFamily="2" charset="2"/>
              <a:buChar char="§"/>
            </a:pPr>
            <a:endParaRPr lang="es-MX" sz="1400" dirty="0">
              <a:solidFill>
                <a:schemeClr val="bg1"/>
              </a:solidFill>
            </a:endParaRPr>
          </a:p>
          <a:p>
            <a:pPr algn="just">
              <a:buClrTx/>
              <a:buFont typeface="Wingdings" panose="05000000000000000000" pitchFamily="2" charset="2"/>
              <a:buChar char="§"/>
            </a:pPr>
            <a:r>
              <a:rPr lang="es-MX" sz="1400" dirty="0">
                <a:solidFill>
                  <a:schemeClr val="bg1"/>
                </a:solidFill>
              </a:rPr>
              <a:t>Casi la totalidad de los encuestados manifiestan su conformidad con el total de los </a:t>
            </a:r>
            <a:r>
              <a:rPr lang="es-MX" sz="1400" b="1" dirty="0">
                <a:solidFill>
                  <a:schemeClr val="bg1"/>
                </a:solidFill>
              </a:rPr>
              <a:t>contenidos</a:t>
            </a:r>
            <a:r>
              <a:rPr lang="es-MX" sz="1400" dirty="0">
                <a:solidFill>
                  <a:schemeClr val="bg1"/>
                </a:solidFill>
              </a:rPr>
              <a:t> propuestos por esta diplomatura.</a:t>
            </a:r>
            <a:endParaRPr lang="en-US" sz="1400" dirty="0">
              <a:solidFill>
                <a:schemeClr val="bg1"/>
              </a:solidFill>
            </a:endParaRPr>
          </a:p>
        </p:txBody>
      </p:sp>
    </p:spTree>
    <p:extLst>
      <p:ext uri="{BB962C8B-B14F-4D97-AF65-F5344CB8AC3E}">
        <p14:creationId xmlns:p14="http://schemas.microsoft.com/office/powerpoint/2010/main" val="3357742729"/>
      </p:ext>
    </p:extLst>
  </p:cSld>
  <p:clrMapOvr>
    <a:overrideClrMapping bg1="lt1" tx1="dk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DA173F8-FD50-2884-0C7B-B2A9E2FA15B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201368" y="2387712"/>
            <a:ext cx="1987089" cy="2649452"/>
          </a:xfrm>
          <a:prstGeom prst="rect">
            <a:avLst/>
          </a:prstGeom>
          <a:ln>
            <a:noFill/>
          </a:ln>
          <a:effectLst>
            <a:softEdge rad="112500"/>
          </a:effectLst>
        </p:spPr>
      </p:pic>
      <p:pic>
        <p:nvPicPr>
          <p:cNvPr id="8" name="Imagen 7">
            <a:extLst>
              <a:ext uri="{FF2B5EF4-FFF2-40B4-BE49-F238E27FC236}">
                <a16:creationId xmlns:a16="http://schemas.microsoft.com/office/drawing/2014/main" id="{BA8FDE0D-C878-0D29-424B-6905E1E8724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36687" y="236330"/>
            <a:ext cx="2868510" cy="2151382"/>
          </a:xfrm>
          <a:prstGeom prst="rect">
            <a:avLst/>
          </a:prstGeom>
          <a:ln>
            <a:noFill/>
          </a:ln>
          <a:effectLst>
            <a:softEdge rad="112500"/>
          </a:effectLst>
        </p:spPr>
      </p:pic>
      <p:pic>
        <p:nvPicPr>
          <p:cNvPr id="14" name="Imagen 13">
            <a:extLst>
              <a:ext uri="{FF2B5EF4-FFF2-40B4-BE49-F238E27FC236}">
                <a16:creationId xmlns:a16="http://schemas.microsoft.com/office/drawing/2014/main" id="{8860019A-A60D-6C0D-A43B-534BCAD26C0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5691022" y="2624041"/>
            <a:ext cx="3012571" cy="2259428"/>
          </a:xfrm>
          <a:prstGeom prst="rect">
            <a:avLst/>
          </a:prstGeom>
          <a:ln>
            <a:noFill/>
          </a:ln>
          <a:effectLst>
            <a:softEdge rad="112500"/>
          </a:effectLst>
        </p:spPr>
      </p:pic>
      <p:pic>
        <p:nvPicPr>
          <p:cNvPr id="16" name="Imagen 15">
            <a:extLst>
              <a:ext uri="{FF2B5EF4-FFF2-40B4-BE49-F238E27FC236}">
                <a16:creationId xmlns:a16="http://schemas.microsoft.com/office/drawing/2014/main" id="{2BF62B48-5D3C-E999-1F35-A6C20D6C2C4A}"/>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2686574" y="0"/>
            <a:ext cx="2809283" cy="2085015"/>
          </a:xfrm>
          <a:prstGeom prst="rect">
            <a:avLst/>
          </a:prstGeom>
          <a:ln>
            <a:noFill/>
          </a:ln>
          <a:effectLst>
            <a:softEdge rad="112500"/>
          </a:effectLst>
        </p:spPr>
      </p:pic>
      <p:pic>
        <p:nvPicPr>
          <p:cNvPr id="18" name="Imagen 17">
            <a:extLst>
              <a:ext uri="{FF2B5EF4-FFF2-40B4-BE49-F238E27FC236}">
                <a16:creationId xmlns:a16="http://schemas.microsoft.com/office/drawing/2014/main" id="{1C260BA5-8D9A-A482-0743-90DF59023C6F}"/>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21324" y="2624041"/>
            <a:ext cx="2898705" cy="2215698"/>
          </a:xfrm>
          <a:prstGeom prst="rect">
            <a:avLst/>
          </a:prstGeom>
          <a:ln>
            <a:noFill/>
          </a:ln>
          <a:effectLst>
            <a:softEdge rad="112500"/>
          </a:effectLst>
        </p:spPr>
      </p:pic>
      <p:pic>
        <p:nvPicPr>
          <p:cNvPr id="20" name="Imagen 19">
            <a:extLst>
              <a:ext uri="{FF2B5EF4-FFF2-40B4-BE49-F238E27FC236}">
                <a16:creationId xmlns:a16="http://schemas.microsoft.com/office/drawing/2014/main" id="{3C4629D2-8FC9-BB25-35EF-A95EFCE7B108}"/>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tretch>
            <a:fillRect/>
          </a:stretch>
        </p:blipFill>
        <p:spPr>
          <a:xfrm>
            <a:off x="5313818" y="385570"/>
            <a:ext cx="3889462" cy="2085015"/>
          </a:xfrm>
          <a:prstGeom prst="rect">
            <a:avLst/>
          </a:prstGeom>
          <a:ln>
            <a:noFill/>
          </a:ln>
          <a:effectLst>
            <a:softEdge rad="112500"/>
          </a:effectLst>
        </p:spPr>
      </p:pic>
    </p:spTree>
    <p:extLst>
      <p:ext uri="{BB962C8B-B14F-4D97-AF65-F5344CB8AC3E}">
        <p14:creationId xmlns:p14="http://schemas.microsoft.com/office/powerpoint/2010/main" val="2671421514"/>
      </p:ext>
    </p:extLst>
  </p:cSld>
  <p:clrMapOvr>
    <a:overrideClrMapping bg1="lt1" tx1="dk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4741" y="243006"/>
            <a:ext cx="8520600" cy="572700"/>
          </a:xfrm>
        </p:spPr>
        <p:txBody>
          <a:bodyPr>
            <a:normAutofit fontScale="90000"/>
          </a:bodyPr>
          <a:lstStyle/>
          <a:p>
            <a:r>
              <a:rPr lang="es-MX" dirty="0"/>
              <a:t> </a:t>
            </a:r>
            <a:r>
              <a:rPr lang="es-MX" sz="2800" dirty="0">
                <a:solidFill>
                  <a:schemeClr val="bg1"/>
                </a:solidFill>
                <a:latin typeface="Oswald" panose="00000500000000000000" pitchFamily="2" charset="0"/>
              </a:rPr>
              <a:t>Acerca del trabajo comunitario con Personas Mayores, señalan que:</a:t>
            </a:r>
            <a:br>
              <a:rPr lang="es-MX" sz="2800" dirty="0">
                <a:solidFill>
                  <a:schemeClr val="bg1"/>
                </a:solidFill>
                <a:latin typeface="Oswald" panose="00000500000000000000" pitchFamily="2" charset="0"/>
              </a:rPr>
            </a:br>
            <a:br>
              <a:rPr lang="es-MX" dirty="0"/>
            </a:br>
            <a:endParaRPr lang="en-US" dirty="0"/>
          </a:p>
        </p:txBody>
      </p:sp>
      <p:sp>
        <p:nvSpPr>
          <p:cNvPr id="3" name="Marcador de texto 2"/>
          <p:cNvSpPr>
            <a:spLocks noGrp="1"/>
          </p:cNvSpPr>
          <p:nvPr>
            <p:ph type="body" idx="1"/>
          </p:nvPr>
        </p:nvSpPr>
        <p:spPr/>
        <p:txBody>
          <a:bodyPr>
            <a:noAutofit/>
          </a:bodyPr>
          <a:lstStyle/>
          <a:p>
            <a:pPr>
              <a:buClrTx/>
              <a:buFont typeface="Wingdings" panose="05000000000000000000" pitchFamily="2" charset="2"/>
              <a:buChar char="§"/>
            </a:pPr>
            <a:r>
              <a:rPr lang="es-MX" dirty="0">
                <a:solidFill>
                  <a:schemeClr val="bg1"/>
                </a:solidFill>
              </a:rPr>
              <a:t>Fomenta el </a:t>
            </a:r>
            <a:r>
              <a:rPr lang="es-MX" b="1" dirty="0">
                <a:solidFill>
                  <a:schemeClr val="bg1"/>
                </a:solidFill>
              </a:rPr>
              <a:t>trabajo colaborativo y grupal</a:t>
            </a:r>
            <a:r>
              <a:rPr lang="es-MX" dirty="0">
                <a:solidFill>
                  <a:schemeClr val="bg1"/>
                </a:solidFill>
              </a:rPr>
              <a:t>, en el marco de las comunidades locales.</a:t>
            </a:r>
          </a:p>
          <a:p>
            <a:pPr marL="114300" indent="0">
              <a:buClrTx/>
              <a:buNone/>
            </a:pPr>
            <a:endParaRPr lang="es-MX" dirty="0">
              <a:solidFill>
                <a:schemeClr val="bg1"/>
              </a:solidFill>
            </a:endParaRPr>
          </a:p>
          <a:p>
            <a:pPr>
              <a:buClrTx/>
              <a:buFont typeface="Wingdings" panose="05000000000000000000" pitchFamily="2" charset="2"/>
              <a:buChar char="§"/>
            </a:pPr>
            <a:r>
              <a:rPr lang="es-MX" dirty="0">
                <a:solidFill>
                  <a:schemeClr val="bg1"/>
                </a:solidFill>
              </a:rPr>
              <a:t>Promueve el paradigma de las Personas Mayores como </a:t>
            </a:r>
            <a:r>
              <a:rPr lang="es-MX" b="1" dirty="0">
                <a:solidFill>
                  <a:schemeClr val="bg1"/>
                </a:solidFill>
              </a:rPr>
              <a:t>sujetos activos</a:t>
            </a:r>
            <a:r>
              <a:rPr lang="es-MX" dirty="0">
                <a:solidFill>
                  <a:schemeClr val="bg1"/>
                </a:solidFill>
              </a:rPr>
              <a:t>.</a:t>
            </a:r>
          </a:p>
          <a:p>
            <a:pPr marL="114300" indent="0">
              <a:buClrTx/>
              <a:buNone/>
            </a:pPr>
            <a:endParaRPr lang="es-MX" dirty="0">
              <a:solidFill>
                <a:schemeClr val="bg1"/>
              </a:solidFill>
            </a:endParaRPr>
          </a:p>
          <a:p>
            <a:pPr>
              <a:buClrTx/>
              <a:buFont typeface="Wingdings" panose="05000000000000000000" pitchFamily="2" charset="2"/>
              <a:buChar char="§"/>
            </a:pPr>
            <a:r>
              <a:rPr lang="es-MX" dirty="0">
                <a:solidFill>
                  <a:schemeClr val="bg1"/>
                </a:solidFill>
              </a:rPr>
              <a:t>Genera la </a:t>
            </a:r>
            <a:r>
              <a:rPr lang="es-MX" b="1" dirty="0">
                <a:solidFill>
                  <a:schemeClr val="bg1"/>
                </a:solidFill>
              </a:rPr>
              <a:t>comunicación</a:t>
            </a:r>
            <a:r>
              <a:rPr lang="es-MX" dirty="0">
                <a:solidFill>
                  <a:schemeClr val="bg1"/>
                </a:solidFill>
              </a:rPr>
              <a:t> y el </a:t>
            </a:r>
            <a:r>
              <a:rPr lang="es-MX" b="1" dirty="0">
                <a:solidFill>
                  <a:schemeClr val="bg1"/>
                </a:solidFill>
              </a:rPr>
              <a:t>conocimiento</a:t>
            </a:r>
            <a:r>
              <a:rPr lang="es-MX" dirty="0">
                <a:solidFill>
                  <a:schemeClr val="bg1"/>
                </a:solidFill>
              </a:rPr>
              <a:t>, así como la </a:t>
            </a:r>
            <a:r>
              <a:rPr lang="es-MX" b="1" dirty="0">
                <a:solidFill>
                  <a:schemeClr val="bg1"/>
                </a:solidFill>
              </a:rPr>
              <a:t>solidaridad</a:t>
            </a:r>
            <a:r>
              <a:rPr lang="es-MX" dirty="0">
                <a:solidFill>
                  <a:schemeClr val="bg1"/>
                </a:solidFill>
              </a:rPr>
              <a:t> entre Personas Mayores y con otras generaciones.</a:t>
            </a:r>
          </a:p>
          <a:p>
            <a:pPr marL="114300" indent="0">
              <a:buClrTx/>
              <a:buNone/>
            </a:pPr>
            <a:endParaRPr lang="es-MX" dirty="0">
              <a:solidFill>
                <a:schemeClr val="bg1"/>
              </a:solidFill>
            </a:endParaRPr>
          </a:p>
          <a:p>
            <a:pPr>
              <a:buClrTx/>
              <a:buFont typeface="Wingdings" panose="05000000000000000000" pitchFamily="2" charset="2"/>
              <a:buChar char="§"/>
            </a:pPr>
            <a:r>
              <a:rPr lang="es-MX" dirty="0">
                <a:solidFill>
                  <a:schemeClr val="bg1"/>
                </a:solidFill>
              </a:rPr>
              <a:t>Reconoce la </a:t>
            </a:r>
            <a:r>
              <a:rPr lang="es-MX" b="1" dirty="0">
                <a:solidFill>
                  <a:schemeClr val="bg1"/>
                </a:solidFill>
              </a:rPr>
              <a:t>diversidad socio-cultural </a:t>
            </a:r>
            <a:r>
              <a:rPr lang="es-MX" dirty="0">
                <a:solidFill>
                  <a:schemeClr val="bg1"/>
                </a:solidFill>
              </a:rPr>
              <a:t>de las trayectorias de vida -en general- y de las Personas Mayores, en particular.</a:t>
            </a:r>
            <a:endParaRPr lang="en-US" dirty="0">
              <a:solidFill>
                <a:schemeClr val="bg1"/>
              </a:solidFill>
            </a:endParaRPr>
          </a:p>
        </p:txBody>
      </p:sp>
    </p:spTree>
    <p:extLst>
      <p:ext uri="{BB962C8B-B14F-4D97-AF65-F5344CB8AC3E}">
        <p14:creationId xmlns:p14="http://schemas.microsoft.com/office/powerpoint/2010/main" val="147067252"/>
      </p:ext>
    </p:extLst>
  </p:cSld>
  <p:clrMapOvr>
    <a:overrideClrMapping bg1="lt1" tx1="dk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D4E4C61C-7050-65E6-3975-187C9883DF76}"/>
              </a:ext>
            </a:extLst>
          </p:cNvPr>
          <p:cNvSpPr>
            <a:spLocks noGrp="1"/>
          </p:cNvSpPr>
          <p:nvPr>
            <p:ph type="title"/>
          </p:nvPr>
        </p:nvSpPr>
        <p:spPr>
          <a:xfrm>
            <a:off x="159301" y="656303"/>
            <a:ext cx="4045200" cy="2188898"/>
          </a:xfrm>
        </p:spPr>
        <p:txBody>
          <a:bodyPr>
            <a:normAutofit fontScale="90000"/>
          </a:bodyPr>
          <a:lstStyle/>
          <a:p>
            <a:r>
              <a:rPr lang="es-CO" sz="4400" dirty="0">
                <a:solidFill>
                  <a:schemeClr val="bg1"/>
                </a:solidFill>
              </a:rPr>
              <a:t>¡Muchas gracias por ser parte de esta Diplomatura!</a:t>
            </a:r>
            <a:endParaRPr lang="es-AR" dirty="0"/>
          </a:p>
        </p:txBody>
      </p:sp>
      <p:sp>
        <p:nvSpPr>
          <p:cNvPr id="10" name="Subtítulo 9">
            <a:extLst>
              <a:ext uri="{FF2B5EF4-FFF2-40B4-BE49-F238E27FC236}">
                <a16:creationId xmlns:a16="http://schemas.microsoft.com/office/drawing/2014/main" id="{F5929886-D4E1-499F-ED78-32BC318022E1}"/>
              </a:ext>
            </a:extLst>
          </p:cNvPr>
          <p:cNvSpPr>
            <a:spLocks noGrp="1"/>
          </p:cNvSpPr>
          <p:nvPr>
            <p:ph type="subTitle" idx="1"/>
          </p:nvPr>
        </p:nvSpPr>
        <p:spPr/>
        <p:txBody>
          <a:bodyPr>
            <a:normAutofit fontScale="92500" lnSpcReduction="20000"/>
          </a:bodyPr>
          <a:lstStyle/>
          <a:p>
            <a:pPr marL="2743200" algn="r">
              <a:lnSpc>
                <a:spcPct val="115000"/>
              </a:lnSpc>
            </a:pPr>
            <a:endParaRPr lang="es-ES" sz="2500" dirty="0">
              <a:solidFill>
                <a:srgbClr val="333333"/>
              </a:solidFill>
              <a:effectLst/>
              <a:latin typeface="Arial" panose="020B0604020202020204" pitchFamily="34" charset="0"/>
              <a:ea typeface="Arial" panose="020B0604020202020204" pitchFamily="34" charset="0"/>
            </a:endParaRPr>
          </a:p>
          <a:p>
            <a:pPr algn="r"/>
            <a:r>
              <a:rPr lang="es-AR" sz="1600" b="1" dirty="0">
                <a:solidFill>
                  <a:schemeClr val="bg1"/>
                </a:solidFill>
                <a:latin typeface="Oswald" panose="00000500000000000000" pitchFamily="2" charset="0"/>
              </a:rPr>
              <a:t>Mesa de Trabajo de Personas Mayores.</a:t>
            </a:r>
          </a:p>
          <a:p>
            <a:pPr algn="r"/>
            <a:r>
              <a:rPr lang="es-AR" sz="1600" dirty="0">
                <a:solidFill>
                  <a:schemeClr val="bg1"/>
                </a:solidFill>
                <a:latin typeface="Oswald" panose="00000500000000000000" pitchFamily="2" charset="0"/>
              </a:rPr>
              <a:t>Secretaría de Relaciones Institucionales.</a:t>
            </a:r>
          </a:p>
          <a:p>
            <a:pPr algn="r"/>
            <a:r>
              <a:rPr lang="es-AR" sz="1600" dirty="0">
                <a:solidFill>
                  <a:schemeClr val="bg1"/>
                </a:solidFill>
                <a:latin typeface="Oswald" panose="00000500000000000000" pitchFamily="2" charset="0"/>
              </a:rPr>
              <a:t>Universidad Nacional de La Plata.</a:t>
            </a:r>
          </a:p>
          <a:p>
            <a:pPr algn="r"/>
            <a:r>
              <a:rPr lang="es-AR" sz="1600" dirty="0">
                <a:solidFill>
                  <a:schemeClr val="bg1"/>
                </a:solidFill>
                <a:latin typeface="Oswald" panose="00000500000000000000" pitchFamily="2" charset="0"/>
              </a:rPr>
              <a:t>Junio de 2023.</a:t>
            </a:r>
          </a:p>
          <a:p>
            <a:pPr algn="just"/>
            <a:endParaRPr lang="es-AR" dirty="0"/>
          </a:p>
        </p:txBody>
      </p:sp>
      <p:pic>
        <p:nvPicPr>
          <p:cNvPr id="12" name="Imagen 11">
            <a:extLst>
              <a:ext uri="{FF2B5EF4-FFF2-40B4-BE49-F238E27FC236}">
                <a16:creationId xmlns:a16="http://schemas.microsoft.com/office/drawing/2014/main" id="{A1E85060-AE8F-6CAE-02E0-FEE2521D82A2}"/>
              </a:ext>
            </a:extLst>
          </p:cNvPr>
          <p:cNvPicPr>
            <a:picLocks noChangeAspect="1"/>
          </p:cNvPicPr>
          <p:nvPr/>
        </p:nvPicPr>
        <p:blipFill>
          <a:blip r:embed="rId4"/>
          <a:stretch>
            <a:fillRect/>
          </a:stretch>
        </p:blipFill>
        <p:spPr>
          <a:xfrm>
            <a:off x="4583566" y="862779"/>
            <a:ext cx="4494066" cy="2985783"/>
          </a:xfrm>
          <a:prstGeom prst="rect">
            <a:avLst/>
          </a:prstGeom>
          <a:ln>
            <a:noFill/>
          </a:ln>
          <a:effectLst>
            <a:softEdge rad="112500"/>
          </a:effectLst>
        </p:spPr>
      </p:pic>
    </p:spTree>
    <p:extLst>
      <p:ext uri="{BB962C8B-B14F-4D97-AF65-F5344CB8AC3E}">
        <p14:creationId xmlns:p14="http://schemas.microsoft.com/office/powerpoint/2010/main" val="2921800224"/>
      </p:ext>
    </p:extLst>
  </p:cSld>
  <p:clrMapOvr>
    <a:overrideClrMapping bg1="lt1" tx1="dk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useBgFill="1">
        <p:nvSpPr>
          <p:cNvPr id="3" name="Título 2">
            <a:extLst>
              <a:ext uri="{FF2B5EF4-FFF2-40B4-BE49-F238E27FC236}">
                <a16:creationId xmlns:a16="http://schemas.microsoft.com/office/drawing/2014/main" id="{AD212448-7FBB-2A38-4956-FC467882A49C}"/>
              </a:ext>
            </a:extLst>
          </p:cNvPr>
          <p:cNvSpPr>
            <a:spLocks noGrp="1"/>
          </p:cNvSpPr>
          <p:nvPr>
            <p:ph type="title"/>
          </p:nvPr>
        </p:nvSpPr>
        <p:spPr>
          <a:xfrm>
            <a:off x="490249" y="526350"/>
            <a:ext cx="8159679" cy="4090800"/>
          </a:xfrm>
        </p:spPr>
        <p:txBody>
          <a:bodyPr>
            <a:normAutofit/>
          </a:bodyPr>
          <a:lstStyle/>
          <a:p>
            <a:r>
              <a:rPr lang="es-ES" sz="2400" dirty="0">
                <a:solidFill>
                  <a:schemeClr val="bg1"/>
                </a:solidFill>
                <a:latin typeface="Average" panose="020B0604020202020204" charset="0"/>
                <a:ea typeface="Arial"/>
                <a:cs typeface="Arial"/>
                <a:sym typeface="Arial"/>
              </a:rPr>
              <a:t>En </a:t>
            </a:r>
            <a:r>
              <a:rPr lang="es-ES" sz="2400" dirty="0">
                <a:solidFill>
                  <a:schemeClr val="bg1"/>
                </a:solidFill>
                <a:latin typeface="Average" panose="020B0604020202020204" charset="0"/>
                <a:cs typeface="Arial"/>
                <a:sym typeface="Arial"/>
              </a:rPr>
              <a:t>el marco de las acciones que promueven la </a:t>
            </a:r>
            <a:r>
              <a:rPr lang="es-ES" sz="2400" b="1" dirty="0">
                <a:solidFill>
                  <a:schemeClr val="bg1"/>
                </a:solidFill>
                <a:latin typeface="Average" panose="020B0604020202020204" charset="0"/>
                <a:cs typeface="Arial"/>
              </a:rPr>
              <a:t>Toma de Conciencia del Abuso y Maltrato en la Vejez</a:t>
            </a:r>
            <a:r>
              <a:rPr lang="es-ES" sz="2400" dirty="0">
                <a:solidFill>
                  <a:schemeClr val="bg1"/>
                </a:solidFill>
                <a:latin typeface="Average" panose="020B0604020202020204" charset="0"/>
                <a:cs typeface="Arial"/>
              </a:rPr>
              <a:t>,</a:t>
            </a:r>
            <a:r>
              <a:rPr lang="es-ES" sz="2400" dirty="0">
                <a:solidFill>
                  <a:schemeClr val="bg1"/>
                </a:solidFill>
                <a:latin typeface="Average" panose="020B0604020202020204" charset="0"/>
                <a:cs typeface="Arial"/>
                <a:sym typeface="Arial"/>
              </a:rPr>
              <a:t> compartimos algunos de los resultados de la encuesta aplicada a los estudiantes de la primera cohorte de la Diplomatura Universitaria en Desarrollo Comunitario con Personas Mayores, que dan cuenta del compromiso de los mismos con el buen trato de los mayores, su bienestar en todo</a:t>
            </a:r>
            <a:r>
              <a:rPr lang="es-ES" sz="2400" dirty="0">
                <a:solidFill>
                  <a:schemeClr val="bg1"/>
                </a:solidFill>
                <a:latin typeface="Average" panose="020B0604020202020204" charset="0"/>
                <a:ea typeface="Arial"/>
                <a:cs typeface="Arial"/>
                <a:sym typeface="Arial"/>
              </a:rPr>
              <a:t>s los ámbitos del desarrollo personal y social; en el marco de una sociedad para todas las edades.</a:t>
            </a:r>
            <a:br>
              <a:rPr lang="es-ES" sz="2400" dirty="0">
                <a:solidFill>
                  <a:schemeClr val="bg1"/>
                </a:solidFill>
                <a:latin typeface="Average" panose="020B0604020202020204" charset="0"/>
                <a:ea typeface="Arial"/>
                <a:cs typeface="Arial"/>
                <a:sym typeface="Arial"/>
              </a:rPr>
            </a:br>
            <a:endParaRPr lang="es-AR" sz="2400" dirty="0"/>
          </a:p>
        </p:txBody>
      </p:sp>
    </p:spTree>
    <p:extLst>
      <p:ext uri="{BB962C8B-B14F-4D97-AF65-F5344CB8AC3E}">
        <p14:creationId xmlns:p14="http://schemas.microsoft.com/office/powerpoint/2010/main" val="1194934492"/>
      </p:ext>
    </p:extLst>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A7B1742-989E-BE5A-1D56-1803486E291D}"/>
              </a:ext>
            </a:extLst>
          </p:cNvPr>
          <p:cNvPicPr>
            <a:picLocks noChangeAspect="1"/>
          </p:cNvPicPr>
          <p:nvPr/>
        </p:nvPicPr>
        <p:blipFill>
          <a:blip r:embed="rId4"/>
          <a:stretch>
            <a:fillRect/>
          </a:stretch>
        </p:blipFill>
        <p:spPr>
          <a:xfrm>
            <a:off x="79600" y="139303"/>
            <a:ext cx="4479025" cy="3359269"/>
          </a:xfrm>
          <a:prstGeom prst="rect">
            <a:avLst/>
          </a:prstGeom>
          <a:ln>
            <a:noFill/>
          </a:ln>
          <a:effectLst>
            <a:softEdge rad="112500"/>
          </a:effectLst>
        </p:spPr>
      </p:pic>
      <p:pic>
        <p:nvPicPr>
          <p:cNvPr id="3" name="Imagen 2">
            <a:extLst>
              <a:ext uri="{FF2B5EF4-FFF2-40B4-BE49-F238E27FC236}">
                <a16:creationId xmlns:a16="http://schemas.microsoft.com/office/drawing/2014/main" id="{76591931-3047-4CD9-E132-D8EC8D8A08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8625" y="1582794"/>
            <a:ext cx="4492401" cy="3369301"/>
          </a:xfrm>
          <a:prstGeom prst="rect">
            <a:avLst/>
          </a:prstGeom>
          <a:ln>
            <a:noFill/>
          </a:ln>
          <a:effectLst>
            <a:softEdge rad="112500"/>
          </a:effectLst>
        </p:spPr>
      </p:pic>
    </p:spTree>
    <p:extLst>
      <p:ext uri="{BB962C8B-B14F-4D97-AF65-F5344CB8AC3E}">
        <p14:creationId xmlns:p14="http://schemas.microsoft.com/office/powerpoint/2010/main" val="592754656"/>
      </p:ext>
    </p:extLst>
  </p:cSld>
  <p:clrMapOvr>
    <a:overrideClrMapping bg1="lt1" tx1="dk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173476" y="83603"/>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3200" b="1" dirty="0">
                <a:solidFill>
                  <a:schemeClr val="bg1"/>
                </a:solidFill>
                <a:effectLst>
                  <a:outerShdw blurRad="38100" dist="38100" dir="2700000" algn="tl">
                    <a:srgbClr val="000000">
                      <a:alpha val="43137"/>
                    </a:srgbClr>
                  </a:outerShdw>
                </a:effectLst>
                <a:latin typeface="Oswald" panose="00000500000000000000" pitchFamily="2" charset="0"/>
                <a:ea typeface="Arial"/>
                <a:cs typeface="Arial"/>
                <a:sym typeface="Arial"/>
              </a:rPr>
              <a:t>Sobre la Encuesta… </a:t>
            </a:r>
            <a:endParaRPr sz="4800" b="1" dirty="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67" name="Google Shape;67;p14"/>
          <p:cNvSpPr txBox="1">
            <a:spLocks noGrp="1"/>
          </p:cNvSpPr>
          <p:nvPr>
            <p:ph type="body" idx="1"/>
          </p:nvPr>
        </p:nvSpPr>
        <p:spPr>
          <a:xfrm>
            <a:off x="173476" y="435078"/>
            <a:ext cx="8727175" cy="4708421"/>
          </a:xfrm>
          <a:prstGeom prst="rect">
            <a:avLst/>
          </a:prstGeom>
        </p:spPr>
        <p:txBody>
          <a:bodyPr spcFirstLastPara="1" wrap="square" lIns="91425" tIns="91425" rIns="91425" bIns="91425" anchor="t" anchorCtr="0">
            <a:noAutofit/>
          </a:bodyPr>
          <a:lstStyle/>
          <a:p>
            <a:pPr marL="285750" lvl="0" indent="-285750" algn="just" rtl="0">
              <a:lnSpc>
                <a:spcPct val="150000"/>
              </a:lnSpc>
              <a:spcBef>
                <a:spcPts val="1200"/>
              </a:spcBef>
              <a:spcAft>
                <a:spcPts val="0"/>
              </a:spcAft>
              <a:buClrTx/>
              <a:buFont typeface="Wingdings" panose="05000000000000000000" pitchFamily="2" charset="2"/>
              <a:buChar char="§"/>
            </a:pPr>
            <a:r>
              <a:rPr lang="es" sz="1600" dirty="0">
                <a:solidFill>
                  <a:schemeClr val="bg1"/>
                </a:solidFill>
                <a:latin typeface="Average" panose="020B0604020202020204" charset="0"/>
                <a:ea typeface="Arial"/>
                <a:cs typeface="Arial"/>
                <a:sym typeface="Arial"/>
              </a:rPr>
              <a:t>Se realizó con el objetivo de conocer el perfil de los integrantes de la primera cohorte de la Diplomatura.</a:t>
            </a:r>
          </a:p>
          <a:p>
            <a:pPr marL="285750" lvl="0" indent="-285750" algn="just" rtl="0">
              <a:lnSpc>
                <a:spcPct val="150000"/>
              </a:lnSpc>
              <a:spcBef>
                <a:spcPts val="1200"/>
              </a:spcBef>
              <a:spcAft>
                <a:spcPts val="0"/>
              </a:spcAft>
              <a:buClrTx/>
              <a:buFont typeface="Wingdings" panose="05000000000000000000" pitchFamily="2" charset="2"/>
              <a:buChar char="§"/>
            </a:pPr>
            <a:r>
              <a:rPr lang="es" sz="1600" dirty="0">
                <a:solidFill>
                  <a:schemeClr val="bg1"/>
                </a:solidFill>
                <a:latin typeface="Average" panose="020B0604020202020204" charset="0"/>
                <a:ea typeface="Arial"/>
                <a:cs typeface="Arial"/>
                <a:sym typeface="Arial"/>
              </a:rPr>
              <a:t>Fue autoadministrada y aplicada de modo virtual, durante las primeras semanas de este curso.</a:t>
            </a:r>
          </a:p>
          <a:p>
            <a:pPr marL="285750" lvl="0" indent="-285750" algn="just" rtl="0">
              <a:lnSpc>
                <a:spcPct val="150000"/>
              </a:lnSpc>
              <a:spcBef>
                <a:spcPts val="1200"/>
              </a:spcBef>
              <a:spcAft>
                <a:spcPts val="0"/>
              </a:spcAft>
              <a:buClrTx/>
              <a:buFont typeface="Wingdings" panose="05000000000000000000" pitchFamily="2" charset="2"/>
              <a:buChar char="§"/>
            </a:pPr>
            <a:r>
              <a:rPr lang="es" sz="1600" dirty="0">
                <a:solidFill>
                  <a:schemeClr val="bg1"/>
                </a:solidFill>
                <a:latin typeface="Average" panose="020B0604020202020204" charset="0"/>
                <a:ea typeface="Arial"/>
                <a:cs typeface="Arial"/>
                <a:sym typeface="Arial"/>
              </a:rPr>
              <a:t>Se relevaron: </a:t>
            </a:r>
          </a:p>
          <a:p>
            <a:pPr marL="742950" lvl="1" indent="-285750" algn="just">
              <a:lnSpc>
                <a:spcPct val="150000"/>
              </a:lnSpc>
              <a:spcBef>
                <a:spcPts val="1200"/>
              </a:spcBef>
              <a:buClrTx/>
              <a:buFont typeface="Wingdings" panose="05000000000000000000" pitchFamily="2" charset="2"/>
              <a:buChar char="§"/>
            </a:pPr>
            <a:r>
              <a:rPr lang="es" sz="1200" dirty="0">
                <a:solidFill>
                  <a:schemeClr val="bg1"/>
                </a:solidFill>
                <a:latin typeface="Average" panose="020B0604020202020204" charset="0"/>
                <a:ea typeface="Arial"/>
                <a:cs typeface="Arial"/>
                <a:sym typeface="Arial"/>
              </a:rPr>
              <a:t>datos personales y de composición familiar</a:t>
            </a:r>
          </a:p>
          <a:p>
            <a:pPr marL="742950" lvl="1" indent="-285750" algn="just">
              <a:lnSpc>
                <a:spcPct val="150000"/>
              </a:lnSpc>
              <a:spcBef>
                <a:spcPts val="1200"/>
              </a:spcBef>
              <a:buClrTx/>
              <a:buFont typeface="Wingdings" panose="05000000000000000000" pitchFamily="2" charset="2"/>
              <a:buChar char="§"/>
            </a:pPr>
            <a:r>
              <a:rPr lang="es" sz="1200" dirty="0">
                <a:solidFill>
                  <a:schemeClr val="bg1"/>
                </a:solidFill>
                <a:latin typeface="Average" panose="020B0604020202020204" charset="0"/>
                <a:ea typeface="Arial"/>
                <a:cs typeface="Arial"/>
                <a:sym typeface="Arial"/>
              </a:rPr>
              <a:t>intereses vinculados a su condición etaria</a:t>
            </a:r>
          </a:p>
          <a:p>
            <a:pPr marL="742950" lvl="1" indent="-285750" algn="just">
              <a:lnSpc>
                <a:spcPct val="150000"/>
              </a:lnSpc>
              <a:spcBef>
                <a:spcPts val="1200"/>
              </a:spcBef>
              <a:buClrTx/>
              <a:buFont typeface="Wingdings" panose="05000000000000000000" pitchFamily="2" charset="2"/>
              <a:buChar char="§"/>
            </a:pPr>
            <a:r>
              <a:rPr lang="es" sz="1200" dirty="0">
                <a:solidFill>
                  <a:schemeClr val="bg1"/>
                </a:solidFill>
                <a:latin typeface="Average" panose="020B0604020202020204" charset="0"/>
                <a:ea typeface="Arial"/>
                <a:cs typeface="Arial"/>
                <a:sym typeface="Arial"/>
              </a:rPr>
              <a:t>experiencia laboral y/o formativa en el tema</a:t>
            </a:r>
          </a:p>
          <a:p>
            <a:pPr marL="742950" lvl="1" indent="-285750" algn="just">
              <a:lnSpc>
                <a:spcPct val="150000"/>
              </a:lnSpc>
              <a:spcBef>
                <a:spcPts val="1200"/>
              </a:spcBef>
              <a:buClrTx/>
              <a:buFont typeface="Wingdings" panose="05000000000000000000" pitchFamily="2" charset="2"/>
              <a:buChar char="§"/>
            </a:pPr>
            <a:r>
              <a:rPr lang="es" sz="1200" dirty="0">
                <a:solidFill>
                  <a:schemeClr val="bg1"/>
                </a:solidFill>
                <a:latin typeface="Average" panose="020B0604020202020204" charset="0"/>
                <a:ea typeface="Arial"/>
                <a:cs typeface="Arial"/>
                <a:sym typeface="Arial"/>
              </a:rPr>
              <a:t>grado de conocimiento acerca de normativas y políticas para Personas Mayores</a:t>
            </a:r>
          </a:p>
          <a:p>
            <a:pPr marL="742950" lvl="1" indent="-285750" algn="just">
              <a:lnSpc>
                <a:spcPct val="150000"/>
              </a:lnSpc>
              <a:spcBef>
                <a:spcPts val="1200"/>
              </a:spcBef>
              <a:buClrTx/>
              <a:buFont typeface="Wingdings" panose="05000000000000000000" pitchFamily="2" charset="2"/>
              <a:buChar char="§"/>
            </a:pPr>
            <a:r>
              <a:rPr lang="es" sz="1200" dirty="0">
                <a:solidFill>
                  <a:schemeClr val="bg1"/>
                </a:solidFill>
                <a:latin typeface="Average" panose="020B0604020202020204" charset="0"/>
                <a:ea typeface="Arial"/>
                <a:cs typeface="Arial"/>
                <a:sym typeface="Arial"/>
              </a:rPr>
              <a:t>preferencias sobre de los modos de denominar y connotar al grupo de pertenencia</a:t>
            </a:r>
          </a:p>
          <a:p>
            <a:pPr marL="742950" lvl="1" indent="-285750" algn="just">
              <a:lnSpc>
                <a:spcPct val="150000"/>
              </a:lnSpc>
              <a:spcBef>
                <a:spcPts val="1200"/>
              </a:spcBef>
              <a:buClrTx/>
              <a:buFont typeface="Wingdings" panose="05000000000000000000" pitchFamily="2" charset="2"/>
              <a:buChar char="§"/>
            </a:pPr>
            <a:r>
              <a:rPr lang="es" sz="1200" dirty="0">
                <a:solidFill>
                  <a:schemeClr val="bg1"/>
                </a:solidFill>
                <a:latin typeface="Average" panose="020B0604020202020204" charset="0"/>
                <a:ea typeface="Arial"/>
                <a:cs typeface="Arial"/>
                <a:sym typeface="Arial"/>
              </a:rPr>
              <a:t>expectativas acerca del trabajo comunitario con Personas Mayores.</a:t>
            </a:r>
            <a:endParaRPr sz="1200" dirty="0">
              <a:solidFill>
                <a:schemeClr val="bg1"/>
              </a:solidFill>
              <a:latin typeface="Average" panose="020B0604020202020204" charset="0"/>
              <a:ea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460950" y="3703199"/>
            <a:ext cx="8222100" cy="1135500"/>
          </a:xfrm>
          <a:prstGeom prst="rect">
            <a:avLst/>
          </a:prstGeom>
          <a:ln w="12700">
            <a:solidFill>
              <a:schemeClr val="accent1"/>
            </a:solidFill>
          </a:ln>
        </p:spPr>
        <p:txBody>
          <a:bodyPr spcFirstLastPara="1" wrap="square" lIns="91425" tIns="91425" rIns="91425" bIns="91425" anchor="ctr" anchorCtr="0">
            <a:noAutofit/>
          </a:bodyPr>
          <a:lstStyle/>
          <a:p>
            <a:pPr marL="0" lvl="0" indent="0" algn="ctr" rtl="0">
              <a:lnSpc>
                <a:spcPct val="150000"/>
              </a:lnSpc>
              <a:spcBef>
                <a:spcPts val="1200"/>
              </a:spcBef>
              <a:spcAft>
                <a:spcPts val="1200"/>
              </a:spcAft>
              <a:buNone/>
            </a:pPr>
            <a:r>
              <a:rPr lang="es" sz="2000" dirty="0">
                <a:solidFill>
                  <a:schemeClr val="bg1"/>
                </a:solidFill>
                <a:latin typeface="Average" panose="020B0604020202020204" charset="0"/>
                <a:ea typeface="Arial"/>
                <a:cs typeface="Arial"/>
                <a:sym typeface="Arial"/>
              </a:rPr>
              <a:t>Porcentaje mayoritario de mujeres respecto de varones, siendo </a:t>
            </a:r>
            <a:r>
              <a:rPr lang="es" sz="2000" b="1" dirty="0">
                <a:solidFill>
                  <a:schemeClr val="bg1"/>
                </a:solidFill>
                <a:latin typeface="Average" panose="020B0604020202020204" charset="0"/>
                <a:ea typeface="Arial"/>
                <a:cs typeface="Arial"/>
                <a:sym typeface="Arial"/>
              </a:rPr>
              <a:t>más del 80% </a:t>
            </a:r>
            <a:r>
              <a:rPr lang="es" sz="2000" dirty="0">
                <a:solidFill>
                  <a:schemeClr val="bg1"/>
                </a:solidFill>
                <a:latin typeface="Average" panose="020B0604020202020204" charset="0"/>
                <a:ea typeface="Arial"/>
                <a:cs typeface="Arial"/>
                <a:sym typeface="Arial"/>
              </a:rPr>
              <a:t>estudiantes </a:t>
            </a:r>
            <a:r>
              <a:rPr lang="es" sz="2000" b="1" dirty="0">
                <a:solidFill>
                  <a:schemeClr val="bg1"/>
                </a:solidFill>
                <a:latin typeface="Average" panose="020B0604020202020204" charset="0"/>
                <a:ea typeface="Arial"/>
                <a:cs typeface="Arial"/>
                <a:sym typeface="Arial"/>
              </a:rPr>
              <a:t>mujeres</a:t>
            </a:r>
            <a:r>
              <a:rPr lang="es" sz="2000" b="1" dirty="0">
                <a:solidFill>
                  <a:schemeClr val="bg1"/>
                </a:solidFill>
                <a:latin typeface="Arial"/>
                <a:ea typeface="Arial"/>
                <a:cs typeface="Arial"/>
                <a:sym typeface="Arial"/>
              </a:rPr>
              <a:t>.</a:t>
            </a:r>
            <a:endParaRPr sz="5100" b="1" dirty="0">
              <a:solidFill>
                <a:schemeClr val="bg1"/>
              </a:solidFill>
              <a:latin typeface="Arial"/>
              <a:ea typeface="Arial"/>
              <a:cs typeface="Arial"/>
              <a:sym typeface="Arial"/>
            </a:endParaRPr>
          </a:p>
        </p:txBody>
      </p:sp>
      <p:pic>
        <p:nvPicPr>
          <p:cNvPr id="73" name="Google Shape;73;p15" title="Gráfico"/>
          <p:cNvPicPr preferRelativeResize="0"/>
          <p:nvPr/>
        </p:nvPicPr>
        <p:blipFill rotWithShape="1">
          <a:blip r:embed="rId3">
            <a:alphaModFix/>
          </a:blip>
          <a:srcRect l="8149"/>
          <a:stretch/>
        </p:blipFill>
        <p:spPr>
          <a:xfrm>
            <a:off x="1871329" y="304801"/>
            <a:ext cx="4898181" cy="2961968"/>
          </a:xfrm>
          <a:prstGeom prst="rect">
            <a:avLst/>
          </a:prstGeom>
          <a:noFill/>
          <a:ln>
            <a:noFill/>
          </a:ln>
        </p:spPr>
      </p:pic>
      <p:sp>
        <p:nvSpPr>
          <p:cNvPr id="4" name="CuadroTexto 3"/>
          <p:cNvSpPr txBox="1"/>
          <p:nvPr/>
        </p:nvSpPr>
        <p:spPr>
          <a:xfrm>
            <a:off x="2945218" y="830567"/>
            <a:ext cx="776177" cy="307777"/>
          </a:xfrm>
          <a:prstGeom prst="rect">
            <a:avLst/>
          </a:prstGeom>
          <a:noFill/>
        </p:spPr>
        <p:txBody>
          <a:bodyPr wrap="square" rtlCol="0">
            <a:spAutoFit/>
          </a:bodyPr>
          <a:lstStyle/>
          <a:p>
            <a:r>
              <a:rPr lang="es-CO" dirty="0"/>
              <a:t>80%</a:t>
            </a:r>
            <a:endParaRPr lang="en-US" dirty="0"/>
          </a:p>
        </p:txBody>
      </p:sp>
      <p:sp>
        <p:nvSpPr>
          <p:cNvPr id="5" name="CuadroTexto 4"/>
          <p:cNvSpPr txBox="1"/>
          <p:nvPr/>
        </p:nvSpPr>
        <p:spPr>
          <a:xfrm>
            <a:off x="4979854" y="2673543"/>
            <a:ext cx="542261" cy="307777"/>
          </a:xfrm>
          <a:prstGeom prst="rect">
            <a:avLst/>
          </a:prstGeom>
          <a:noFill/>
        </p:spPr>
        <p:txBody>
          <a:bodyPr wrap="square" rtlCol="0">
            <a:spAutoFit/>
          </a:bodyPr>
          <a:lstStyle/>
          <a:p>
            <a:r>
              <a:rPr lang="es-CO" dirty="0"/>
              <a:t>20%</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52471" y="3615070"/>
            <a:ext cx="8222100" cy="1261200"/>
          </a:xfrm>
          <a:prstGeom prst="rect">
            <a:avLst/>
          </a:prstGeom>
          <a:ln w="12700">
            <a:solidFill>
              <a:schemeClr val="accent1"/>
            </a:solidFill>
          </a:ln>
        </p:spPr>
        <p:txBody>
          <a:bodyPr spcFirstLastPara="1" wrap="square" lIns="91425" tIns="91425" rIns="91425" bIns="91425" anchor="ctr" anchorCtr="0">
            <a:normAutofit fontScale="90000"/>
          </a:bodyPr>
          <a:lstStyle/>
          <a:p>
            <a:pPr marL="0" lvl="0" indent="0" algn="ctr" rtl="0">
              <a:lnSpc>
                <a:spcPct val="150000"/>
              </a:lnSpc>
              <a:spcBef>
                <a:spcPts val="1200"/>
              </a:spcBef>
              <a:spcAft>
                <a:spcPts val="1200"/>
              </a:spcAft>
              <a:buNone/>
            </a:pPr>
            <a:r>
              <a:rPr lang="es" sz="2200" dirty="0">
                <a:solidFill>
                  <a:schemeClr val="bg1"/>
                </a:solidFill>
                <a:latin typeface="Average" panose="020B0604020202020204" charset="0"/>
                <a:ea typeface="Arial"/>
                <a:cs typeface="Arial"/>
                <a:sym typeface="Arial"/>
              </a:rPr>
              <a:t>En relación a sus edades cronológicas, encontramos una distribución relativamente </a:t>
            </a:r>
            <a:r>
              <a:rPr lang="es" sz="2200" b="1" dirty="0">
                <a:solidFill>
                  <a:schemeClr val="bg1"/>
                </a:solidFill>
                <a:latin typeface="Average" panose="020B0604020202020204" charset="0"/>
                <a:ea typeface="Arial"/>
                <a:cs typeface="Arial"/>
                <a:sym typeface="Arial"/>
              </a:rPr>
              <a:t>similar entre  todos los grupos</a:t>
            </a:r>
            <a:r>
              <a:rPr lang="es" sz="2000" dirty="0">
                <a:solidFill>
                  <a:schemeClr val="bg1"/>
                </a:solidFill>
                <a:latin typeface="Average" panose="020B0604020202020204" charset="0"/>
                <a:ea typeface="Arial"/>
                <a:cs typeface="Arial"/>
                <a:sym typeface="Arial"/>
              </a:rPr>
              <a:t>.</a:t>
            </a:r>
            <a:endParaRPr sz="2000" dirty="0">
              <a:solidFill>
                <a:schemeClr val="bg1"/>
              </a:solidFill>
              <a:latin typeface="Average" panose="020B0604020202020204" charset="0"/>
              <a:ea typeface="Arial"/>
              <a:cs typeface="Arial"/>
              <a:sym typeface="Arial"/>
            </a:endParaRPr>
          </a:p>
        </p:txBody>
      </p:sp>
      <p:pic>
        <p:nvPicPr>
          <p:cNvPr id="1034" name="Picture 10" descr="Gráfico de respuestas de formularios. Título de la pregunta: De  acuerdo a tu edad , perteneces al grupo de... Número de respuestas: 23 respuestas."/>
          <p:cNvPicPr>
            <a:picLocks noChangeAspect="1" noChangeArrowheads="1"/>
          </p:cNvPicPr>
          <p:nvPr/>
        </p:nvPicPr>
        <p:blipFill rotWithShape="1">
          <a:blip r:embed="rId4">
            <a:extLst>
              <a:ext uri="{28A0092B-C50C-407E-A947-70E740481C1C}">
                <a14:useLocalDpi xmlns:a14="http://schemas.microsoft.com/office/drawing/2010/main" val="0"/>
              </a:ext>
            </a:extLst>
          </a:blip>
          <a:srcRect l="287" t="24931" r="10304" b="-687"/>
          <a:stretch/>
        </p:blipFill>
        <p:spPr bwMode="auto">
          <a:xfrm>
            <a:off x="855406" y="519636"/>
            <a:ext cx="7624917" cy="282996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1382232" y="1137683"/>
            <a:ext cx="1435395" cy="307777"/>
          </a:xfrm>
          <a:prstGeom prst="rect">
            <a:avLst/>
          </a:prstGeom>
          <a:noFill/>
        </p:spPr>
        <p:txBody>
          <a:bodyPr wrap="square" rtlCol="0">
            <a:spAutoFit/>
          </a:bodyPr>
          <a:lstStyle/>
          <a:p>
            <a:r>
              <a:rPr lang="es-CO" dirty="0"/>
              <a:t>EDAD </a:t>
            </a:r>
            <a:endParaRPr lang="en-US" dirty="0"/>
          </a:p>
        </p:txBody>
      </p:sp>
    </p:spTree>
  </p:cSld>
  <p:clrMapOvr>
    <a:overrideClrMapping bg1="lt1" tx1="dk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50317" y="3833223"/>
            <a:ext cx="8222100" cy="1012800"/>
          </a:xfrm>
          <a:prstGeom prst="rect">
            <a:avLst/>
          </a:prstGeom>
          <a:ln w="12700">
            <a:solidFill>
              <a:schemeClr val="bg1"/>
            </a:solidFill>
          </a:ln>
        </p:spPr>
        <p:txBody>
          <a:bodyPr spcFirstLastPara="1" wrap="square" lIns="91425" tIns="91425" rIns="91425" bIns="91425" anchor="ctr" anchorCtr="0">
            <a:normAutofit fontScale="90000"/>
          </a:bodyPr>
          <a:lstStyle/>
          <a:p>
            <a:pPr marL="0" lvl="0" indent="0" algn="ctr" rtl="0">
              <a:lnSpc>
                <a:spcPct val="150000"/>
              </a:lnSpc>
              <a:spcBef>
                <a:spcPts val="1200"/>
              </a:spcBef>
              <a:spcAft>
                <a:spcPts val="1200"/>
              </a:spcAft>
              <a:buNone/>
            </a:pPr>
            <a:r>
              <a:rPr lang="es" sz="2200" dirty="0">
                <a:solidFill>
                  <a:schemeClr val="bg1"/>
                </a:solidFill>
                <a:latin typeface="Average" panose="020B0604020202020204" charset="0"/>
                <a:ea typeface="Arial"/>
                <a:cs typeface="Arial"/>
                <a:sym typeface="Arial"/>
              </a:rPr>
              <a:t>Más de la mitad de los estudiantes </a:t>
            </a:r>
            <a:r>
              <a:rPr lang="es" sz="2200" b="1" dirty="0">
                <a:solidFill>
                  <a:schemeClr val="bg1"/>
                </a:solidFill>
                <a:latin typeface="Average" panose="020B0604020202020204" charset="0"/>
                <a:ea typeface="Arial"/>
                <a:cs typeface="Arial"/>
                <a:sym typeface="Arial"/>
              </a:rPr>
              <a:t>trabaja</a:t>
            </a:r>
            <a:r>
              <a:rPr lang="es" sz="2200" dirty="0">
                <a:solidFill>
                  <a:schemeClr val="bg1"/>
                </a:solidFill>
                <a:latin typeface="Average" panose="020B0604020202020204" charset="0"/>
                <a:ea typeface="Arial"/>
                <a:cs typeface="Arial"/>
                <a:sym typeface="Arial"/>
              </a:rPr>
              <a:t> en la actualidad, y un porcentaje similar cursó previamente </a:t>
            </a:r>
            <a:r>
              <a:rPr lang="es" sz="2200" b="1" dirty="0">
                <a:solidFill>
                  <a:schemeClr val="bg1"/>
                </a:solidFill>
                <a:latin typeface="Average" panose="020B0604020202020204" charset="0"/>
                <a:ea typeface="Arial"/>
                <a:cs typeface="Arial"/>
                <a:sym typeface="Arial"/>
              </a:rPr>
              <a:t>estudios universitarios</a:t>
            </a:r>
            <a:r>
              <a:rPr lang="es" sz="1700" dirty="0">
                <a:solidFill>
                  <a:schemeClr val="bg1"/>
                </a:solidFill>
                <a:latin typeface="Average" panose="020B0604020202020204" charset="0"/>
                <a:ea typeface="Arial"/>
                <a:cs typeface="Arial"/>
                <a:sym typeface="Arial"/>
              </a:rPr>
              <a:t>.</a:t>
            </a:r>
            <a:endParaRPr sz="4200" dirty="0">
              <a:solidFill>
                <a:schemeClr val="bg1"/>
              </a:solidFill>
              <a:latin typeface="Average" panose="020B0604020202020204" charset="0"/>
            </a:endParaRPr>
          </a:p>
        </p:txBody>
      </p:sp>
      <p:pic>
        <p:nvPicPr>
          <p:cNvPr id="85" name="Google Shape;85;p17" title="Gráfico"/>
          <p:cNvPicPr preferRelativeResize="0"/>
          <p:nvPr/>
        </p:nvPicPr>
        <p:blipFill rotWithShape="1">
          <a:blip r:embed="rId4">
            <a:alphaModFix/>
          </a:blip>
          <a:srcRect l="8024" t="10522"/>
          <a:stretch/>
        </p:blipFill>
        <p:spPr>
          <a:xfrm>
            <a:off x="23693" y="616371"/>
            <a:ext cx="4195916" cy="2976495"/>
          </a:xfrm>
          <a:prstGeom prst="rect">
            <a:avLst/>
          </a:prstGeom>
          <a:noFill/>
          <a:ln>
            <a:noFill/>
          </a:ln>
        </p:spPr>
      </p:pic>
      <p:sp>
        <p:nvSpPr>
          <p:cNvPr id="2" name="CuadroTexto 1"/>
          <p:cNvSpPr txBox="1"/>
          <p:nvPr/>
        </p:nvSpPr>
        <p:spPr>
          <a:xfrm>
            <a:off x="450317" y="1076633"/>
            <a:ext cx="752168" cy="307777"/>
          </a:xfrm>
          <a:prstGeom prst="rect">
            <a:avLst/>
          </a:prstGeom>
          <a:noFill/>
        </p:spPr>
        <p:txBody>
          <a:bodyPr wrap="square" rtlCol="0">
            <a:spAutoFit/>
          </a:bodyPr>
          <a:lstStyle/>
          <a:p>
            <a:r>
              <a:rPr lang="es-CO" dirty="0"/>
              <a:t>65,2 %</a:t>
            </a:r>
            <a:endParaRPr lang="en-US" dirty="0"/>
          </a:p>
        </p:txBody>
      </p:sp>
      <p:sp>
        <p:nvSpPr>
          <p:cNvPr id="3" name="CuadroTexto 2"/>
          <p:cNvSpPr txBox="1"/>
          <p:nvPr/>
        </p:nvSpPr>
        <p:spPr>
          <a:xfrm>
            <a:off x="1643945" y="2417861"/>
            <a:ext cx="850604" cy="307777"/>
          </a:xfrm>
          <a:prstGeom prst="rect">
            <a:avLst/>
          </a:prstGeom>
          <a:noFill/>
        </p:spPr>
        <p:txBody>
          <a:bodyPr wrap="square" rtlCol="0">
            <a:spAutoFit/>
          </a:bodyPr>
          <a:lstStyle/>
          <a:p>
            <a:r>
              <a:rPr lang="es-CO" dirty="0"/>
              <a:t>21,7 %</a:t>
            </a:r>
            <a:endParaRPr lang="en-US" dirty="0"/>
          </a:p>
        </p:txBody>
      </p:sp>
      <p:sp>
        <p:nvSpPr>
          <p:cNvPr id="4" name="CuadroTexto 3"/>
          <p:cNvSpPr txBox="1"/>
          <p:nvPr/>
        </p:nvSpPr>
        <p:spPr>
          <a:xfrm>
            <a:off x="2848981" y="2788309"/>
            <a:ext cx="754912" cy="307777"/>
          </a:xfrm>
          <a:prstGeom prst="rect">
            <a:avLst/>
          </a:prstGeom>
          <a:noFill/>
        </p:spPr>
        <p:txBody>
          <a:bodyPr wrap="square" rtlCol="0">
            <a:spAutoFit/>
          </a:bodyPr>
          <a:lstStyle/>
          <a:p>
            <a:r>
              <a:rPr lang="es-CO" dirty="0"/>
              <a:t>13,1%</a:t>
            </a:r>
            <a:endParaRPr lang="en-US" dirty="0"/>
          </a:p>
        </p:txBody>
      </p:sp>
      <p:pic>
        <p:nvPicPr>
          <p:cNvPr id="5" name="Google Shape;97;p19" title="Gráfico">
            <a:extLst>
              <a:ext uri="{FF2B5EF4-FFF2-40B4-BE49-F238E27FC236}">
                <a16:creationId xmlns:a16="http://schemas.microsoft.com/office/drawing/2014/main" id="{BE21BCF0-B8BD-171A-950B-38BBD2298EBB}"/>
              </a:ext>
            </a:extLst>
          </p:cNvPr>
          <p:cNvPicPr preferRelativeResize="0"/>
          <p:nvPr/>
        </p:nvPicPr>
        <p:blipFill rotWithShape="1">
          <a:blip r:embed="rId5">
            <a:alphaModFix/>
          </a:blip>
          <a:srcRect l="6597" r="1"/>
          <a:stretch/>
        </p:blipFill>
        <p:spPr>
          <a:xfrm>
            <a:off x="4417141" y="616372"/>
            <a:ext cx="4195916" cy="2976496"/>
          </a:xfrm>
          <a:prstGeom prst="rect">
            <a:avLst/>
          </a:prstGeom>
          <a:noFill/>
          <a:ln>
            <a:noFill/>
          </a:ln>
        </p:spPr>
      </p:pic>
      <p:sp>
        <p:nvSpPr>
          <p:cNvPr id="6" name="CuadroTexto 5">
            <a:extLst>
              <a:ext uri="{FF2B5EF4-FFF2-40B4-BE49-F238E27FC236}">
                <a16:creationId xmlns:a16="http://schemas.microsoft.com/office/drawing/2014/main" id="{16D43FC4-9F53-6344-0B2E-C3F984B9D03B}"/>
              </a:ext>
            </a:extLst>
          </p:cNvPr>
          <p:cNvSpPr txBox="1"/>
          <p:nvPr/>
        </p:nvSpPr>
        <p:spPr>
          <a:xfrm>
            <a:off x="4780536" y="1076633"/>
            <a:ext cx="701749" cy="307777"/>
          </a:xfrm>
          <a:prstGeom prst="rect">
            <a:avLst/>
          </a:prstGeom>
          <a:noFill/>
        </p:spPr>
        <p:txBody>
          <a:bodyPr wrap="square" rtlCol="0">
            <a:spAutoFit/>
          </a:bodyPr>
          <a:lstStyle/>
          <a:p>
            <a:r>
              <a:rPr lang="es-CO" dirty="0"/>
              <a:t>60,9</a:t>
            </a:r>
            <a:r>
              <a:rPr lang="es-CO" b="1" dirty="0"/>
              <a:t>%</a:t>
            </a:r>
            <a:endParaRPr lang="en-US" b="1" dirty="0"/>
          </a:p>
        </p:txBody>
      </p:sp>
      <p:sp>
        <p:nvSpPr>
          <p:cNvPr id="7" name="CuadroTexto 6">
            <a:extLst>
              <a:ext uri="{FF2B5EF4-FFF2-40B4-BE49-F238E27FC236}">
                <a16:creationId xmlns:a16="http://schemas.microsoft.com/office/drawing/2014/main" id="{E3D33C71-0479-ACC5-3DF3-E9B60A9A7562}"/>
              </a:ext>
            </a:extLst>
          </p:cNvPr>
          <p:cNvSpPr txBox="1"/>
          <p:nvPr/>
        </p:nvSpPr>
        <p:spPr>
          <a:xfrm>
            <a:off x="5647517" y="2417860"/>
            <a:ext cx="737419" cy="307777"/>
          </a:xfrm>
          <a:prstGeom prst="rect">
            <a:avLst/>
          </a:prstGeom>
          <a:noFill/>
        </p:spPr>
        <p:txBody>
          <a:bodyPr wrap="square" rtlCol="0">
            <a:spAutoFit/>
          </a:bodyPr>
          <a:lstStyle/>
          <a:p>
            <a:r>
              <a:rPr lang="es-CO" dirty="0"/>
              <a:t>21,7</a:t>
            </a:r>
            <a:r>
              <a:rPr lang="es-CO" b="1" dirty="0"/>
              <a:t> %</a:t>
            </a:r>
            <a:endParaRPr lang="en-US" b="1" dirty="0"/>
          </a:p>
        </p:txBody>
      </p:sp>
      <p:sp>
        <p:nvSpPr>
          <p:cNvPr id="8" name="CuadroTexto 7">
            <a:extLst>
              <a:ext uri="{FF2B5EF4-FFF2-40B4-BE49-F238E27FC236}">
                <a16:creationId xmlns:a16="http://schemas.microsoft.com/office/drawing/2014/main" id="{83F8D6D6-17A0-C345-CA81-7100CB7B498C}"/>
              </a:ext>
            </a:extLst>
          </p:cNvPr>
          <p:cNvSpPr txBox="1"/>
          <p:nvPr/>
        </p:nvSpPr>
        <p:spPr>
          <a:xfrm>
            <a:off x="6599046" y="2942197"/>
            <a:ext cx="765544" cy="307777"/>
          </a:xfrm>
          <a:prstGeom prst="rect">
            <a:avLst/>
          </a:prstGeom>
          <a:noFill/>
        </p:spPr>
        <p:txBody>
          <a:bodyPr wrap="square" rtlCol="0">
            <a:spAutoFit/>
          </a:bodyPr>
          <a:lstStyle/>
          <a:p>
            <a:r>
              <a:rPr lang="es-CO" dirty="0"/>
              <a:t>4,4 %</a:t>
            </a:r>
            <a:endParaRPr lang="en-US" dirty="0"/>
          </a:p>
        </p:txBody>
      </p:sp>
      <p:sp>
        <p:nvSpPr>
          <p:cNvPr id="9" name="CuadroTexto 8">
            <a:extLst>
              <a:ext uri="{FF2B5EF4-FFF2-40B4-BE49-F238E27FC236}">
                <a16:creationId xmlns:a16="http://schemas.microsoft.com/office/drawing/2014/main" id="{594ED345-3F17-1A79-05EF-5E447ABBF0F9}"/>
              </a:ext>
            </a:extLst>
          </p:cNvPr>
          <p:cNvSpPr txBox="1"/>
          <p:nvPr/>
        </p:nvSpPr>
        <p:spPr>
          <a:xfrm>
            <a:off x="7466799" y="2788309"/>
            <a:ext cx="808075" cy="307777"/>
          </a:xfrm>
          <a:prstGeom prst="rect">
            <a:avLst/>
          </a:prstGeom>
          <a:noFill/>
        </p:spPr>
        <p:txBody>
          <a:bodyPr wrap="square" rtlCol="0">
            <a:spAutoFit/>
          </a:bodyPr>
          <a:lstStyle/>
          <a:p>
            <a:r>
              <a:rPr lang="es-CO" dirty="0"/>
              <a:t>13,1</a:t>
            </a:r>
            <a:r>
              <a:rPr lang="es-CO" b="1" dirty="0"/>
              <a:t>%</a:t>
            </a:r>
            <a:endParaRPr lang="en-US" b="1" dirty="0"/>
          </a:p>
        </p:txBody>
      </p:sp>
    </p:spTree>
  </p:cSld>
  <p:clrMapOvr>
    <a:overrideClrMapping bg1="lt1" tx1="dk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645900" y="4084025"/>
            <a:ext cx="7852200" cy="861000"/>
          </a:xfrm>
          <a:prstGeom prst="rect">
            <a:avLst/>
          </a:prstGeom>
          <a:ln w="12700">
            <a:solidFill>
              <a:schemeClr val="accent1"/>
            </a:solidFill>
          </a:ln>
        </p:spPr>
        <p:txBody>
          <a:bodyPr spcFirstLastPara="1" wrap="square" lIns="91425" tIns="91425" rIns="91425" bIns="91425" anchor="ctr" anchorCtr="0">
            <a:noAutofit/>
          </a:bodyPr>
          <a:lstStyle/>
          <a:p>
            <a:pPr marL="0" lvl="0" indent="0" algn="ctr" rtl="0">
              <a:lnSpc>
                <a:spcPct val="150000"/>
              </a:lnSpc>
              <a:spcBef>
                <a:spcPts val="1200"/>
              </a:spcBef>
              <a:spcAft>
                <a:spcPts val="1200"/>
              </a:spcAft>
              <a:buNone/>
            </a:pPr>
            <a:r>
              <a:rPr lang="es" sz="2000" dirty="0">
                <a:solidFill>
                  <a:schemeClr val="bg1"/>
                </a:solidFill>
                <a:latin typeface="Average" panose="020B0604020202020204" charset="0"/>
                <a:ea typeface="Arial"/>
                <a:cs typeface="Arial"/>
                <a:sym typeface="Arial"/>
              </a:rPr>
              <a:t>La mayoría de ellos y ellas viven con otros miembros de la </a:t>
            </a:r>
            <a:r>
              <a:rPr lang="es" sz="2000" b="1" dirty="0">
                <a:solidFill>
                  <a:schemeClr val="bg1"/>
                </a:solidFill>
                <a:latin typeface="Average" panose="020B0604020202020204" charset="0"/>
                <a:ea typeface="Arial"/>
                <a:cs typeface="Arial"/>
                <a:sym typeface="Arial"/>
              </a:rPr>
              <a:t>familia</a:t>
            </a:r>
            <a:r>
              <a:rPr lang="es" sz="2000" dirty="0">
                <a:solidFill>
                  <a:schemeClr val="bg1"/>
                </a:solidFill>
                <a:latin typeface="Average" panose="020B0604020202020204" charset="0"/>
                <a:ea typeface="Arial"/>
                <a:cs typeface="Arial"/>
                <a:sym typeface="Arial"/>
              </a:rPr>
              <a:t> o </a:t>
            </a:r>
            <a:r>
              <a:rPr lang="es" sz="2000" b="1" dirty="0">
                <a:solidFill>
                  <a:schemeClr val="bg1"/>
                </a:solidFill>
                <a:latin typeface="Average" panose="020B0604020202020204" charset="0"/>
                <a:ea typeface="Arial"/>
                <a:cs typeface="Arial"/>
                <a:sym typeface="Arial"/>
              </a:rPr>
              <a:t>en pareja</a:t>
            </a:r>
            <a:r>
              <a:rPr lang="es" sz="2000" dirty="0">
                <a:solidFill>
                  <a:schemeClr val="bg1"/>
                </a:solidFill>
                <a:latin typeface="Average" panose="020B0604020202020204" charset="0"/>
                <a:ea typeface="Arial"/>
                <a:cs typeface="Arial"/>
                <a:sym typeface="Arial"/>
              </a:rPr>
              <a:t>; y más de un 25% vive solo.</a:t>
            </a:r>
            <a:endParaRPr sz="4800" dirty="0">
              <a:solidFill>
                <a:schemeClr val="bg1"/>
              </a:solidFill>
              <a:latin typeface="Average" panose="020B0604020202020204" charset="0"/>
            </a:endParaRPr>
          </a:p>
        </p:txBody>
      </p:sp>
      <p:pic>
        <p:nvPicPr>
          <p:cNvPr id="91" name="Google Shape;91;p18" title="Gráfico"/>
          <p:cNvPicPr preferRelativeResize="0"/>
          <p:nvPr/>
        </p:nvPicPr>
        <p:blipFill rotWithShape="1">
          <a:blip r:embed="rId4">
            <a:alphaModFix/>
          </a:blip>
          <a:srcRect l="11480" r="-1"/>
          <a:stretch/>
        </p:blipFill>
        <p:spPr>
          <a:xfrm>
            <a:off x="1548582" y="304798"/>
            <a:ext cx="5424750" cy="3323305"/>
          </a:xfrm>
          <a:prstGeom prst="rect">
            <a:avLst/>
          </a:prstGeom>
          <a:noFill/>
          <a:ln>
            <a:noFill/>
          </a:ln>
        </p:spPr>
      </p:pic>
      <p:sp>
        <p:nvSpPr>
          <p:cNvPr id="3" name="CuadroTexto 2"/>
          <p:cNvSpPr txBox="1"/>
          <p:nvPr/>
        </p:nvSpPr>
        <p:spPr>
          <a:xfrm>
            <a:off x="2934584" y="2040523"/>
            <a:ext cx="606057" cy="307777"/>
          </a:xfrm>
          <a:prstGeom prst="rect">
            <a:avLst/>
          </a:prstGeom>
          <a:noFill/>
        </p:spPr>
        <p:txBody>
          <a:bodyPr wrap="square" rtlCol="0">
            <a:spAutoFit/>
          </a:bodyPr>
          <a:lstStyle/>
          <a:p>
            <a:r>
              <a:rPr lang="es-CO" dirty="0"/>
              <a:t>27%</a:t>
            </a:r>
            <a:endParaRPr lang="en-US" dirty="0"/>
          </a:p>
        </p:txBody>
      </p:sp>
      <p:sp>
        <p:nvSpPr>
          <p:cNvPr id="4" name="CuadroTexto 3"/>
          <p:cNvSpPr txBox="1"/>
          <p:nvPr/>
        </p:nvSpPr>
        <p:spPr>
          <a:xfrm>
            <a:off x="1892786" y="1041990"/>
            <a:ext cx="903766" cy="307777"/>
          </a:xfrm>
          <a:prstGeom prst="rect">
            <a:avLst/>
          </a:prstGeom>
          <a:noFill/>
        </p:spPr>
        <p:txBody>
          <a:bodyPr wrap="square" rtlCol="0">
            <a:spAutoFit/>
          </a:bodyPr>
          <a:lstStyle/>
          <a:p>
            <a:r>
              <a:rPr lang="es-CO" dirty="0"/>
              <a:t>34,8%</a:t>
            </a:r>
            <a:endParaRPr lang="en-US" dirty="0"/>
          </a:p>
        </p:txBody>
      </p:sp>
      <p:sp>
        <p:nvSpPr>
          <p:cNvPr id="5" name="CuadroTexto 4"/>
          <p:cNvSpPr txBox="1"/>
          <p:nvPr/>
        </p:nvSpPr>
        <p:spPr>
          <a:xfrm>
            <a:off x="3869437" y="1041991"/>
            <a:ext cx="797442" cy="307777"/>
          </a:xfrm>
          <a:prstGeom prst="rect">
            <a:avLst/>
          </a:prstGeom>
          <a:noFill/>
        </p:spPr>
        <p:txBody>
          <a:bodyPr wrap="square" rtlCol="0">
            <a:spAutoFit/>
          </a:bodyPr>
          <a:lstStyle/>
          <a:p>
            <a:r>
              <a:rPr lang="es-CO" dirty="0"/>
              <a:t>34,8%</a:t>
            </a:r>
            <a:endParaRPr lang="en-US" dirty="0"/>
          </a:p>
        </p:txBody>
      </p:sp>
      <p:sp>
        <p:nvSpPr>
          <p:cNvPr id="6" name="CuadroTexto 5"/>
          <p:cNvSpPr txBox="1"/>
          <p:nvPr/>
        </p:nvSpPr>
        <p:spPr>
          <a:xfrm>
            <a:off x="4827180" y="2754495"/>
            <a:ext cx="712382" cy="307777"/>
          </a:xfrm>
          <a:prstGeom prst="rect">
            <a:avLst/>
          </a:prstGeom>
          <a:noFill/>
        </p:spPr>
        <p:txBody>
          <a:bodyPr wrap="square" rtlCol="0">
            <a:spAutoFit/>
          </a:bodyPr>
          <a:lstStyle/>
          <a:p>
            <a:r>
              <a:rPr lang="es-CO" dirty="0"/>
              <a:t>1,7 %</a:t>
            </a:r>
            <a:endParaRPr lang="en-US" dirty="0"/>
          </a:p>
        </p:txBody>
      </p:sp>
      <p:sp>
        <p:nvSpPr>
          <p:cNvPr id="9" name="CuadroTexto 8"/>
          <p:cNvSpPr txBox="1"/>
          <p:nvPr/>
        </p:nvSpPr>
        <p:spPr>
          <a:xfrm>
            <a:off x="5900256" y="2772194"/>
            <a:ext cx="712382" cy="307777"/>
          </a:xfrm>
          <a:prstGeom prst="rect">
            <a:avLst/>
          </a:prstGeom>
          <a:noFill/>
        </p:spPr>
        <p:txBody>
          <a:bodyPr wrap="square" rtlCol="0">
            <a:spAutoFit/>
          </a:bodyPr>
          <a:lstStyle/>
          <a:p>
            <a:r>
              <a:rPr lang="es-CO" dirty="0"/>
              <a:t>1,7 %</a:t>
            </a:r>
            <a:endParaRPr lang="en-US" dirty="0"/>
          </a:p>
        </p:txBody>
      </p:sp>
    </p:spTree>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Shape 101"/>
        <p:cNvGrpSpPr/>
        <p:nvPr/>
      </p:nvGrpSpPr>
      <p:grpSpPr>
        <a:xfrm>
          <a:off x="0" y="0"/>
          <a:ext cx="0" cy="0"/>
          <a:chOff x="0" y="0"/>
          <a:chExt cx="0" cy="0"/>
        </a:xfrm>
      </p:grpSpPr>
      <p:sp>
        <p:nvSpPr>
          <p:cNvPr id="2" name="Título 1"/>
          <p:cNvSpPr>
            <a:spLocks noGrp="1"/>
          </p:cNvSpPr>
          <p:nvPr>
            <p:ph type="title"/>
          </p:nvPr>
        </p:nvSpPr>
        <p:spPr>
          <a:xfrm>
            <a:off x="129048" y="378143"/>
            <a:ext cx="8885903" cy="801728"/>
          </a:xfrm>
        </p:spPr>
        <p:txBody>
          <a:bodyPr>
            <a:noAutofit/>
          </a:bodyPr>
          <a:lstStyle/>
          <a:p>
            <a:pPr algn="ctr"/>
            <a:r>
              <a:rPr lang="es-MX" sz="2800" dirty="0">
                <a:solidFill>
                  <a:schemeClr val="bg1"/>
                </a:solidFill>
                <a:latin typeface="Oswald" panose="00000500000000000000" pitchFamily="2" charset="0"/>
              </a:rPr>
              <a:t>Preferencias en la forma de denominar o ser denominados…</a:t>
            </a:r>
            <a:br>
              <a:rPr lang="es-MX" sz="1400" dirty="0">
                <a:solidFill>
                  <a:schemeClr val="bg1"/>
                </a:solidFill>
                <a:latin typeface="Oswald" panose="00000500000000000000" pitchFamily="2" charset="0"/>
              </a:rPr>
            </a:br>
            <a:endParaRPr lang="en-US" sz="1400" dirty="0">
              <a:solidFill>
                <a:schemeClr val="bg1"/>
              </a:solidFill>
              <a:latin typeface="Oswald" panose="00000500000000000000" pitchFamily="2" charset="0"/>
            </a:endParaRPr>
          </a:p>
        </p:txBody>
      </p:sp>
      <p:graphicFrame>
        <p:nvGraphicFramePr>
          <p:cNvPr id="7" name="Diagrama 6">
            <a:extLst>
              <a:ext uri="{FF2B5EF4-FFF2-40B4-BE49-F238E27FC236}">
                <a16:creationId xmlns:a16="http://schemas.microsoft.com/office/drawing/2014/main" id="{6408D5B7-5015-764E-F610-D0923D1B2E92}"/>
              </a:ext>
            </a:extLst>
          </p:cNvPr>
          <p:cNvGraphicFramePr/>
          <p:nvPr>
            <p:extLst>
              <p:ext uri="{D42A27DB-BD31-4B8C-83A1-F6EECF244321}">
                <p14:modId xmlns:p14="http://schemas.microsoft.com/office/powerpoint/2010/main" val="3066229537"/>
              </p:ext>
            </p:extLst>
          </p:nvPr>
        </p:nvGraphicFramePr>
        <p:xfrm>
          <a:off x="1568246" y="1547955"/>
          <a:ext cx="5555226" cy="3387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overrideClrMapping bg1="lt1" tx1="dk1" bg2="dk2" tx2="lt2" accent1="accent1" accent2="accent2" accent3="accent3" accent4="accent4" accent5="accent5" accent6="accent6" hlink="hlink" folHlink="folHlink"/>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10.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11.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2.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3.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4.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5.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6.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7.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8.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9.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docProps/app.xml><?xml version="1.0" encoding="utf-8"?>
<Properties xmlns="http://schemas.openxmlformats.org/officeDocument/2006/extended-properties" xmlns:vt="http://schemas.openxmlformats.org/officeDocument/2006/docPropsVTypes">
  <Template/>
  <TotalTime>255</TotalTime>
  <Words>574</Words>
  <Application>Microsoft Office PowerPoint</Application>
  <PresentationFormat>Presentación en pantalla (16:9)</PresentationFormat>
  <Paragraphs>65</Paragraphs>
  <Slides>13</Slides>
  <Notes>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Arial</vt:lpstr>
      <vt:lpstr>Oswald</vt:lpstr>
      <vt:lpstr>Wingdings</vt:lpstr>
      <vt:lpstr>Average</vt:lpstr>
      <vt:lpstr>Slate</vt:lpstr>
      <vt:lpstr>Diplomatura Universitaria en Desarrollo Comunitario con Personas Mayores. </vt:lpstr>
      <vt:lpstr>En el marco de las acciones que promueven la Toma de Conciencia del Abuso y Maltrato en la Vejez, compartimos algunos de los resultados de la encuesta aplicada a los estudiantes de la primera cohorte de la Diplomatura Universitaria en Desarrollo Comunitario con Personas Mayores, que dan cuenta del compromiso de los mismos con el buen trato de los mayores, su bienestar en todos los ámbitos del desarrollo personal y social; en el marco de una sociedad para todas las edades. </vt:lpstr>
      <vt:lpstr>Presentación de PowerPoint</vt:lpstr>
      <vt:lpstr>Sobre la Encuesta… </vt:lpstr>
      <vt:lpstr>Porcentaje mayoritario de mujeres respecto de varones, siendo más del 80% estudiantes mujeres.</vt:lpstr>
      <vt:lpstr>En relación a sus edades cronológicas, encontramos una distribución relativamente similar entre  todos los grupos.</vt:lpstr>
      <vt:lpstr>Más de la mitad de los estudiantes trabaja en la actualidad, y un porcentaje similar cursó previamente estudios universitarios.</vt:lpstr>
      <vt:lpstr>La mayoría de ellos y ellas viven con otros miembros de la familia o en pareja; y más de un 25% vive solo.</vt:lpstr>
      <vt:lpstr>Preferencias en la forma de denominar o ser denominados… </vt:lpstr>
      <vt:lpstr>Algunos resultados más…</vt:lpstr>
      <vt:lpstr>Presentación de PowerPoint</vt:lpstr>
      <vt:lpstr> Acerca del trabajo comunitario con Personas Mayores, señalan que:  </vt:lpstr>
      <vt:lpstr>¡Muchas gracias por ser parte de esta Diplomatura!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Diplomatura Universitaria en Desarrollo Comunitario con Personas Mayores.</dc:title>
  <dc:creator>LENOVO</dc:creator>
  <cp:lastModifiedBy>Gabriela Morgante</cp:lastModifiedBy>
  <cp:revision>14</cp:revision>
  <dcterms:modified xsi:type="dcterms:W3CDTF">2023-06-27T03:36:33Z</dcterms:modified>
</cp:coreProperties>
</file>