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7" r:id="rId1"/>
  </p:sldMasterIdLst>
  <p:sldIdLst>
    <p:sldId id="256" r:id="rId2"/>
    <p:sldId id="265" r:id="rId3"/>
    <p:sldId id="257" r:id="rId4"/>
    <p:sldId id="260" r:id="rId5"/>
    <p:sldId id="258" r:id="rId6"/>
    <p:sldId id="259" r:id="rId7"/>
    <p:sldId id="266" r:id="rId8"/>
    <p:sldId id="261" r:id="rId9"/>
    <p:sldId id="268" r:id="rId10"/>
    <p:sldId id="262" r:id="rId11"/>
    <p:sldId id="263" r:id="rId12"/>
    <p:sldId id="264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20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137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36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5778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64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735653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96497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91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9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35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8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6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77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68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4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65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25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0075" y="1379913"/>
            <a:ext cx="9835278" cy="280970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s-AR" sz="4800" dirty="0" smtClean="0"/>
              <a:t>TRÁMITE </a:t>
            </a:r>
            <a:r>
              <a:rPr lang="es-AR" sz="4800" dirty="0" smtClean="0"/>
              <a:t>DE LA ASIGNACIÓN POR </a:t>
            </a:r>
            <a:r>
              <a:rPr lang="es-AR" sz="4800" dirty="0" smtClean="0"/>
              <a:t>MATERNIDAD</a:t>
            </a:r>
            <a:br>
              <a:rPr lang="es-AR" sz="4800" dirty="0" smtClean="0"/>
            </a:br>
            <a:r>
              <a:rPr lang="es-ES" sz="4800" dirty="0"/>
              <a:t>EL PASO A </a:t>
            </a:r>
            <a:r>
              <a:rPr lang="es-ES" sz="4800" dirty="0" smtClean="0"/>
              <a:t>PASO</a:t>
            </a:r>
            <a:endParaRPr lang="en-US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5653" y="5064529"/>
            <a:ext cx="4572515" cy="38714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AR" b="1" dirty="0" smtClean="0"/>
              <a:t>DEPARTAMENTO DE MOVIMIENTOS</a:t>
            </a:r>
            <a:endParaRPr lang="en-U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771" y="4565765"/>
            <a:ext cx="3024793" cy="147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54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48183" y="821803"/>
            <a:ext cx="11134846" cy="589151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8000" u="sng" dirty="0" smtClean="0"/>
              <a:t>Importante</a:t>
            </a:r>
            <a:r>
              <a:rPr lang="es-ES" u="sng" dirty="0" smtClean="0"/>
              <a:t> </a:t>
            </a:r>
            <a:r>
              <a:rPr lang="es-ES" sz="6700" u="sng" dirty="0" smtClean="0"/>
              <a:t>!!!</a:t>
            </a:r>
            <a:r>
              <a:rPr lang="es-ES" u="sng" dirty="0" smtClean="0"/>
              <a:t/>
            </a:r>
            <a:br>
              <a:rPr lang="es-ES" u="sng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ANSES </a:t>
            </a:r>
            <a:r>
              <a:rPr lang="es-ES" dirty="0"/>
              <a:t>va a expedir una constancia con los períodos de pago de la asignación! 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Esa constancia de aceptación la </a:t>
            </a:r>
            <a:r>
              <a:rPr lang="es-ES" b="1" dirty="0">
                <a:solidFill>
                  <a:schemeClr val="tx1"/>
                </a:solidFill>
              </a:rPr>
              <a:t>DEBEN</a:t>
            </a:r>
            <a:r>
              <a:rPr lang="es-ES" dirty="0"/>
              <a:t> remitir por mail a </a:t>
            </a:r>
            <a:r>
              <a:rPr lang="es-ES" b="1" u="sng" dirty="0">
                <a:solidFill>
                  <a:schemeClr val="tx1"/>
                </a:solidFill>
              </a:rPr>
              <a:t>movimientos.personal@presi.unlp.edu.ar</a:t>
            </a:r>
            <a:r>
              <a:rPr lang="es-ES" u="sng" dirty="0"/>
              <a:t> </a:t>
            </a:r>
            <a:r>
              <a:rPr lang="es-ES" dirty="0"/>
              <a:t>para poder sincronizar los pagos.</a:t>
            </a:r>
            <a:br>
              <a:rPr lang="es-E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01479" y="844952"/>
            <a:ext cx="9803134" cy="106004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s-AR" b="1" u="sng" dirty="0" smtClean="0"/>
              <a:t>RECEPCIÓN DE LA </a:t>
            </a:r>
            <a:r>
              <a:rPr lang="es-AR" sz="4000" b="1" u="sng" dirty="0" err="1" smtClean="0"/>
              <a:t>Docume</a:t>
            </a:r>
            <a:endParaRPr lang="en-US" sz="4000" b="1" u="sng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680320" y="2336873"/>
            <a:ext cx="10433795" cy="367322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AR" sz="3300" dirty="0" smtClean="0"/>
              <a:t>A FIN DE EVITAR INCONVENIENTES A LA HORA DE RECIBIR LA CONSTANCIA DE ASIGNACIÓN DE MATERNIDAD EMITIDA POR ANSES Y PODER TENER UN MEJOR CONTROL, LA MISMA DEBE SER ENVIADA EN LO POSIBLE POR LA FACULTAD O DEPENDENCIA DONDE INICIA EL TRÁMITE LA INTERESADA.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6729" y="464292"/>
            <a:ext cx="9753111" cy="1028842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AR" sz="4400" u="sng" dirty="0" smtClean="0"/>
              <a:t>COMUNICACIÓN</a:t>
            </a:r>
            <a:endParaRPr lang="en-US" sz="4400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2118" y="2019667"/>
            <a:ext cx="11102403" cy="458947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AR" sz="2600" dirty="0" smtClean="0"/>
              <a:t>LA INTERESADA DEBERÁ INICIAR EL TRÁMITE POR UNA FACULTAD O DEPENDENCIA DONDE PRESTE SERVICIOS Y REALIZAR LA COMUNICACIÓN PERTINENTE AL RESTO. </a:t>
            </a:r>
          </a:p>
          <a:p>
            <a:r>
              <a:rPr lang="es-AR" sz="2600" dirty="0" smtClean="0"/>
              <a:t>SI CUENTA CON UN CARGO EN PROVINCIA TIENE QUE OPTAR POR UNO DE LOS DOS, EL MÁS BENEFICIOSO.</a:t>
            </a:r>
          </a:p>
          <a:p>
            <a:r>
              <a:rPr lang="es-AR" sz="2600" dirty="0" smtClean="0"/>
              <a:t>SI TRABAJA EN OTRO ORGANISMO NACIONAL, DEBE REALIZAR EL TRÁMITE EN CADA UNO DE LOS LUGARES DONDE PRESTA SERVICIOS.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2480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35821" y="1099596"/>
            <a:ext cx="8946541" cy="436740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4000" b="1" dirty="0" smtClean="0"/>
              <a:t>         </a:t>
            </a:r>
          </a:p>
          <a:p>
            <a:pPr marL="0" indent="0">
              <a:buNone/>
            </a:pPr>
            <a:r>
              <a:rPr lang="es-AR" sz="4000" b="1" dirty="0" smtClean="0"/>
              <a:t>           ¡¡MUCHAS GRACIAS!!</a:t>
            </a:r>
          </a:p>
          <a:p>
            <a:pPr marL="0" indent="0">
              <a:buNone/>
            </a:pPr>
            <a:r>
              <a:rPr lang="es-AR" sz="2800" dirty="0" smtClean="0"/>
              <a:t>             </a:t>
            </a:r>
          </a:p>
          <a:p>
            <a:pPr marL="0" indent="0">
              <a:buNone/>
            </a:pPr>
            <a:r>
              <a:rPr lang="es-AR" sz="2800" dirty="0"/>
              <a:t> </a:t>
            </a:r>
            <a:r>
              <a:rPr lang="es-AR" sz="2800" dirty="0" smtClean="0"/>
              <a:t>          DEPARTAMENTO DE MOVIMIENTOS</a:t>
            </a:r>
          </a:p>
          <a:p>
            <a:pPr marL="0" indent="0">
              <a:buNone/>
            </a:pPr>
            <a:r>
              <a:rPr lang="es-AR" sz="2800" dirty="0"/>
              <a:t> </a:t>
            </a:r>
            <a:r>
              <a:rPr lang="es-AR" sz="2800" dirty="0" smtClean="0"/>
              <a:t>          DIRECCION GENERAL DE PERSONAL</a:t>
            </a:r>
          </a:p>
          <a:p>
            <a:pPr marL="0" indent="0">
              <a:buNone/>
            </a:pPr>
            <a:r>
              <a:rPr lang="es-AR" sz="2800" dirty="0"/>
              <a:t> </a:t>
            </a:r>
            <a:r>
              <a:rPr lang="es-AR" sz="2800" dirty="0" smtClean="0"/>
              <a:t>          UNIVERSIDAD NACIONAL DE LA PLATA</a:t>
            </a:r>
            <a:endParaRPr lang="en-US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724" y="5633910"/>
            <a:ext cx="2076708" cy="101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9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0374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s-AR" u="sng" dirty="0" smtClean="0"/>
              <a:t>A TENER EN CUENTA</a:t>
            </a:r>
            <a:endParaRPr lang="en-US" u="sng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2589212" y="2118167"/>
            <a:ext cx="8915400" cy="379649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AR" sz="3600" dirty="0" smtClean="0"/>
              <a:t>ES UNA ASIGNACIÓN DINERARIA QUE REEMPLAZA EL SUELDO DE LA EMBARAZADA POR 3 MESES</a:t>
            </a:r>
          </a:p>
          <a:p>
            <a:pPr marL="0" indent="0">
              <a:buNone/>
            </a:pPr>
            <a:endParaRPr lang="es-AR" sz="3600" dirty="0" smtClean="0"/>
          </a:p>
          <a:p>
            <a:r>
              <a:rPr lang="es-AR" sz="3600" dirty="0" smtClean="0"/>
              <a:t>ES UNA OBLIGACIÓN POR PARTE DE LA INTERESADA REALIZAR EL TRÁMITE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8079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3829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s-AR" dirty="0" smtClean="0"/>
              <a:t>                          1º </a:t>
            </a:r>
            <a:r>
              <a:rPr lang="es-AR" dirty="0" smtClean="0"/>
              <a:t>PASO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019993"/>
            <a:ext cx="10749679" cy="376566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s-AR" sz="2200" dirty="0" smtClean="0"/>
              <a:t>AL INGRESO </a:t>
            </a:r>
            <a:r>
              <a:rPr lang="es-AR" sz="2200" dirty="0"/>
              <a:t>AL CARGO </a:t>
            </a:r>
            <a:r>
              <a:rPr lang="es-AR" sz="2200" dirty="0" smtClean="0"/>
              <a:t>CADA AGENTE DEBE NOTIFICARSE DEL FORMULARIO </a:t>
            </a:r>
            <a:r>
              <a:rPr lang="es-AR" sz="2200" b="1" dirty="0" smtClean="0">
                <a:solidFill>
                  <a:srgbClr val="FF0000"/>
                </a:solidFill>
              </a:rPr>
              <a:t>PS. 2.61</a:t>
            </a:r>
            <a:r>
              <a:rPr lang="es-AR" sz="2200" b="1" dirty="0" smtClean="0">
                <a:solidFill>
                  <a:srgbClr val="FFFF00"/>
                </a:solidFill>
              </a:rPr>
              <a:t> </a:t>
            </a:r>
            <a:r>
              <a:rPr lang="es-AR" sz="2200" dirty="0" smtClean="0"/>
              <a:t>DEL RÉGIMEN DE ASIGNACIONES FAMILIARES DE ANSES</a:t>
            </a:r>
            <a:r>
              <a:rPr lang="es-ES" sz="2200" dirty="0" smtClean="0"/>
              <a:t>, </a:t>
            </a:r>
            <a:r>
              <a:rPr lang="es-ES" sz="2200" dirty="0"/>
              <a:t>donde se informan las normas básicas y principales derechos con relación al Régimen de Asignaciones Familiares como así también los trámites para solicitar la liquidación y el pago de dicha Asignación, asumiendo el compromiso de notificar al empleador toda novedad o modificación que se produzca con relación a las cargas familiares acompañando la documentación que lo acredite. </a:t>
            </a:r>
            <a:endParaRPr lang="es-ES" sz="2200" dirty="0" smtClean="0"/>
          </a:p>
          <a:p>
            <a:pPr marL="0" indent="0">
              <a:buNone/>
            </a:pPr>
            <a:endParaRPr lang="es-ES" sz="2200" dirty="0" smtClean="0"/>
          </a:p>
          <a:p>
            <a:r>
              <a:rPr lang="es-ES" sz="2200" dirty="0" smtClean="0"/>
              <a:t>EL FORMULARIO DEBE SER AGREGADO A MAPUCHE EN LA PESTAÑA DE CV.</a:t>
            </a:r>
            <a:endParaRPr lang="es-AR" sz="2200" dirty="0" smtClean="0"/>
          </a:p>
          <a:p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val="379198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400" dirty="0"/>
              <a:t/>
            </a:r>
            <a:br>
              <a:rPr lang="es-AR" sz="2400" dirty="0"/>
            </a:br>
            <a:endParaRPr lang="en-US" sz="2400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307572" y="1903615"/>
            <a:ext cx="11396748" cy="329184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AR" sz="3200" b="1" u="sng" dirty="0" smtClean="0"/>
              <a:t>REQUISITO PARA ACCEDER A LA ASIGNACIÓN POR MATERNIDAD</a:t>
            </a:r>
          </a:p>
          <a:p>
            <a:endParaRPr lang="es-AR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AR" sz="3200" dirty="0" smtClean="0"/>
              <a:t>Contar con 3 años de antigüedad en la Universidad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AR" sz="3200" dirty="0" smtClean="0"/>
              <a:t>Hasta 2 meses del nacimiento del bebé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27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5571" y="335667"/>
            <a:ext cx="9479042" cy="123849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s-AR" dirty="0" smtClean="0"/>
              <a:t/>
            </a:r>
            <a:br>
              <a:rPr lang="es-AR" dirty="0" smtClean="0"/>
            </a:br>
            <a:r>
              <a:rPr lang="es-AR" dirty="0" smtClean="0"/>
              <a:t>                          2º </a:t>
            </a:r>
            <a:r>
              <a:rPr lang="es-AR" dirty="0" smtClean="0"/>
              <a:t>PASO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7776" y="1990846"/>
            <a:ext cx="9900458" cy="367843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AR" sz="3400" dirty="0" smtClean="0"/>
              <a:t>LA INTERESADA O UN APODERADO, DEBE COMPLETAR EL FORMULARIO </a:t>
            </a:r>
            <a:r>
              <a:rPr lang="es-AR" sz="3400" dirty="0" smtClean="0">
                <a:solidFill>
                  <a:srgbClr val="FF0000"/>
                </a:solidFill>
              </a:rPr>
              <a:t>PS.2.55 </a:t>
            </a:r>
            <a:r>
              <a:rPr lang="es-AR" sz="3400" dirty="0" smtClean="0"/>
              <a:t>DECLARACIÓN JURADA DE NOVEDADES UNIFICADAS SISTEMA ÚNICO DE ASIGNACIONES FAMILIARES 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9129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48181" y="416689"/>
            <a:ext cx="11157995" cy="6183616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s-ES" sz="2400" b="1" dirty="0" smtClean="0">
                <a:solidFill>
                  <a:schemeClr val="tx1"/>
                </a:solidFill>
              </a:rPr>
              <a:t/>
            </a:r>
            <a:br>
              <a:rPr lang="es-ES" sz="2400" b="1" dirty="0" smtClean="0">
                <a:solidFill>
                  <a:schemeClr val="tx1"/>
                </a:solidFill>
              </a:rPr>
            </a:br>
            <a:r>
              <a:rPr lang="es-ES" sz="2400" b="1" dirty="0">
                <a:solidFill>
                  <a:schemeClr val="tx1"/>
                </a:solidFill>
              </a:rPr>
              <a:t/>
            </a:r>
            <a:br>
              <a:rPr lang="es-ES" sz="2400" b="1" dirty="0">
                <a:solidFill>
                  <a:schemeClr val="tx1"/>
                </a:solidFill>
              </a:rPr>
            </a:br>
            <a:r>
              <a:rPr lang="es-ES" sz="2400" b="1" dirty="0" smtClean="0">
                <a:solidFill>
                  <a:schemeClr val="tx1"/>
                </a:solidFill>
              </a:rPr>
              <a:t>●</a:t>
            </a:r>
            <a:r>
              <a:rPr lang="es-ES" sz="2400" b="1" dirty="0" smtClean="0">
                <a:solidFill>
                  <a:schemeClr val="tx1"/>
                </a:solidFill>
              </a:rPr>
              <a:t>RUBRO </a:t>
            </a:r>
            <a:r>
              <a:rPr lang="es-ES" sz="2400" b="1" dirty="0">
                <a:solidFill>
                  <a:schemeClr val="tx1"/>
                </a:solidFill>
              </a:rPr>
              <a:t>1: DATOS PERSONALES DE LA </a:t>
            </a:r>
            <a:r>
              <a:rPr lang="es-ES" sz="2400" b="1" dirty="0" smtClean="0">
                <a:solidFill>
                  <a:schemeClr val="tx1"/>
                </a:solidFill>
              </a:rPr>
              <a:t>MADRE</a:t>
            </a:r>
            <a:br>
              <a:rPr lang="es-ES" sz="2400" b="1" dirty="0" smtClean="0">
                <a:solidFill>
                  <a:schemeClr val="tx1"/>
                </a:solidFill>
              </a:rPr>
            </a:br>
            <a:r>
              <a:rPr lang="es-ES" sz="2400" b="1" dirty="0">
                <a:solidFill>
                  <a:schemeClr val="tx1"/>
                </a:solidFill>
              </a:rPr>
              <a:t/>
            </a:r>
            <a:br>
              <a:rPr lang="es-ES" sz="2400" b="1" dirty="0">
                <a:solidFill>
                  <a:schemeClr val="tx1"/>
                </a:solidFill>
              </a:rPr>
            </a:br>
            <a:r>
              <a:rPr lang="es-ES" sz="2400" b="1" dirty="0">
                <a:solidFill>
                  <a:schemeClr val="tx1"/>
                </a:solidFill>
              </a:rPr>
              <a:t/>
            </a:r>
            <a:br>
              <a:rPr lang="es-ES" sz="2400" b="1" dirty="0">
                <a:solidFill>
                  <a:schemeClr val="tx1"/>
                </a:solidFill>
              </a:rPr>
            </a:br>
            <a:r>
              <a:rPr lang="es-ES" sz="2400" b="1" dirty="0" smtClean="0">
                <a:solidFill>
                  <a:schemeClr val="tx1"/>
                </a:solidFill>
              </a:rPr>
              <a:t>●RUBRO </a:t>
            </a:r>
            <a:r>
              <a:rPr lang="es-ES" sz="2400" b="1" dirty="0">
                <a:solidFill>
                  <a:schemeClr val="tx1"/>
                </a:solidFill>
              </a:rPr>
              <a:t>3: </a:t>
            </a:r>
            <a:r>
              <a:rPr lang="es-ES" sz="2400" b="1" i="1" dirty="0">
                <a:solidFill>
                  <a:schemeClr val="tx1"/>
                </a:solidFill>
              </a:rPr>
              <a:t>DATOS </a:t>
            </a:r>
            <a:r>
              <a:rPr lang="es-ES" sz="2400" b="1" i="1" dirty="0" smtClean="0">
                <a:solidFill>
                  <a:schemeClr val="tx1"/>
                </a:solidFill>
              </a:rPr>
              <a:t>DEL EMPLEADOR </a:t>
            </a:r>
            <a:r>
              <a:rPr lang="es-ES" sz="2400" b="1" dirty="0" smtClean="0">
                <a:solidFill>
                  <a:schemeClr val="tx1"/>
                </a:solidFill>
              </a:rPr>
              <a:t/>
            </a:r>
            <a:br>
              <a:rPr lang="es-ES" sz="2400" b="1" dirty="0" smtClean="0">
                <a:solidFill>
                  <a:schemeClr val="tx1"/>
                </a:solidFill>
              </a:rPr>
            </a:br>
            <a:r>
              <a:rPr lang="es-ES" sz="2400" b="1" dirty="0" smtClean="0">
                <a:solidFill>
                  <a:schemeClr val="tx1"/>
                </a:solidFill>
              </a:rPr>
              <a:t>                 -UNIVERSIDAD </a:t>
            </a:r>
            <a:r>
              <a:rPr lang="es-ES" sz="2400" b="1" dirty="0">
                <a:solidFill>
                  <a:schemeClr val="tx1"/>
                </a:solidFill>
              </a:rPr>
              <a:t>NACIONAL DE LA </a:t>
            </a:r>
            <a:r>
              <a:rPr lang="es-ES" sz="2400" b="1" dirty="0" smtClean="0">
                <a:solidFill>
                  <a:schemeClr val="tx1"/>
                </a:solidFill>
              </a:rPr>
              <a:t>PLATA</a:t>
            </a:r>
            <a:br>
              <a:rPr lang="es-ES" sz="2400" b="1" dirty="0" smtClean="0">
                <a:solidFill>
                  <a:schemeClr val="tx1"/>
                </a:solidFill>
              </a:rPr>
            </a:br>
            <a:r>
              <a:rPr lang="es-ES" sz="2400" b="1" dirty="0" smtClean="0">
                <a:solidFill>
                  <a:schemeClr val="tx1"/>
                </a:solidFill>
              </a:rPr>
              <a:t>                 -CUIT </a:t>
            </a:r>
            <a:r>
              <a:rPr lang="es-ES" sz="2400" b="1" dirty="0">
                <a:solidFill>
                  <a:schemeClr val="tx1"/>
                </a:solidFill>
              </a:rPr>
              <a:t>30-54666670-7</a:t>
            </a:r>
            <a:br>
              <a:rPr lang="es-ES" sz="2400" b="1" dirty="0">
                <a:solidFill>
                  <a:schemeClr val="tx1"/>
                </a:solidFill>
              </a:rPr>
            </a:br>
            <a:r>
              <a:rPr lang="es-ES" sz="2400" b="1" dirty="0">
                <a:solidFill>
                  <a:schemeClr val="tx1"/>
                </a:solidFill>
              </a:rPr>
              <a:t> 	</a:t>
            </a:r>
            <a:r>
              <a:rPr lang="es-ES" sz="2400" b="1" dirty="0" smtClean="0">
                <a:solidFill>
                  <a:schemeClr val="tx1"/>
                </a:solidFill>
              </a:rPr>
              <a:t>           -CORREO </a:t>
            </a:r>
            <a:r>
              <a:rPr lang="es-ES" sz="2400" b="1" dirty="0">
                <a:solidFill>
                  <a:schemeClr val="tx1"/>
                </a:solidFill>
              </a:rPr>
              <a:t>ELECTRÓNICO Y TELÉFONO DE LA OFICINA DE </a:t>
            </a:r>
            <a:r>
              <a:rPr lang="es-ES" sz="2400" b="1" dirty="0" smtClean="0">
                <a:solidFill>
                  <a:schemeClr val="tx1"/>
                </a:solidFill>
              </a:rPr>
              <a:t> 		 			PERSONAL DE </a:t>
            </a:r>
            <a:r>
              <a:rPr lang="es-ES" sz="2400" b="1" dirty="0">
                <a:solidFill>
                  <a:schemeClr val="tx1"/>
                </a:solidFill>
              </a:rPr>
              <a:t>LA FACULTAD O </a:t>
            </a:r>
            <a:r>
              <a:rPr lang="es-ES" sz="2400" b="1" dirty="0" smtClean="0">
                <a:solidFill>
                  <a:schemeClr val="tx1"/>
                </a:solidFill>
              </a:rPr>
              <a:t>DEPENDENCIA</a:t>
            </a:r>
            <a:br>
              <a:rPr lang="es-ES" sz="2400" b="1" dirty="0" smtClean="0">
                <a:solidFill>
                  <a:schemeClr val="tx1"/>
                </a:solidFill>
              </a:rPr>
            </a:br>
            <a:r>
              <a:rPr lang="es-ES" sz="2400" b="1" dirty="0">
                <a:solidFill>
                  <a:schemeClr val="tx1"/>
                </a:solidFill>
              </a:rPr>
              <a:t/>
            </a:r>
            <a:br>
              <a:rPr lang="es-ES" sz="2400" b="1" dirty="0">
                <a:solidFill>
                  <a:schemeClr val="tx1"/>
                </a:solidFill>
              </a:rPr>
            </a:br>
            <a:r>
              <a:rPr lang="es-ES" sz="2400" b="1" dirty="0" smtClean="0">
                <a:solidFill>
                  <a:schemeClr val="tx1"/>
                </a:solidFill>
              </a:rPr>
              <a:t>●RUBRO </a:t>
            </a:r>
            <a:r>
              <a:rPr lang="es-ES" sz="2400" b="1" dirty="0">
                <a:solidFill>
                  <a:schemeClr val="tx1"/>
                </a:solidFill>
              </a:rPr>
              <a:t>6: LO TIENE QUE COMPLETAR EL MÉDICO </a:t>
            </a:r>
            <a:r>
              <a:rPr lang="es-ES" sz="2400" b="1" dirty="0" smtClean="0">
                <a:solidFill>
                  <a:schemeClr val="tx1"/>
                </a:solidFill>
              </a:rPr>
              <a:t>O DEBE </a:t>
            </a:r>
            <a:r>
              <a:rPr lang="es-ES" sz="2400" b="1" dirty="0">
                <a:solidFill>
                  <a:schemeClr val="tx1"/>
                </a:solidFill>
              </a:rPr>
              <a:t>ADJUNTAR UNA </a:t>
            </a:r>
            <a:r>
              <a:rPr lang="es-ES" sz="2400" b="1" dirty="0" smtClean="0">
                <a:solidFill>
                  <a:schemeClr val="tx1"/>
                </a:solidFill>
              </a:rPr>
              <a:t> </a:t>
            </a:r>
            <a:br>
              <a:rPr lang="es-ES" sz="2400" b="1" dirty="0" smtClean="0">
                <a:solidFill>
                  <a:schemeClr val="tx1"/>
                </a:solidFill>
              </a:rPr>
            </a:br>
            <a:r>
              <a:rPr lang="es-ES" sz="2400" b="1" dirty="0" smtClean="0">
                <a:solidFill>
                  <a:schemeClr val="tx1"/>
                </a:solidFill>
              </a:rPr>
              <a:t>                 COPIA </a:t>
            </a:r>
            <a:r>
              <a:rPr lang="es-ES" sz="2400" b="1" dirty="0">
                <a:solidFill>
                  <a:schemeClr val="tx1"/>
                </a:solidFill>
              </a:rPr>
              <a:t>DEL CERTIFICADO MÉDICO</a:t>
            </a:r>
            <a:br>
              <a:rPr lang="es-ES" sz="2400" b="1" dirty="0">
                <a:solidFill>
                  <a:schemeClr val="tx1"/>
                </a:solidFill>
              </a:rPr>
            </a:br>
            <a:r>
              <a:rPr lang="es-ES" sz="2400" b="1" dirty="0">
                <a:solidFill>
                  <a:schemeClr val="tx1"/>
                </a:solidFill>
              </a:rPr>
              <a:t/>
            </a:r>
            <a:br>
              <a:rPr lang="es-ES" sz="2400" b="1" dirty="0">
                <a:solidFill>
                  <a:schemeClr val="tx1"/>
                </a:solidFill>
              </a:rPr>
            </a:br>
            <a:r>
              <a:rPr lang="es-ES" sz="2400" b="1" dirty="0" smtClean="0">
                <a:solidFill>
                  <a:schemeClr val="tx1"/>
                </a:solidFill>
              </a:rPr>
              <a:t>●RUBRO </a:t>
            </a:r>
            <a:r>
              <a:rPr lang="es-ES" sz="2400" b="1" dirty="0">
                <a:solidFill>
                  <a:schemeClr val="tx1"/>
                </a:solidFill>
              </a:rPr>
              <a:t>9: DEBE TENER </a:t>
            </a:r>
            <a:r>
              <a:rPr lang="es-ES" sz="2400" b="1" dirty="0" smtClean="0">
                <a:solidFill>
                  <a:schemeClr val="tx1"/>
                </a:solidFill>
              </a:rPr>
              <a:t>LA </a:t>
            </a:r>
            <a:r>
              <a:rPr lang="es-ES" sz="2400" b="1" dirty="0">
                <a:solidFill>
                  <a:schemeClr val="tx1"/>
                </a:solidFill>
              </a:rPr>
              <a:t>FIRMA Y ACLARACIÓN DEL </a:t>
            </a:r>
            <a:r>
              <a:rPr lang="es-ES" sz="2400" b="1" dirty="0" smtClean="0">
                <a:solidFill>
                  <a:schemeClr val="tx1"/>
                </a:solidFill>
              </a:rPr>
              <a:t/>
            </a:r>
            <a:br>
              <a:rPr lang="es-ES" sz="2400" b="1" dirty="0" smtClean="0">
                <a:solidFill>
                  <a:schemeClr val="tx1"/>
                </a:solidFill>
              </a:rPr>
            </a:br>
            <a:r>
              <a:rPr lang="es-ES" sz="2400" b="1" dirty="0">
                <a:solidFill>
                  <a:schemeClr val="tx1"/>
                </a:solidFill>
              </a:rPr>
              <a:t> </a:t>
            </a:r>
            <a:r>
              <a:rPr lang="es-ES" sz="2400" b="1" dirty="0" smtClean="0">
                <a:solidFill>
                  <a:schemeClr val="tx1"/>
                </a:solidFill>
              </a:rPr>
              <a:t>                INTERESADO </a:t>
            </a:r>
            <a:r>
              <a:rPr lang="es-ES" sz="2400" b="1" dirty="0">
                <a:solidFill>
                  <a:schemeClr val="tx1"/>
                </a:solidFill>
              </a:rPr>
              <a:t>Y </a:t>
            </a:r>
            <a:r>
              <a:rPr lang="es-ES" sz="2400" b="1" dirty="0" smtClean="0">
                <a:solidFill>
                  <a:schemeClr val="tx1"/>
                </a:solidFill>
              </a:rPr>
              <a:t>LA </a:t>
            </a:r>
            <a:r>
              <a:rPr lang="es-ES" sz="2400" b="1" dirty="0">
                <a:solidFill>
                  <a:schemeClr val="tx1"/>
                </a:solidFill>
              </a:rPr>
              <a:t>FIRMA Y </a:t>
            </a:r>
            <a:r>
              <a:rPr lang="es-ES" sz="2400" b="1" dirty="0" smtClean="0">
                <a:solidFill>
                  <a:schemeClr val="tx1"/>
                </a:solidFill>
              </a:rPr>
              <a:t>ACLARACIÓN </a:t>
            </a:r>
            <a:r>
              <a:rPr lang="es-ES" sz="2400" b="1" dirty="0">
                <a:solidFill>
                  <a:schemeClr val="tx1"/>
                </a:solidFill>
              </a:rPr>
              <a:t>DEL JEFE </a:t>
            </a:r>
            <a:r>
              <a:rPr lang="es-ES" sz="2400" b="1" dirty="0" smtClean="0">
                <a:solidFill>
                  <a:schemeClr val="tx1"/>
                </a:solidFill>
              </a:rPr>
              <a:t/>
            </a:r>
            <a:br>
              <a:rPr lang="es-ES" sz="2400" b="1" dirty="0" smtClean="0">
                <a:solidFill>
                  <a:schemeClr val="tx1"/>
                </a:solidFill>
              </a:rPr>
            </a:br>
            <a:r>
              <a:rPr lang="es-ES" sz="2400" b="1" dirty="0">
                <a:solidFill>
                  <a:schemeClr val="tx1"/>
                </a:solidFill>
              </a:rPr>
              <a:t> </a:t>
            </a:r>
            <a:r>
              <a:rPr lang="es-ES" sz="2400" b="1" dirty="0" smtClean="0">
                <a:solidFill>
                  <a:schemeClr val="tx1"/>
                </a:solidFill>
              </a:rPr>
              <a:t>                DE </a:t>
            </a:r>
            <a:r>
              <a:rPr lang="es-ES" sz="2400" b="1" dirty="0">
                <a:solidFill>
                  <a:schemeClr val="tx1"/>
                </a:solidFill>
              </a:rPr>
              <a:t>PERSONAL DE LA UNIDAD ACADÉMICA O DEPENDENCIA </a:t>
            </a:r>
            <a:r>
              <a:rPr lang="es-ES" sz="2400" b="1" dirty="0" smtClean="0">
                <a:solidFill>
                  <a:schemeClr val="tx1"/>
                </a:solidFill>
              </a:rPr>
              <a:t/>
            </a:r>
            <a:br>
              <a:rPr lang="es-ES" sz="2400" b="1" dirty="0" smtClean="0">
                <a:solidFill>
                  <a:schemeClr val="tx1"/>
                </a:solidFill>
              </a:rPr>
            </a:br>
            <a:r>
              <a:rPr lang="es-ES" sz="2400" b="1" dirty="0">
                <a:solidFill>
                  <a:schemeClr val="tx1"/>
                </a:solidFill>
              </a:rPr>
              <a:t> </a:t>
            </a:r>
            <a:r>
              <a:rPr lang="es-ES" sz="2400" b="1" dirty="0" smtClean="0">
                <a:solidFill>
                  <a:schemeClr val="tx1"/>
                </a:solidFill>
              </a:rPr>
              <a:t>                DONDE </a:t>
            </a:r>
            <a:r>
              <a:rPr lang="es-ES" sz="2400" b="1" dirty="0">
                <a:solidFill>
                  <a:schemeClr val="tx1"/>
                </a:solidFill>
              </a:rPr>
              <a:t>REALIZA EL TRÁMITE</a:t>
            </a:r>
            <a:br>
              <a:rPr lang="es-ES" sz="2400" b="1" dirty="0">
                <a:solidFill>
                  <a:schemeClr val="tx1"/>
                </a:solidFill>
              </a:rPr>
            </a:br>
            <a:r>
              <a:rPr lang="es-ES" sz="2400" dirty="0"/>
              <a:t/>
            </a:r>
            <a:br>
              <a:rPr lang="es-E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822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04" y="185411"/>
            <a:ext cx="4337054" cy="648717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786" y="185412"/>
            <a:ext cx="4527386" cy="650711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2458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5017" y="856527"/>
            <a:ext cx="8958806" cy="694481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s-ES" sz="4700" dirty="0" smtClean="0"/>
              <a:t>                     3º </a:t>
            </a:r>
            <a:r>
              <a:rPr lang="es-ES" sz="4700" dirty="0" smtClean="0"/>
              <a:t>PASO</a:t>
            </a:r>
            <a:br>
              <a:rPr lang="es-ES" sz="4700" dirty="0" smtClean="0"/>
            </a:br>
            <a:r>
              <a:rPr lang="es-ES" sz="2700" dirty="0"/>
              <a:t/>
            </a:r>
            <a:br>
              <a:rPr lang="es-ES" sz="2700" dirty="0"/>
            </a:br>
            <a:r>
              <a:rPr lang="es-ES" sz="2700" dirty="0" smtClean="0"/>
              <a:t>El </a:t>
            </a:r>
            <a:r>
              <a:rPr lang="es-ES" sz="2700" dirty="0"/>
              <a:t>Formulario </a:t>
            </a:r>
            <a:r>
              <a:rPr lang="es-ES" sz="2700" b="1" dirty="0">
                <a:solidFill>
                  <a:schemeClr val="tx1"/>
                </a:solidFill>
              </a:rPr>
              <a:t>PS.2.72 </a:t>
            </a:r>
            <a:r>
              <a:rPr lang="es-ES" sz="2700" dirty="0"/>
              <a:t>que se completa de la siguiente manera: </a:t>
            </a:r>
            <a:br>
              <a:rPr lang="es-ES" sz="2700" dirty="0"/>
            </a:br>
            <a:r>
              <a:rPr lang="es-ES" sz="2700" dirty="0"/>
              <a:t/>
            </a:r>
            <a:br>
              <a:rPr lang="es-ES" sz="2700" dirty="0"/>
            </a:br>
            <a:r>
              <a:rPr lang="es-ES" sz="2700" dirty="0"/>
              <a:t>RUBRO 1: DATOS PERSONALES</a:t>
            </a:r>
            <a:br>
              <a:rPr lang="es-ES" sz="2700" dirty="0"/>
            </a:br>
            <a:r>
              <a:rPr lang="es-ES" sz="2700" dirty="0"/>
              <a:t/>
            </a:r>
            <a:br>
              <a:rPr lang="es-ES" sz="2700" dirty="0"/>
            </a:br>
            <a:r>
              <a:rPr lang="es-ES" sz="2700" dirty="0"/>
              <a:t>RUBRO 3: TILDAR “MEDIO DE PAGO” Y COPIAR CBU (CLAVE BANCARIA UNICA) DE LA CUENTA POR LA QUE VA A PERCIBIR LA </a:t>
            </a:r>
            <a:r>
              <a:rPr lang="es-ES" sz="2700" dirty="0" smtClean="0"/>
              <a:t>ASIGNACIÓN</a:t>
            </a:r>
            <a:br>
              <a:rPr lang="es-ES" sz="2700" dirty="0" smtClean="0"/>
            </a:br>
            <a:r>
              <a:rPr lang="es-ES" sz="2700" dirty="0"/>
              <a:t/>
            </a:r>
            <a:br>
              <a:rPr lang="es-ES" sz="2700" dirty="0"/>
            </a:br>
            <a:r>
              <a:rPr lang="es-ES" sz="2700" dirty="0"/>
              <a:t>RUBRO 6: FIRMA Y ACLARACIÓN DE LA INTERESADA O APODERADO. </a:t>
            </a:r>
            <a:br>
              <a:rPr lang="es-ES" sz="2700" dirty="0"/>
            </a:br>
            <a:r>
              <a:rPr lang="es-ES" sz="2700" dirty="0" smtClean="0"/>
              <a:t/>
            </a:r>
            <a:br>
              <a:rPr lang="es-ES" sz="2700" dirty="0" smtClean="0"/>
            </a:b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3092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04" y="332509"/>
            <a:ext cx="4073609" cy="632963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12" y="289921"/>
            <a:ext cx="4313263" cy="637221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8369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894</TotalTime>
  <Words>320</Words>
  <Application>Microsoft Office PowerPoint</Application>
  <PresentationFormat>Panorámica</PresentationFormat>
  <Paragraphs>32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Wingdings</vt:lpstr>
      <vt:lpstr>Wingdings 3</vt:lpstr>
      <vt:lpstr>Espiral</vt:lpstr>
      <vt:lpstr>TRÁMITE DE LA ASIGNACIÓN POR MATERNIDAD EL PASO A PASO</vt:lpstr>
      <vt:lpstr>A TENER EN CUENTA</vt:lpstr>
      <vt:lpstr>                          1º PASO</vt:lpstr>
      <vt:lpstr> </vt:lpstr>
      <vt:lpstr>                           2º PASO</vt:lpstr>
      <vt:lpstr>  ●RUBRO 1: DATOS PERSONALES DE LA MADRE   ●RUBRO 3: DATOS DEL EMPLEADOR                   -UNIVERSIDAD NACIONAL DE LA PLATA                  -CUIT 30-54666670-7              -CORREO ELECTRÓNICO Y TELÉFONO DE LA OFICINA DE        PERSONAL DE LA FACULTAD O DEPENDENCIA  ●RUBRO 6: LO TIENE QUE COMPLETAR EL MÉDICO O DEBE ADJUNTAR UNA                    COPIA DEL CERTIFICADO MÉDICO  ●RUBRO 9: DEBE TENER LA FIRMA Y ACLARACIÓN DEL                   INTERESADO Y LA FIRMA Y ACLARACIÓN DEL JEFE                   DE PERSONAL DE LA UNIDAD ACADÉMICA O DEPENDENCIA                   DONDE REALIZA EL TRÁMITE  </vt:lpstr>
      <vt:lpstr>Presentación de PowerPoint</vt:lpstr>
      <vt:lpstr>                     3º PASO  El Formulario PS.2.72 que se completa de la siguiente manera:   RUBRO 1: DATOS PERSONALES  RUBRO 3: TILDAR “MEDIO DE PAGO” Y COPIAR CBU (CLAVE BANCARIA UNICA) DE LA CUENTA POR LA QUE VA A PERCIBIR LA ASIGNACIÓN  RUBRO 6: FIRMA Y ACLARACIÓN DE LA INTERESADA O APODERADO.   </vt:lpstr>
      <vt:lpstr>Presentación de PowerPoint</vt:lpstr>
      <vt:lpstr>Importante !!!  ANSES va a expedir una constancia con los períodos de pago de la asignación!   Esa constancia de aceptación la DEBEN remitir por mail a movimientos.personal@presi.unlp.edu.ar para poder sincronizar los pagos. </vt:lpstr>
      <vt:lpstr>RECEPCIÓN DE LA Docume</vt:lpstr>
      <vt:lpstr>COMUNICACIÓN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PASO A PASO PARA EL TRÁMITE DE LA ASIGNACIÓN POR MATERNIDAD</dc:title>
  <dc:creator>Usuario de Windows</dc:creator>
  <cp:lastModifiedBy>Usuario</cp:lastModifiedBy>
  <cp:revision>43</cp:revision>
  <dcterms:created xsi:type="dcterms:W3CDTF">2023-05-31T13:43:36Z</dcterms:created>
  <dcterms:modified xsi:type="dcterms:W3CDTF">2023-09-08T14:19:14Z</dcterms:modified>
</cp:coreProperties>
</file>