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8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8288000" cy="10287000"/>
  <p:notesSz cx="6858000" cy="9144000"/>
  <p:embeddedFontLst>
    <p:embeddedFont>
      <p:font typeface="Calibri" panose="020F0502020204030204" pitchFamily="34" charset="0"/>
      <p:regular r:id="rId26"/>
      <p:bold r:id="rId27"/>
      <p:italic r:id="rId28"/>
      <p:boldItalic r:id="rId29"/>
    </p:embeddedFont>
    <p:embeddedFont>
      <p:font typeface="Montserrat Bold" panose="020B0604020202020204" charset="0"/>
      <p:regular r:id="rId30"/>
    </p:embeddedFont>
    <p:embeddedFont>
      <p:font typeface="Roboto" panose="020B0604020202020204" charset="0"/>
      <p:regular r:id="rId31"/>
      <p:bold r:id="rId32"/>
    </p:embeddedFont>
    <p:embeddedFont>
      <p:font typeface="Roboto Bold" panose="020B0604020202020204" charset="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0089"/>
    <a:srgbClr val="3233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2" d="100"/>
          <a:sy n="72" d="100"/>
        </p:scale>
        <p:origin x="65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http://sigeva.unlp.edu.ar/auth/index.jsp"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sigeva.unlp.edu.ar/auth/index.jsp" TargetMode="Externa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27" t="-15193" b="-15193"/>
            </a:stretch>
          </a:blipFill>
        </p:spPr>
      </p:sp>
      <p:grpSp>
        <p:nvGrpSpPr>
          <p:cNvPr id="3" name="Group 3"/>
          <p:cNvGrpSpPr/>
          <p:nvPr/>
        </p:nvGrpSpPr>
        <p:grpSpPr>
          <a:xfrm>
            <a:off x="502993" y="3180213"/>
            <a:ext cx="16756307" cy="4176079"/>
            <a:chOff x="0" y="0"/>
            <a:chExt cx="4413184" cy="1099873"/>
          </a:xfrm>
        </p:grpSpPr>
        <p:sp>
          <p:nvSpPr>
            <p:cNvPr id="4" name="Freeform 4"/>
            <p:cNvSpPr/>
            <p:nvPr/>
          </p:nvSpPr>
          <p:spPr>
            <a:xfrm>
              <a:off x="0" y="0"/>
              <a:ext cx="4413184" cy="1099873"/>
            </a:xfrm>
            <a:custGeom>
              <a:avLst/>
              <a:gdLst/>
              <a:ahLst/>
              <a:cxnLst/>
              <a:rect l="l" t="t" r="r" b="b"/>
              <a:pathLst>
                <a:path w="4413184" h="1099873">
                  <a:moveTo>
                    <a:pt x="0" y="0"/>
                  </a:moveTo>
                  <a:lnTo>
                    <a:pt x="4413184" y="0"/>
                  </a:lnTo>
                  <a:lnTo>
                    <a:pt x="4413184" y="1099873"/>
                  </a:lnTo>
                  <a:lnTo>
                    <a:pt x="0" y="1099873"/>
                  </a:lnTo>
                  <a:close/>
                </a:path>
              </a:pathLst>
            </a:custGeom>
            <a:solidFill>
              <a:srgbClr val="222355"/>
            </a:solidFill>
          </p:spPr>
        </p:sp>
        <p:sp>
          <p:nvSpPr>
            <p:cNvPr id="5" name="TextBox 5"/>
            <p:cNvSpPr txBox="1"/>
            <p:nvPr/>
          </p:nvSpPr>
          <p:spPr>
            <a:xfrm>
              <a:off x="0" y="0"/>
              <a:ext cx="4413184" cy="1099873"/>
            </a:xfrm>
            <a:prstGeom prst="rect">
              <a:avLst/>
            </a:prstGeom>
          </p:spPr>
          <p:txBody>
            <a:bodyPr lIns="50800" tIns="50800" rIns="50800" bIns="50800" rtlCol="0" anchor="ctr"/>
            <a:lstStyle/>
            <a:p>
              <a:pPr algn="ctr">
                <a:lnSpc>
                  <a:spcPts val="1800"/>
                </a:lnSpc>
              </a:pPr>
              <a:endParaRPr/>
            </a:p>
          </p:txBody>
        </p:sp>
      </p:grpSp>
      <p:sp>
        <p:nvSpPr>
          <p:cNvPr id="6" name="Freeform 6"/>
          <p:cNvSpPr/>
          <p:nvPr/>
        </p:nvSpPr>
        <p:spPr>
          <a:xfrm>
            <a:off x="12523953" y="296668"/>
            <a:ext cx="5044270" cy="1464064"/>
          </a:xfrm>
          <a:custGeom>
            <a:avLst/>
            <a:gdLst/>
            <a:ahLst/>
            <a:cxnLst/>
            <a:rect l="l" t="t" r="r" b="b"/>
            <a:pathLst>
              <a:path w="5044270" h="1464064">
                <a:moveTo>
                  <a:pt x="0" y="0"/>
                </a:moveTo>
                <a:lnTo>
                  <a:pt x="5044271" y="0"/>
                </a:lnTo>
                <a:lnTo>
                  <a:pt x="5044271" y="1464064"/>
                </a:lnTo>
                <a:lnTo>
                  <a:pt x="0" y="1464064"/>
                </a:lnTo>
                <a:lnTo>
                  <a:pt x="0" y="0"/>
                </a:lnTo>
                <a:close/>
              </a:path>
            </a:pathLst>
          </a:custGeom>
          <a:blipFill>
            <a:blip r:embed="rId3"/>
            <a:stretch>
              <a:fillRect t="-103" b="-103"/>
            </a:stretch>
          </a:blipFill>
        </p:spPr>
      </p:sp>
      <p:sp>
        <p:nvSpPr>
          <p:cNvPr id="7" name="Freeform 7"/>
          <p:cNvSpPr/>
          <p:nvPr/>
        </p:nvSpPr>
        <p:spPr>
          <a:xfrm>
            <a:off x="8640866" y="617488"/>
            <a:ext cx="4070944" cy="822425"/>
          </a:xfrm>
          <a:custGeom>
            <a:avLst/>
            <a:gdLst/>
            <a:ahLst/>
            <a:cxnLst/>
            <a:rect l="l" t="t" r="r" b="b"/>
            <a:pathLst>
              <a:path w="4070944" h="822425">
                <a:moveTo>
                  <a:pt x="0" y="0"/>
                </a:moveTo>
                <a:lnTo>
                  <a:pt x="4070944" y="0"/>
                </a:lnTo>
                <a:lnTo>
                  <a:pt x="4070944" y="822424"/>
                </a:lnTo>
                <a:lnTo>
                  <a:pt x="0" y="822424"/>
                </a:lnTo>
                <a:lnTo>
                  <a:pt x="0" y="0"/>
                </a:lnTo>
                <a:close/>
              </a:path>
            </a:pathLst>
          </a:custGeom>
          <a:blipFill>
            <a:blip r:embed="rId4"/>
            <a:stretch>
              <a:fillRect/>
            </a:stretch>
          </a:blipFill>
        </p:spPr>
      </p:sp>
      <p:sp>
        <p:nvSpPr>
          <p:cNvPr id="8" name="AutoShape 8"/>
          <p:cNvSpPr/>
          <p:nvPr/>
        </p:nvSpPr>
        <p:spPr>
          <a:xfrm>
            <a:off x="1509292" y="5943666"/>
            <a:ext cx="2331378" cy="0"/>
          </a:xfrm>
          <a:prstGeom prst="line">
            <a:avLst/>
          </a:prstGeom>
          <a:ln w="95250" cap="rnd">
            <a:solidFill>
              <a:srgbClr val="FFFFFF"/>
            </a:solidFill>
            <a:prstDash val="solid"/>
            <a:headEnd type="none" w="sm" len="sm"/>
            <a:tailEnd type="none" w="sm" len="sm"/>
          </a:ln>
        </p:spPr>
      </p:sp>
      <p:grpSp>
        <p:nvGrpSpPr>
          <p:cNvPr id="9" name="Group 9"/>
          <p:cNvGrpSpPr/>
          <p:nvPr/>
        </p:nvGrpSpPr>
        <p:grpSpPr>
          <a:xfrm>
            <a:off x="502993" y="7556396"/>
            <a:ext cx="8378154" cy="240021"/>
            <a:chOff x="0" y="0"/>
            <a:chExt cx="2206592" cy="63215"/>
          </a:xfrm>
        </p:grpSpPr>
        <p:sp>
          <p:nvSpPr>
            <p:cNvPr id="10" name="Freeform 10"/>
            <p:cNvSpPr/>
            <p:nvPr/>
          </p:nvSpPr>
          <p:spPr>
            <a:xfrm>
              <a:off x="0" y="0"/>
              <a:ext cx="2206592" cy="63215"/>
            </a:xfrm>
            <a:custGeom>
              <a:avLst/>
              <a:gdLst/>
              <a:ahLst/>
              <a:cxnLst/>
              <a:rect l="l" t="t" r="r" b="b"/>
              <a:pathLst>
                <a:path w="2206592" h="63215">
                  <a:moveTo>
                    <a:pt x="0" y="0"/>
                  </a:moveTo>
                  <a:lnTo>
                    <a:pt x="2206592" y="0"/>
                  </a:lnTo>
                  <a:lnTo>
                    <a:pt x="2206592" y="63215"/>
                  </a:lnTo>
                  <a:lnTo>
                    <a:pt x="0" y="63215"/>
                  </a:lnTo>
                  <a:close/>
                </a:path>
              </a:pathLst>
            </a:custGeom>
            <a:solidFill>
              <a:srgbClr val="A6A6A6"/>
            </a:solidFill>
          </p:spPr>
        </p:sp>
        <p:sp>
          <p:nvSpPr>
            <p:cNvPr id="11" name="TextBox 11"/>
            <p:cNvSpPr txBox="1"/>
            <p:nvPr/>
          </p:nvSpPr>
          <p:spPr>
            <a:xfrm>
              <a:off x="0" y="0"/>
              <a:ext cx="2206592" cy="63215"/>
            </a:xfrm>
            <a:prstGeom prst="rect">
              <a:avLst/>
            </a:prstGeom>
          </p:spPr>
          <p:txBody>
            <a:bodyPr lIns="50800" tIns="50800" rIns="50800" bIns="50800" rtlCol="0" anchor="ctr"/>
            <a:lstStyle/>
            <a:p>
              <a:pPr algn="ctr">
                <a:lnSpc>
                  <a:spcPts val="1800"/>
                </a:lnSpc>
              </a:pPr>
              <a:endParaRPr/>
            </a:p>
          </p:txBody>
        </p:sp>
      </p:grpSp>
      <p:sp>
        <p:nvSpPr>
          <p:cNvPr id="12" name="TextBox 12"/>
          <p:cNvSpPr txBox="1"/>
          <p:nvPr/>
        </p:nvSpPr>
        <p:spPr>
          <a:xfrm>
            <a:off x="1509292" y="3829138"/>
            <a:ext cx="9586544" cy="1847850"/>
          </a:xfrm>
          <a:prstGeom prst="rect">
            <a:avLst/>
          </a:prstGeom>
        </p:spPr>
        <p:txBody>
          <a:bodyPr lIns="0" tIns="0" rIns="0" bIns="0" rtlCol="0" anchor="t">
            <a:spAutoFit/>
          </a:bodyPr>
          <a:lstStyle/>
          <a:p>
            <a:pPr algn="just">
              <a:lnSpc>
                <a:spcPts val="7200"/>
              </a:lnSpc>
            </a:pPr>
            <a:r>
              <a:rPr lang="en-US" sz="6000" b="1">
                <a:solidFill>
                  <a:srgbClr val="F5F5F5"/>
                </a:solidFill>
                <a:latin typeface="Roboto Bold"/>
                <a:ea typeface="Roboto Bold"/>
                <a:cs typeface="Roboto Bold"/>
                <a:sym typeface="Roboto Bold"/>
              </a:rPr>
              <a:t>Sistema Integral </a:t>
            </a:r>
          </a:p>
          <a:p>
            <a:pPr algn="just">
              <a:lnSpc>
                <a:spcPts val="7200"/>
              </a:lnSpc>
            </a:pPr>
            <a:r>
              <a:rPr lang="en-US" sz="6000" b="1">
                <a:solidFill>
                  <a:srgbClr val="F5F5F5"/>
                </a:solidFill>
                <a:latin typeface="Roboto Bold"/>
                <a:ea typeface="Roboto Bold"/>
                <a:cs typeface="Roboto Bold"/>
                <a:sym typeface="Roboto Bold"/>
              </a:rPr>
              <a:t>de Gestión y Evaluación</a:t>
            </a:r>
          </a:p>
        </p:txBody>
      </p:sp>
      <p:sp>
        <p:nvSpPr>
          <p:cNvPr id="13" name="TextBox 13"/>
          <p:cNvSpPr txBox="1"/>
          <p:nvPr/>
        </p:nvSpPr>
        <p:spPr>
          <a:xfrm>
            <a:off x="1509292" y="6210344"/>
            <a:ext cx="2599933" cy="762000"/>
          </a:xfrm>
          <a:prstGeom prst="rect">
            <a:avLst/>
          </a:prstGeom>
        </p:spPr>
        <p:txBody>
          <a:bodyPr lIns="0" tIns="0" rIns="0" bIns="0" rtlCol="0" anchor="t">
            <a:spAutoFit/>
          </a:bodyPr>
          <a:lstStyle/>
          <a:p>
            <a:pPr algn="just">
              <a:lnSpc>
                <a:spcPts val="6000"/>
              </a:lnSpc>
            </a:pPr>
            <a:r>
              <a:rPr lang="en-US" sz="5000" b="1">
                <a:solidFill>
                  <a:srgbClr val="FFFFFF"/>
                </a:solidFill>
                <a:latin typeface="Montserrat Bold"/>
                <a:ea typeface="Montserrat Bold"/>
                <a:cs typeface="Montserrat Bold"/>
                <a:sym typeface="Montserrat Bold"/>
              </a:rPr>
              <a:t>SIGEVA</a:t>
            </a:r>
          </a:p>
        </p:txBody>
      </p:sp>
      <p:grpSp>
        <p:nvGrpSpPr>
          <p:cNvPr id="14" name="Group 14"/>
          <p:cNvGrpSpPr/>
          <p:nvPr/>
        </p:nvGrpSpPr>
        <p:grpSpPr>
          <a:xfrm>
            <a:off x="-18474" y="2"/>
            <a:ext cx="245538" cy="10286998"/>
            <a:chOff x="0" y="0"/>
            <a:chExt cx="327384" cy="13715998"/>
          </a:xfrm>
        </p:grpSpPr>
        <p:sp>
          <p:nvSpPr>
            <p:cNvPr id="15" name="Freeform 15"/>
            <p:cNvSpPr/>
            <p:nvPr/>
          </p:nvSpPr>
          <p:spPr>
            <a:xfrm>
              <a:off x="0" y="0"/>
              <a:ext cx="327395" cy="13716000"/>
            </a:xfrm>
            <a:custGeom>
              <a:avLst/>
              <a:gdLst/>
              <a:ahLst/>
              <a:cxnLst/>
              <a:rect l="l" t="t" r="r" b="b"/>
              <a:pathLst>
                <a:path w="327395" h="13716000">
                  <a:moveTo>
                    <a:pt x="0" y="0"/>
                  </a:moveTo>
                  <a:lnTo>
                    <a:pt x="327395" y="0"/>
                  </a:lnTo>
                  <a:lnTo>
                    <a:pt x="327395" y="13716000"/>
                  </a:lnTo>
                  <a:lnTo>
                    <a:pt x="0" y="13716000"/>
                  </a:lnTo>
                  <a:close/>
                </a:path>
              </a:pathLst>
            </a:custGeom>
            <a:solidFill>
              <a:srgbClr val="EC0089"/>
            </a:solidFill>
          </p:spPr>
        </p:sp>
      </p:grpSp>
      <p:sp>
        <p:nvSpPr>
          <p:cNvPr id="16" name="TextBox 16"/>
          <p:cNvSpPr txBox="1"/>
          <p:nvPr/>
        </p:nvSpPr>
        <p:spPr>
          <a:xfrm>
            <a:off x="8881146" y="7356293"/>
            <a:ext cx="8378154" cy="647700"/>
          </a:xfrm>
          <a:prstGeom prst="rect">
            <a:avLst/>
          </a:prstGeom>
        </p:spPr>
        <p:txBody>
          <a:bodyPr lIns="0" tIns="0" rIns="0" bIns="0" rtlCol="0" anchor="t">
            <a:spAutoFit/>
          </a:bodyPr>
          <a:lstStyle/>
          <a:p>
            <a:pPr algn="r">
              <a:lnSpc>
                <a:spcPts val="5104"/>
              </a:lnSpc>
            </a:pPr>
            <a:r>
              <a:rPr lang="en-US" sz="4253" b="1">
                <a:solidFill>
                  <a:srgbClr val="222355"/>
                </a:solidFill>
                <a:latin typeface="Montserrat Bold"/>
                <a:ea typeface="Montserrat Bold"/>
                <a:cs typeface="Montserrat Bold"/>
                <a:sym typeface="Montserrat Bold"/>
              </a:rPr>
              <a:t>MANUAL DEL INVESTIGADOR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27" t="-15193" b="-15193"/>
            </a:stretch>
          </a:blipFill>
        </p:spPr>
      </p:sp>
      <p:grpSp>
        <p:nvGrpSpPr>
          <p:cNvPr id="3" name="Group 3"/>
          <p:cNvGrpSpPr/>
          <p:nvPr/>
        </p:nvGrpSpPr>
        <p:grpSpPr>
          <a:xfrm>
            <a:off x="-18474" y="2"/>
            <a:ext cx="245538" cy="10286998"/>
            <a:chOff x="0" y="0"/>
            <a:chExt cx="327384" cy="13715998"/>
          </a:xfrm>
        </p:grpSpPr>
        <p:sp>
          <p:nvSpPr>
            <p:cNvPr id="4" name="Freeform 4"/>
            <p:cNvSpPr/>
            <p:nvPr/>
          </p:nvSpPr>
          <p:spPr>
            <a:xfrm>
              <a:off x="0" y="0"/>
              <a:ext cx="327395" cy="13716000"/>
            </a:xfrm>
            <a:custGeom>
              <a:avLst/>
              <a:gdLst/>
              <a:ahLst/>
              <a:cxnLst/>
              <a:rect l="l" t="t" r="r" b="b"/>
              <a:pathLst>
                <a:path w="327395" h="13716000">
                  <a:moveTo>
                    <a:pt x="0" y="0"/>
                  </a:moveTo>
                  <a:lnTo>
                    <a:pt x="327395" y="0"/>
                  </a:lnTo>
                  <a:lnTo>
                    <a:pt x="327395" y="13716000"/>
                  </a:lnTo>
                  <a:lnTo>
                    <a:pt x="0" y="13716000"/>
                  </a:lnTo>
                  <a:close/>
                </a:path>
              </a:pathLst>
            </a:custGeom>
            <a:solidFill>
              <a:srgbClr val="EC0089"/>
            </a:solidFill>
          </p:spPr>
        </p:sp>
      </p:grpSp>
      <p:sp>
        <p:nvSpPr>
          <p:cNvPr id="5" name="Freeform 5"/>
          <p:cNvSpPr/>
          <p:nvPr/>
        </p:nvSpPr>
        <p:spPr>
          <a:xfrm>
            <a:off x="13723077" y="2"/>
            <a:ext cx="3845146" cy="1116027"/>
          </a:xfrm>
          <a:custGeom>
            <a:avLst/>
            <a:gdLst/>
            <a:ahLst/>
            <a:cxnLst/>
            <a:rect l="l" t="t" r="r" b="b"/>
            <a:pathLst>
              <a:path w="3845146" h="1116027">
                <a:moveTo>
                  <a:pt x="0" y="0"/>
                </a:moveTo>
                <a:lnTo>
                  <a:pt x="3845147" y="0"/>
                </a:lnTo>
                <a:lnTo>
                  <a:pt x="3845147" y="1116026"/>
                </a:lnTo>
                <a:lnTo>
                  <a:pt x="0" y="1116026"/>
                </a:lnTo>
                <a:lnTo>
                  <a:pt x="0" y="0"/>
                </a:lnTo>
                <a:close/>
              </a:path>
            </a:pathLst>
          </a:custGeom>
          <a:blipFill>
            <a:blip r:embed="rId3"/>
            <a:stretch>
              <a:fillRect t="-103" b="-103"/>
            </a:stretch>
          </a:blipFill>
        </p:spPr>
      </p:sp>
      <p:sp>
        <p:nvSpPr>
          <p:cNvPr id="6" name="Freeform 6"/>
          <p:cNvSpPr/>
          <p:nvPr/>
        </p:nvSpPr>
        <p:spPr>
          <a:xfrm>
            <a:off x="10763078" y="244556"/>
            <a:ext cx="3103199" cy="626918"/>
          </a:xfrm>
          <a:custGeom>
            <a:avLst/>
            <a:gdLst/>
            <a:ahLst/>
            <a:cxnLst/>
            <a:rect l="l" t="t" r="r" b="b"/>
            <a:pathLst>
              <a:path w="3103199" h="626918">
                <a:moveTo>
                  <a:pt x="0" y="0"/>
                </a:moveTo>
                <a:lnTo>
                  <a:pt x="3103199" y="0"/>
                </a:lnTo>
                <a:lnTo>
                  <a:pt x="3103199" y="626918"/>
                </a:lnTo>
                <a:lnTo>
                  <a:pt x="0" y="626918"/>
                </a:lnTo>
                <a:lnTo>
                  <a:pt x="0" y="0"/>
                </a:lnTo>
                <a:close/>
              </a:path>
            </a:pathLst>
          </a:custGeom>
          <a:blipFill>
            <a:blip r:embed="rId4"/>
            <a:stretch>
              <a:fillRect/>
            </a:stretch>
          </a:blipFill>
        </p:spPr>
      </p:sp>
      <p:sp>
        <p:nvSpPr>
          <p:cNvPr id="7" name="AutoShape 7"/>
          <p:cNvSpPr/>
          <p:nvPr/>
        </p:nvSpPr>
        <p:spPr>
          <a:xfrm>
            <a:off x="1028700" y="1860370"/>
            <a:ext cx="651032" cy="0"/>
          </a:xfrm>
          <a:prstGeom prst="line">
            <a:avLst/>
          </a:prstGeom>
          <a:ln w="38100" cap="flat">
            <a:solidFill>
              <a:srgbClr val="222355"/>
            </a:solidFill>
            <a:prstDash val="solid"/>
            <a:headEnd type="none" w="sm" len="sm"/>
            <a:tailEnd type="none" w="sm" len="sm"/>
          </a:ln>
        </p:spPr>
      </p:sp>
      <p:sp>
        <p:nvSpPr>
          <p:cNvPr id="8" name="TextBox 8"/>
          <p:cNvSpPr txBox="1"/>
          <p:nvPr/>
        </p:nvSpPr>
        <p:spPr>
          <a:xfrm>
            <a:off x="1028700" y="1184095"/>
            <a:ext cx="13261515" cy="600075"/>
          </a:xfrm>
          <a:prstGeom prst="rect">
            <a:avLst/>
          </a:prstGeom>
        </p:spPr>
        <p:txBody>
          <a:bodyPr lIns="0" tIns="0" rIns="0" bIns="0" rtlCol="0" anchor="t">
            <a:spAutoFit/>
          </a:bodyPr>
          <a:lstStyle/>
          <a:p>
            <a:pPr algn="l">
              <a:lnSpc>
                <a:spcPts val="4799"/>
              </a:lnSpc>
            </a:pPr>
            <a:r>
              <a:rPr lang="en-US" sz="3999" b="1">
                <a:solidFill>
                  <a:srgbClr val="222355"/>
                </a:solidFill>
                <a:latin typeface="Roboto Bold"/>
                <a:ea typeface="Roboto Bold"/>
                <a:cs typeface="Roboto Bold"/>
                <a:sym typeface="Roboto Bold"/>
              </a:rPr>
              <a:t>COMPLETAR DATOS DEL PROYECTO – DIRECTOR</a:t>
            </a:r>
          </a:p>
        </p:txBody>
      </p:sp>
      <p:sp>
        <p:nvSpPr>
          <p:cNvPr id="9" name="TextBox 9"/>
          <p:cNvSpPr txBox="1"/>
          <p:nvPr/>
        </p:nvSpPr>
        <p:spPr>
          <a:xfrm>
            <a:off x="1019175" y="2009815"/>
            <a:ext cx="16171081" cy="800100"/>
          </a:xfrm>
          <a:prstGeom prst="rect">
            <a:avLst/>
          </a:prstGeom>
        </p:spPr>
        <p:txBody>
          <a:bodyPr lIns="0" tIns="0" rIns="0" bIns="0" rtlCol="0" anchor="t">
            <a:spAutoFit/>
          </a:bodyPr>
          <a:lstStyle/>
          <a:p>
            <a:pPr algn="just">
              <a:lnSpc>
                <a:spcPts val="3000"/>
              </a:lnSpc>
            </a:pPr>
            <a:r>
              <a:rPr lang="en-US" sz="3000">
                <a:solidFill>
                  <a:srgbClr val="222355"/>
                </a:solidFill>
                <a:latin typeface="Roboto"/>
                <a:ea typeface="Roboto"/>
                <a:cs typeface="Roboto"/>
                <a:sym typeface="Roboto"/>
              </a:rPr>
              <a:t>Los formularios que debe completar el director se clasifican en dos grandes grupos:</a:t>
            </a:r>
          </a:p>
          <a:p>
            <a:pPr algn="just">
              <a:lnSpc>
                <a:spcPts val="3000"/>
              </a:lnSpc>
            </a:pPr>
            <a:r>
              <a:rPr lang="en-US" sz="3000">
                <a:solidFill>
                  <a:srgbClr val="222355"/>
                </a:solidFill>
                <a:latin typeface="Roboto"/>
                <a:ea typeface="Roboto"/>
                <a:cs typeface="Roboto"/>
                <a:sym typeface="Roboto"/>
              </a:rPr>
              <a:t> </a:t>
            </a:r>
            <a:r>
              <a:rPr lang="en-US" sz="3000" b="1">
                <a:solidFill>
                  <a:srgbClr val="222355"/>
                </a:solidFill>
                <a:latin typeface="Roboto Bold"/>
                <a:ea typeface="Roboto Bold"/>
                <a:cs typeface="Roboto Bold"/>
                <a:sym typeface="Roboto Bold"/>
              </a:rPr>
              <a:t>“Carátula” y “Antecedentes” </a:t>
            </a:r>
          </a:p>
        </p:txBody>
      </p:sp>
      <p:sp>
        <p:nvSpPr>
          <p:cNvPr id="10" name="TextBox 10"/>
          <p:cNvSpPr txBox="1"/>
          <p:nvPr/>
        </p:nvSpPr>
        <p:spPr>
          <a:xfrm>
            <a:off x="1038225" y="6811840"/>
            <a:ext cx="16480005" cy="644525"/>
          </a:xfrm>
          <a:prstGeom prst="rect">
            <a:avLst/>
          </a:prstGeom>
        </p:spPr>
        <p:txBody>
          <a:bodyPr lIns="0" tIns="0" rIns="0" bIns="0" rtlCol="0" anchor="t">
            <a:spAutoFit/>
          </a:bodyPr>
          <a:lstStyle/>
          <a:p>
            <a:pPr algn="just">
              <a:lnSpc>
                <a:spcPts val="2499"/>
              </a:lnSpc>
            </a:pPr>
            <a:r>
              <a:rPr lang="en-US" sz="2499">
                <a:solidFill>
                  <a:srgbClr val="222355"/>
                </a:solidFill>
                <a:latin typeface="Roboto"/>
                <a:ea typeface="Roboto"/>
                <a:cs typeface="Roboto"/>
                <a:sym typeface="Roboto"/>
              </a:rPr>
              <a:t>En la sección “Carátula”, el director podrá acceder a tres áreas: “Datos del proyecto”, “Instituciones Relacionadas”, “Recusación. </a:t>
            </a:r>
          </a:p>
        </p:txBody>
      </p:sp>
      <p:grpSp>
        <p:nvGrpSpPr>
          <p:cNvPr id="11" name="Group 11"/>
          <p:cNvGrpSpPr/>
          <p:nvPr/>
        </p:nvGrpSpPr>
        <p:grpSpPr>
          <a:xfrm>
            <a:off x="990600" y="2935738"/>
            <a:ext cx="15906570" cy="2999803"/>
            <a:chOff x="0" y="0"/>
            <a:chExt cx="21208759" cy="3999737"/>
          </a:xfrm>
        </p:grpSpPr>
        <p:sp>
          <p:nvSpPr>
            <p:cNvPr id="12" name="Freeform 12"/>
            <p:cNvSpPr/>
            <p:nvPr/>
          </p:nvSpPr>
          <p:spPr>
            <a:xfrm>
              <a:off x="0" y="0"/>
              <a:ext cx="21156380" cy="3999737"/>
            </a:xfrm>
            <a:custGeom>
              <a:avLst/>
              <a:gdLst/>
              <a:ahLst/>
              <a:cxnLst/>
              <a:rect l="l" t="t" r="r" b="b"/>
              <a:pathLst>
                <a:path w="21156380" h="3999737">
                  <a:moveTo>
                    <a:pt x="0" y="0"/>
                  </a:moveTo>
                  <a:lnTo>
                    <a:pt x="21156380" y="0"/>
                  </a:lnTo>
                  <a:lnTo>
                    <a:pt x="21156380" y="3999737"/>
                  </a:lnTo>
                  <a:lnTo>
                    <a:pt x="0" y="3999737"/>
                  </a:lnTo>
                  <a:lnTo>
                    <a:pt x="0" y="0"/>
                  </a:lnTo>
                  <a:close/>
                </a:path>
              </a:pathLst>
            </a:custGeom>
            <a:blipFill>
              <a:blip r:embed="rId5"/>
              <a:stretch>
                <a:fillRect l="-462" t="-4196" r="-1392"/>
              </a:stretch>
            </a:blipFill>
          </p:spPr>
        </p:sp>
        <p:grpSp>
          <p:nvGrpSpPr>
            <p:cNvPr id="13" name="Group 13"/>
            <p:cNvGrpSpPr/>
            <p:nvPr/>
          </p:nvGrpSpPr>
          <p:grpSpPr>
            <a:xfrm>
              <a:off x="52379" y="0"/>
              <a:ext cx="21156380" cy="3999737"/>
              <a:chOff x="0" y="0"/>
              <a:chExt cx="4179038" cy="790071"/>
            </a:xfrm>
          </p:grpSpPr>
          <p:sp>
            <p:nvSpPr>
              <p:cNvPr id="14" name="Freeform 14"/>
              <p:cNvSpPr/>
              <p:nvPr/>
            </p:nvSpPr>
            <p:spPr>
              <a:xfrm>
                <a:off x="0" y="0"/>
                <a:ext cx="4179038" cy="790071"/>
              </a:xfrm>
              <a:custGeom>
                <a:avLst/>
                <a:gdLst/>
                <a:ahLst/>
                <a:cxnLst/>
                <a:rect l="l" t="t" r="r" b="b"/>
                <a:pathLst>
                  <a:path w="4179038" h="790071">
                    <a:moveTo>
                      <a:pt x="0" y="0"/>
                    </a:moveTo>
                    <a:lnTo>
                      <a:pt x="4179038" y="0"/>
                    </a:lnTo>
                    <a:lnTo>
                      <a:pt x="4179038" y="790071"/>
                    </a:lnTo>
                    <a:lnTo>
                      <a:pt x="0" y="790071"/>
                    </a:lnTo>
                    <a:close/>
                  </a:path>
                </a:pathLst>
              </a:custGeom>
              <a:solidFill>
                <a:srgbClr val="000000">
                  <a:alpha val="0"/>
                </a:srgbClr>
              </a:solidFill>
              <a:ln w="19050" cap="sq">
                <a:solidFill>
                  <a:srgbClr val="A6A6A6"/>
                </a:solidFill>
                <a:prstDash val="solid"/>
                <a:miter/>
              </a:ln>
            </p:spPr>
          </p:sp>
          <p:sp>
            <p:nvSpPr>
              <p:cNvPr id="15" name="TextBox 15"/>
              <p:cNvSpPr txBox="1"/>
              <p:nvPr/>
            </p:nvSpPr>
            <p:spPr>
              <a:xfrm>
                <a:off x="0" y="0"/>
                <a:ext cx="4179038" cy="790071"/>
              </a:xfrm>
              <a:prstGeom prst="rect">
                <a:avLst/>
              </a:prstGeom>
            </p:spPr>
            <p:txBody>
              <a:bodyPr lIns="50800" tIns="50800" rIns="50800" bIns="50800" rtlCol="0" anchor="ctr"/>
              <a:lstStyle/>
              <a:p>
                <a:pPr algn="ctr">
                  <a:lnSpc>
                    <a:spcPts val="1800"/>
                  </a:lnSpc>
                </a:pPr>
                <a:endParaRPr/>
              </a:p>
            </p:txBody>
          </p:sp>
        </p:grpSp>
      </p:grpSp>
      <p:sp>
        <p:nvSpPr>
          <p:cNvPr id="16" name="TextBox 16"/>
          <p:cNvSpPr txBox="1"/>
          <p:nvPr/>
        </p:nvSpPr>
        <p:spPr>
          <a:xfrm>
            <a:off x="1047750" y="6345115"/>
            <a:ext cx="2882605" cy="419100"/>
          </a:xfrm>
          <a:prstGeom prst="rect">
            <a:avLst/>
          </a:prstGeom>
        </p:spPr>
        <p:txBody>
          <a:bodyPr lIns="0" tIns="0" rIns="0" bIns="0" rtlCol="0" anchor="t">
            <a:spAutoFit/>
          </a:bodyPr>
          <a:lstStyle/>
          <a:p>
            <a:pPr algn="just">
              <a:lnSpc>
                <a:spcPts val="3000"/>
              </a:lnSpc>
            </a:pPr>
            <a:r>
              <a:rPr lang="en-US" sz="3000" b="1">
                <a:solidFill>
                  <a:srgbClr val="222355"/>
                </a:solidFill>
                <a:latin typeface="Roboto Bold"/>
                <a:ea typeface="Roboto Bold"/>
                <a:cs typeface="Roboto Bold"/>
                <a:sym typeface="Roboto Bold"/>
              </a:rPr>
              <a:t>4.1 Carátula </a:t>
            </a:r>
          </a:p>
        </p:txBody>
      </p:sp>
      <p:sp>
        <p:nvSpPr>
          <p:cNvPr id="17" name="TextBox 17"/>
          <p:cNvSpPr txBox="1"/>
          <p:nvPr/>
        </p:nvSpPr>
        <p:spPr>
          <a:xfrm>
            <a:off x="522005" y="7580190"/>
            <a:ext cx="16996225" cy="330200"/>
          </a:xfrm>
          <a:prstGeom prst="rect">
            <a:avLst/>
          </a:prstGeom>
        </p:spPr>
        <p:txBody>
          <a:bodyPr lIns="0" tIns="0" rIns="0" bIns="0" rtlCol="0" anchor="t">
            <a:spAutoFit/>
          </a:bodyPr>
          <a:lstStyle/>
          <a:p>
            <a:pPr marL="539749" lvl="1" indent="-269875" algn="just">
              <a:lnSpc>
                <a:spcPts val="2499"/>
              </a:lnSpc>
              <a:buFont typeface="Arial"/>
              <a:buChar char="•"/>
            </a:pPr>
            <a:r>
              <a:rPr lang="en-US" sz="2499" b="1">
                <a:solidFill>
                  <a:srgbClr val="222355"/>
                </a:solidFill>
                <a:latin typeface="Roboto Bold"/>
                <a:ea typeface="Roboto Bold"/>
                <a:cs typeface="Roboto Bold"/>
                <a:sym typeface="Roboto Bold"/>
              </a:rPr>
              <a:t>Datos del proyecto: </a:t>
            </a:r>
            <a:r>
              <a:rPr lang="en-US" sz="2499">
                <a:solidFill>
                  <a:srgbClr val="222355"/>
                </a:solidFill>
                <a:latin typeface="Roboto"/>
                <a:ea typeface="Roboto"/>
                <a:cs typeface="Roboto"/>
                <a:sym typeface="Roboto"/>
              </a:rPr>
              <a:t>El director deberá completar todos los campos del formulario y seleccionar la opción </a:t>
            </a:r>
            <a:r>
              <a:rPr lang="en-US" sz="2499" b="1">
                <a:solidFill>
                  <a:srgbClr val="222355"/>
                </a:solidFill>
                <a:latin typeface="Roboto Bold"/>
                <a:ea typeface="Roboto Bold"/>
                <a:cs typeface="Roboto Bold"/>
                <a:sym typeface="Roboto Bold"/>
              </a:rPr>
              <a:t>“Guardar”: </a:t>
            </a:r>
          </a:p>
        </p:txBody>
      </p:sp>
      <p:sp>
        <p:nvSpPr>
          <p:cNvPr id="18" name="TextBox 18"/>
          <p:cNvSpPr txBox="1"/>
          <p:nvPr/>
        </p:nvSpPr>
        <p:spPr>
          <a:xfrm>
            <a:off x="522005" y="8024690"/>
            <a:ext cx="17046218" cy="644525"/>
          </a:xfrm>
          <a:prstGeom prst="rect">
            <a:avLst/>
          </a:prstGeom>
        </p:spPr>
        <p:txBody>
          <a:bodyPr lIns="0" tIns="0" rIns="0" bIns="0" rtlCol="0" anchor="t">
            <a:spAutoFit/>
          </a:bodyPr>
          <a:lstStyle/>
          <a:p>
            <a:pPr marL="539749" lvl="1" indent="-269875" algn="just">
              <a:lnSpc>
                <a:spcPts val="2499"/>
              </a:lnSpc>
              <a:buFont typeface="Arial"/>
              <a:buChar char="•"/>
            </a:pPr>
            <a:r>
              <a:rPr lang="en-US" sz="2499" b="1">
                <a:solidFill>
                  <a:srgbClr val="222355"/>
                </a:solidFill>
                <a:latin typeface="Roboto Bold"/>
                <a:ea typeface="Roboto Bold"/>
                <a:cs typeface="Roboto Bold"/>
                <a:sym typeface="Roboto Bold"/>
              </a:rPr>
              <a:t>Instituciones relacionadas:  </a:t>
            </a:r>
            <a:r>
              <a:rPr lang="en-US" sz="2499">
                <a:solidFill>
                  <a:srgbClr val="222355"/>
                </a:solidFill>
                <a:latin typeface="Roboto"/>
                <a:ea typeface="Roboto"/>
                <a:cs typeface="Roboto"/>
                <a:sym typeface="Roboto"/>
              </a:rPr>
              <a:t>En esta sección se deben indicar la/s institución/es evaluadora/s, ejecutora/s y financiadora/s del proyecto. Por defecto, se encuentra cargada la UNLP como unidad evaluadora. </a:t>
            </a:r>
          </a:p>
        </p:txBody>
      </p:sp>
      <p:sp>
        <p:nvSpPr>
          <p:cNvPr id="19" name="TextBox 19"/>
          <p:cNvSpPr txBox="1"/>
          <p:nvPr/>
        </p:nvSpPr>
        <p:spPr>
          <a:xfrm>
            <a:off x="522005" y="8793040"/>
            <a:ext cx="17046218" cy="644525"/>
          </a:xfrm>
          <a:prstGeom prst="rect">
            <a:avLst/>
          </a:prstGeom>
        </p:spPr>
        <p:txBody>
          <a:bodyPr lIns="0" tIns="0" rIns="0" bIns="0" rtlCol="0" anchor="t">
            <a:spAutoFit/>
          </a:bodyPr>
          <a:lstStyle/>
          <a:p>
            <a:pPr marL="539749" lvl="1" indent="-269875" algn="just">
              <a:lnSpc>
                <a:spcPts val="2499"/>
              </a:lnSpc>
              <a:buFont typeface="Arial"/>
              <a:buChar char="•"/>
            </a:pPr>
            <a:r>
              <a:rPr lang="en-US" sz="2499" b="1">
                <a:solidFill>
                  <a:srgbClr val="222355"/>
                </a:solidFill>
                <a:latin typeface="Roboto Bold"/>
                <a:ea typeface="Roboto Bold"/>
                <a:cs typeface="Roboto Bold"/>
                <a:sym typeface="Roboto Bold"/>
              </a:rPr>
              <a:t>Recusación: </a:t>
            </a:r>
            <a:r>
              <a:rPr lang="en-US" sz="2499">
                <a:solidFill>
                  <a:srgbClr val="222355"/>
                </a:solidFill>
                <a:latin typeface="Roboto"/>
                <a:ea typeface="Roboto"/>
                <a:cs typeface="Roboto"/>
                <a:sym typeface="Roboto"/>
              </a:rPr>
              <a:t> En esta pantalla se permite el ingreso del apellido, nombre y observaciones relevantes de las personas que el director considera que no deban intervenir en la evaluación del Proyecto.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27" t="-15193" b="-15193"/>
            </a:stretch>
          </a:blipFill>
        </p:spPr>
      </p:sp>
      <p:grpSp>
        <p:nvGrpSpPr>
          <p:cNvPr id="3" name="Group 3"/>
          <p:cNvGrpSpPr/>
          <p:nvPr/>
        </p:nvGrpSpPr>
        <p:grpSpPr>
          <a:xfrm>
            <a:off x="-18474" y="2"/>
            <a:ext cx="245538" cy="10286998"/>
            <a:chOff x="0" y="0"/>
            <a:chExt cx="327384" cy="13715998"/>
          </a:xfrm>
        </p:grpSpPr>
        <p:sp>
          <p:nvSpPr>
            <p:cNvPr id="4" name="Freeform 4"/>
            <p:cNvSpPr/>
            <p:nvPr/>
          </p:nvSpPr>
          <p:spPr>
            <a:xfrm>
              <a:off x="0" y="0"/>
              <a:ext cx="327395" cy="13716000"/>
            </a:xfrm>
            <a:custGeom>
              <a:avLst/>
              <a:gdLst/>
              <a:ahLst/>
              <a:cxnLst/>
              <a:rect l="l" t="t" r="r" b="b"/>
              <a:pathLst>
                <a:path w="327395" h="13716000">
                  <a:moveTo>
                    <a:pt x="0" y="0"/>
                  </a:moveTo>
                  <a:lnTo>
                    <a:pt x="327395" y="0"/>
                  </a:lnTo>
                  <a:lnTo>
                    <a:pt x="327395" y="13716000"/>
                  </a:lnTo>
                  <a:lnTo>
                    <a:pt x="0" y="13716000"/>
                  </a:lnTo>
                  <a:close/>
                </a:path>
              </a:pathLst>
            </a:custGeom>
            <a:solidFill>
              <a:srgbClr val="EC0089"/>
            </a:solidFill>
          </p:spPr>
        </p:sp>
      </p:grpSp>
      <p:sp>
        <p:nvSpPr>
          <p:cNvPr id="5" name="Freeform 5"/>
          <p:cNvSpPr/>
          <p:nvPr/>
        </p:nvSpPr>
        <p:spPr>
          <a:xfrm>
            <a:off x="13723077" y="2"/>
            <a:ext cx="3845146" cy="1116027"/>
          </a:xfrm>
          <a:custGeom>
            <a:avLst/>
            <a:gdLst/>
            <a:ahLst/>
            <a:cxnLst/>
            <a:rect l="l" t="t" r="r" b="b"/>
            <a:pathLst>
              <a:path w="3845146" h="1116027">
                <a:moveTo>
                  <a:pt x="0" y="0"/>
                </a:moveTo>
                <a:lnTo>
                  <a:pt x="3845147" y="0"/>
                </a:lnTo>
                <a:lnTo>
                  <a:pt x="3845147" y="1116026"/>
                </a:lnTo>
                <a:lnTo>
                  <a:pt x="0" y="1116026"/>
                </a:lnTo>
                <a:lnTo>
                  <a:pt x="0" y="0"/>
                </a:lnTo>
                <a:close/>
              </a:path>
            </a:pathLst>
          </a:custGeom>
          <a:blipFill>
            <a:blip r:embed="rId3"/>
            <a:stretch>
              <a:fillRect t="-103" b="-103"/>
            </a:stretch>
          </a:blipFill>
        </p:spPr>
      </p:sp>
      <p:sp>
        <p:nvSpPr>
          <p:cNvPr id="6" name="Freeform 6"/>
          <p:cNvSpPr/>
          <p:nvPr/>
        </p:nvSpPr>
        <p:spPr>
          <a:xfrm>
            <a:off x="10763078" y="244556"/>
            <a:ext cx="3103199" cy="626918"/>
          </a:xfrm>
          <a:custGeom>
            <a:avLst/>
            <a:gdLst/>
            <a:ahLst/>
            <a:cxnLst/>
            <a:rect l="l" t="t" r="r" b="b"/>
            <a:pathLst>
              <a:path w="3103199" h="626918">
                <a:moveTo>
                  <a:pt x="0" y="0"/>
                </a:moveTo>
                <a:lnTo>
                  <a:pt x="3103199" y="0"/>
                </a:lnTo>
                <a:lnTo>
                  <a:pt x="3103199" y="626918"/>
                </a:lnTo>
                <a:lnTo>
                  <a:pt x="0" y="626918"/>
                </a:lnTo>
                <a:lnTo>
                  <a:pt x="0" y="0"/>
                </a:lnTo>
                <a:close/>
              </a:path>
            </a:pathLst>
          </a:custGeom>
          <a:blipFill>
            <a:blip r:embed="rId4"/>
            <a:stretch>
              <a:fillRect/>
            </a:stretch>
          </a:blipFill>
        </p:spPr>
      </p:sp>
      <p:sp>
        <p:nvSpPr>
          <p:cNvPr id="7" name="AutoShape 7"/>
          <p:cNvSpPr/>
          <p:nvPr/>
        </p:nvSpPr>
        <p:spPr>
          <a:xfrm>
            <a:off x="1028700" y="1860370"/>
            <a:ext cx="651032" cy="0"/>
          </a:xfrm>
          <a:prstGeom prst="line">
            <a:avLst/>
          </a:prstGeom>
          <a:ln w="38100" cap="flat">
            <a:solidFill>
              <a:srgbClr val="222355"/>
            </a:solidFill>
            <a:prstDash val="solid"/>
            <a:headEnd type="none" w="sm" len="sm"/>
            <a:tailEnd type="none" w="sm" len="sm"/>
          </a:ln>
        </p:spPr>
      </p:sp>
      <p:sp>
        <p:nvSpPr>
          <p:cNvPr id="8" name="TextBox 8"/>
          <p:cNvSpPr txBox="1"/>
          <p:nvPr/>
        </p:nvSpPr>
        <p:spPr>
          <a:xfrm>
            <a:off x="1028700" y="1184095"/>
            <a:ext cx="13261515" cy="600075"/>
          </a:xfrm>
          <a:prstGeom prst="rect">
            <a:avLst/>
          </a:prstGeom>
        </p:spPr>
        <p:txBody>
          <a:bodyPr lIns="0" tIns="0" rIns="0" bIns="0" rtlCol="0" anchor="t">
            <a:spAutoFit/>
          </a:bodyPr>
          <a:lstStyle/>
          <a:p>
            <a:pPr algn="l">
              <a:lnSpc>
                <a:spcPts val="4799"/>
              </a:lnSpc>
            </a:pPr>
            <a:r>
              <a:rPr lang="en-US" sz="3999" b="1">
                <a:solidFill>
                  <a:srgbClr val="222355"/>
                </a:solidFill>
                <a:latin typeface="Roboto Bold"/>
                <a:ea typeface="Roboto Bold"/>
                <a:cs typeface="Roboto Bold"/>
                <a:sym typeface="Roboto Bold"/>
              </a:rPr>
              <a:t>COMPLETAR DATOS DEL PROYECTO – DIRECTOR</a:t>
            </a:r>
          </a:p>
        </p:txBody>
      </p:sp>
      <p:sp>
        <p:nvSpPr>
          <p:cNvPr id="9" name="TextBox 9"/>
          <p:cNvSpPr txBox="1"/>
          <p:nvPr/>
        </p:nvSpPr>
        <p:spPr>
          <a:xfrm>
            <a:off x="1019175" y="2009815"/>
            <a:ext cx="16171081" cy="800100"/>
          </a:xfrm>
          <a:prstGeom prst="rect">
            <a:avLst/>
          </a:prstGeom>
        </p:spPr>
        <p:txBody>
          <a:bodyPr lIns="0" tIns="0" rIns="0" bIns="0" rtlCol="0" anchor="t">
            <a:spAutoFit/>
          </a:bodyPr>
          <a:lstStyle/>
          <a:p>
            <a:pPr algn="just">
              <a:lnSpc>
                <a:spcPts val="3000"/>
              </a:lnSpc>
            </a:pPr>
            <a:r>
              <a:rPr lang="en-US" sz="3000">
                <a:solidFill>
                  <a:srgbClr val="222355"/>
                </a:solidFill>
                <a:latin typeface="Roboto"/>
                <a:ea typeface="Roboto"/>
                <a:cs typeface="Roboto"/>
                <a:sym typeface="Roboto"/>
              </a:rPr>
              <a:t>Los formularios que debe completar el director se clasifican en dos grandes grupos:</a:t>
            </a:r>
          </a:p>
          <a:p>
            <a:pPr algn="just">
              <a:lnSpc>
                <a:spcPts val="3000"/>
              </a:lnSpc>
            </a:pPr>
            <a:r>
              <a:rPr lang="en-US" sz="3000">
                <a:solidFill>
                  <a:srgbClr val="222355"/>
                </a:solidFill>
                <a:latin typeface="Roboto"/>
                <a:ea typeface="Roboto"/>
                <a:cs typeface="Roboto"/>
                <a:sym typeface="Roboto"/>
              </a:rPr>
              <a:t> </a:t>
            </a:r>
            <a:r>
              <a:rPr lang="en-US" sz="3000" b="1">
                <a:solidFill>
                  <a:srgbClr val="222355"/>
                </a:solidFill>
                <a:latin typeface="Roboto Bold"/>
                <a:ea typeface="Roboto Bold"/>
                <a:cs typeface="Roboto Bold"/>
                <a:sym typeface="Roboto Bold"/>
              </a:rPr>
              <a:t>“Carátula” y “Antecedentes” </a:t>
            </a:r>
          </a:p>
        </p:txBody>
      </p:sp>
      <p:sp>
        <p:nvSpPr>
          <p:cNvPr id="10" name="TextBox 10"/>
          <p:cNvSpPr txBox="1"/>
          <p:nvPr/>
        </p:nvSpPr>
        <p:spPr>
          <a:xfrm>
            <a:off x="990600" y="7002340"/>
            <a:ext cx="16480005" cy="644525"/>
          </a:xfrm>
          <a:prstGeom prst="rect">
            <a:avLst/>
          </a:prstGeom>
        </p:spPr>
        <p:txBody>
          <a:bodyPr lIns="0" tIns="0" rIns="0" bIns="0" rtlCol="0" anchor="t">
            <a:spAutoFit/>
          </a:bodyPr>
          <a:lstStyle/>
          <a:p>
            <a:pPr algn="just">
              <a:lnSpc>
                <a:spcPts val="2499"/>
              </a:lnSpc>
            </a:pPr>
            <a:r>
              <a:rPr lang="en-US" sz="2499">
                <a:solidFill>
                  <a:srgbClr val="222355"/>
                </a:solidFill>
                <a:latin typeface="Roboto"/>
                <a:ea typeface="Roboto"/>
                <a:cs typeface="Roboto"/>
                <a:sym typeface="Roboto"/>
              </a:rPr>
              <a:t>En la sección “Antecedentes”, el director podrá acceder a tres áreas: “Grupo de Investigación”, “Recursos Financieros” y “Otros financiamientos”. </a:t>
            </a:r>
          </a:p>
        </p:txBody>
      </p:sp>
      <p:grpSp>
        <p:nvGrpSpPr>
          <p:cNvPr id="11" name="Group 11"/>
          <p:cNvGrpSpPr/>
          <p:nvPr/>
        </p:nvGrpSpPr>
        <p:grpSpPr>
          <a:xfrm>
            <a:off x="990600" y="2935738"/>
            <a:ext cx="15906570" cy="2999803"/>
            <a:chOff x="0" y="0"/>
            <a:chExt cx="21208759" cy="3999737"/>
          </a:xfrm>
        </p:grpSpPr>
        <p:sp>
          <p:nvSpPr>
            <p:cNvPr id="12" name="Freeform 12"/>
            <p:cNvSpPr/>
            <p:nvPr/>
          </p:nvSpPr>
          <p:spPr>
            <a:xfrm>
              <a:off x="0" y="0"/>
              <a:ext cx="21156380" cy="3999737"/>
            </a:xfrm>
            <a:custGeom>
              <a:avLst/>
              <a:gdLst/>
              <a:ahLst/>
              <a:cxnLst/>
              <a:rect l="l" t="t" r="r" b="b"/>
              <a:pathLst>
                <a:path w="21156380" h="3999737">
                  <a:moveTo>
                    <a:pt x="0" y="0"/>
                  </a:moveTo>
                  <a:lnTo>
                    <a:pt x="21156380" y="0"/>
                  </a:lnTo>
                  <a:lnTo>
                    <a:pt x="21156380" y="3999737"/>
                  </a:lnTo>
                  <a:lnTo>
                    <a:pt x="0" y="3999737"/>
                  </a:lnTo>
                  <a:lnTo>
                    <a:pt x="0" y="0"/>
                  </a:lnTo>
                  <a:close/>
                </a:path>
              </a:pathLst>
            </a:custGeom>
            <a:blipFill>
              <a:blip r:embed="rId5"/>
              <a:stretch>
                <a:fillRect l="-462" t="-4196" r="-1392"/>
              </a:stretch>
            </a:blipFill>
          </p:spPr>
        </p:sp>
        <p:grpSp>
          <p:nvGrpSpPr>
            <p:cNvPr id="13" name="Group 13"/>
            <p:cNvGrpSpPr/>
            <p:nvPr/>
          </p:nvGrpSpPr>
          <p:grpSpPr>
            <a:xfrm>
              <a:off x="52379" y="0"/>
              <a:ext cx="21156380" cy="3999737"/>
              <a:chOff x="0" y="0"/>
              <a:chExt cx="4179038" cy="790071"/>
            </a:xfrm>
          </p:grpSpPr>
          <p:sp>
            <p:nvSpPr>
              <p:cNvPr id="14" name="Freeform 14"/>
              <p:cNvSpPr/>
              <p:nvPr/>
            </p:nvSpPr>
            <p:spPr>
              <a:xfrm>
                <a:off x="0" y="0"/>
                <a:ext cx="4179038" cy="790071"/>
              </a:xfrm>
              <a:custGeom>
                <a:avLst/>
                <a:gdLst/>
                <a:ahLst/>
                <a:cxnLst/>
                <a:rect l="l" t="t" r="r" b="b"/>
                <a:pathLst>
                  <a:path w="4179038" h="790071">
                    <a:moveTo>
                      <a:pt x="0" y="0"/>
                    </a:moveTo>
                    <a:lnTo>
                      <a:pt x="4179038" y="0"/>
                    </a:lnTo>
                    <a:lnTo>
                      <a:pt x="4179038" y="790071"/>
                    </a:lnTo>
                    <a:lnTo>
                      <a:pt x="0" y="790071"/>
                    </a:lnTo>
                    <a:close/>
                  </a:path>
                </a:pathLst>
              </a:custGeom>
              <a:solidFill>
                <a:srgbClr val="000000">
                  <a:alpha val="0"/>
                </a:srgbClr>
              </a:solidFill>
              <a:ln w="19050" cap="sq">
                <a:solidFill>
                  <a:srgbClr val="A6A6A6"/>
                </a:solidFill>
                <a:prstDash val="solid"/>
                <a:miter/>
              </a:ln>
            </p:spPr>
          </p:sp>
          <p:sp>
            <p:nvSpPr>
              <p:cNvPr id="15" name="TextBox 15"/>
              <p:cNvSpPr txBox="1"/>
              <p:nvPr/>
            </p:nvSpPr>
            <p:spPr>
              <a:xfrm>
                <a:off x="0" y="0"/>
                <a:ext cx="4179038" cy="790071"/>
              </a:xfrm>
              <a:prstGeom prst="rect">
                <a:avLst/>
              </a:prstGeom>
            </p:spPr>
            <p:txBody>
              <a:bodyPr lIns="50800" tIns="50800" rIns="50800" bIns="50800" rtlCol="0" anchor="ctr"/>
              <a:lstStyle/>
              <a:p>
                <a:pPr algn="ctr">
                  <a:lnSpc>
                    <a:spcPts val="1800"/>
                  </a:lnSpc>
                </a:pPr>
                <a:endParaRPr/>
              </a:p>
            </p:txBody>
          </p:sp>
        </p:grpSp>
      </p:grpSp>
      <p:sp>
        <p:nvSpPr>
          <p:cNvPr id="16" name="TextBox 16"/>
          <p:cNvSpPr txBox="1"/>
          <p:nvPr/>
        </p:nvSpPr>
        <p:spPr>
          <a:xfrm>
            <a:off x="1028700" y="6535615"/>
            <a:ext cx="4222894" cy="419100"/>
          </a:xfrm>
          <a:prstGeom prst="rect">
            <a:avLst/>
          </a:prstGeom>
        </p:spPr>
        <p:txBody>
          <a:bodyPr lIns="0" tIns="0" rIns="0" bIns="0" rtlCol="0" anchor="t">
            <a:spAutoFit/>
          </a:bodyPr>
          <a:lstStyle/>
          <a:p>
            <a:pPr algn="just">
              <a:lnSpc>
                <a:spcPts val="3000"/>
              </a:lnSpc>
            </a:pPr>
            <a:r>
              <a:rPr lang="en-US" sz="3000" b="1">
                <a:solidFill>
                  <a:srgbClr val="222355"/>
                </a:solidFill>
                <a:latin typeface="Roboto Bold"/>
                <a:ea typeface="Roboto Bold"/>
                <a:cs typeface="Roboto Bold"/>
                <a:sym typeface="Roboto Bold"/>
              </a:rPr>
              <a:t>4.2 Antecedentes </a:t>
            </a:r>
          </a:p>
        </p:txBody>
      </p:sp>
      <p:sp>
        <p:nvSpPr>
          <p:cNvPr id="17" name="TextBox 17"/>
          <p:cNvSpPr txBox="1"/>
          <p:nvPr/>
        </p:nvSpPr>
        <p:spPr>
          <a:xfrm>
            <a:off x="522005" y="7875465"/>
            <a:ext cx="16996225" cy="644525"/>
          </a:xfrm>
          <a:prstGeom prst="rect">
            <a:avLst/>
          </a:prstGeom>
        </p:spPr>
        <p:txBody>
          <a:bodyPr lIns="0" tIns="0" rIns="0" bIns="0" rtlCol="0" anchor="t">
            <a:spAutoFit/>
          </a:bodyPr>
          <a:lstStyle/>
          <a:p>
            <a:pPr marL="539749" lvl="1" indent="-269875" algn="just">
              <a:lnSpc>
                <a:spcPts val="2499"/>
              </a:lnSpc>
              <a:buFont typeface="Arial"/>
              <a:buChar char="•"/>
            </a:pPr>
            <a:r>
              <a:rPr lang="en-US" sz="2499" b="1">
                <a:solidFill>
                  <a:srgbClr val="222355"/>
                </a:solidFill>
                <a:latin typeface="Roboto Bold"/>
                <a:ea typeface="Roboto Bold"/>
                <a:cs typeface="Roboto Bold"/>
                <a:sym typeface="Roboto Bold"/>
              </a:rPr>
              <a:t>Grupo de investigación: </a:t>
            </a:r>
            <a:r>
              <a:rPr lang="en-US" sz="2499">
                <a:solidFill>
                  <a:srgbClr val="222355"/>
                </a:solidFill>
                <a:latin typeface="Roboto"/>
                <a:ea typeface="Roboto"/>
                <a:cs typeface="Roboto"/>
                <a:sym typeface="Roboto"/>
              </a:rPr>
              <a:t>En esta sección se encuentran los integrantes del proyecto. Este listado se irá completando a medida que los integrantes se adhieran al trámite.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27" t="-15193" b="-15193"/>
            </a:stretch>
          </a:blipFill>
        </p:spPr>
      </p:sp>
      <p:grpSp>
        <p:nvGrpSpPr>
          <p:cNvPr id="3" name="Group 3"/>
          <p:cNvGrpSpPr/>
          <p:nvPr/>
        </p:nvGrpSpPr>
        <p:grpSpPr>
          <a:xfrm>
            <a:off x="-18474" y="2"/>
            <a:ext cx="245538" cy="10286998"/>
            <a:chOff x="0" y="0"/>
            <a:chExt cx="327384" cy="13715998"/>
          </a:xfrm>
        </p:grpSpPr>
        <p:sp>
          <p:nvSpPr>
            <p:cNvPr id="4" name="Freeform 4"/>
            <p:cNvSpPr/>
            <p:nvPr/>
          </p:nvSpPr>
          <p:spPr>
            <a:xfrm>
              <a:off x="0" y="0"/>
              <a:ext cx="327395" cy="13716000"/>
            </a:xfrm>
            <a:custGeom>
              <a:avLst/>
              <a:gdLst/>
              <a:ahLst/>
              <a:cxnLst/>
              <a:rect l="l" t="t" r="r" b="b"/>
              <a:pathLst>
                <a:path w="327395" h="13716000">
                  <a:moveTo>
                    <a:pt x="0" y="0"/>
                  </a:moveTo>
                  <a:lnTo>
                    <a:pt x="327395" y="0"/>
                  </a:lnTo>
                  <a:lnTo>
                    <a:pt x="327395" y="13716000"/>
                  </a:lnTo>
                  <a:lnTo>
                    <a:pt x="0" y="13716000"/>
                  </a:lnTo>
                  <a:close/>
                </a:path>
              </a:pathLst>
            </a:custGeom>
            <a:solidFill>
              <a:srgbClr val="EC0089"/>
            </a:solidFill>
          </p:spPr>
        </p:sp>
      </p:grpSp>
      <p:sp>
        <p:nvSpPr>
          <p:cNvPr id="5" name="Freeform 5"/>
          <p:cNvSpPr/>
          <p:nvPr/>
        </p:nvSpPr>
        <p:spPr>
          <a:xfrm>
            <a:off x="13723077" y="2"/>
            <a:ext cx="3845146" cy="1116027"/>
          </a:xfrm>
          <a:custGeom>
            <a:avLst/>
            <a:gdLst/>
            <a:ahLst/>
            <a:cxnLst/>
            <a:rect l="l" t="t" r="r" b="b"/>
            <a:pathLst>
              <a:path w="3845146" h="1116027">
                <a:moveTo>
                  <a:pt x="0" y="0"/>
                </a:moveTo>
                <a:lnTo>
                  <a:pt x="3845147" y="0"/>
                </a:lnTo>
                <a:lnTo>
                  <a:pt x="3845147" y="1116026"/>
                </a:lnTo>
                <a:lnTo>
                  <a:pt x="0" y="1116026"/>
                </a:lnTo>
                <a:lnTo>
                  <a:pt x="0" y="0"/>
                </a:lnTo>
                <a:close/>
              </a:path>
            </a:pathLst>
          </a:custGeom>
          <a:blipFill>
            <a:blip r:embed="rId3"/>
            <a:stretch>
              <a:fillRect t="-103" b="-103"/>
            </a:stretch>
          </a:blipFill>
        </p:spPr>
      </p:sp>
      <p:sp>
        <p:nvSpPr>
          <p:cNvPr id="6" name="Freeform 6"/>
          <p:cNvSpPr/>
          <p:nvPr/>
        </p:nvSpPr>
        <p:spPr>
          <a:xfrm>
            <a:off x="10763078" y="244556"/>
            <a:ext cx="3103199" cy="626918"/>
          </a:xfrm>
          <a:custGeom>
            <a:avLst/>
            <a:gdLst/>
            <a:ahLst/>
            <a:cxnLst/>
            <a:rect l="l" t="t" r="r" b="b"/>
            <a:pathLst>
              <a:path w="3103199" h="626918">
                <a:moveTo>
                  <a:pt x="0" y="0"/>
                </a:moveTo>
                <a:lnTo>
                  <a:pt x="3103199" y="0"/>
                </a:lnTo>
                <a:lnTo>
                  <a:pt x="3103199" y="626918"/>
                </a:lnTo>
                <a:lnTo>
                  <a:pt x="0" y="626918"/>
                </a:lnTo>
                <a:lnTo>
                  <a:pt x="0" y="0"/>
                </a:lnTo>
                <a:close/>
              </a:path>
            </a:pathLst>
          </a:custGeom>
          <a:blipFill>
            <a:blip r:embed="rId4"/>
            <a:stretch>
              <a:fillRect/>
            </a:stretch>
          </a:blipFill>
        </p:spPr>
      </p:sp>
      <p:sp>
        <p:nvSpPr>
          <p:cNvPr id="7" name="AutoShape 7"/>
          <p:cNvSpPr/>
          <p:nvPr/>
        </p:nvSpPr>
        <p:spPr>
          <a:xfrm>
            <a:off x="1028700" y="1860370"/>
            <a:ext cx="651032" cy="0"/>
          </a:xfrm>
          <a:prstGeom prst="line">
            <a:avLst/>
          </a:prstGeom>
          <a:ln w="38100" cap="flat">
            <a:solidFill>
              <a:srgbClr val="222355"/>
            </a:solidFill>
            <a:prstDash val="solid"/>
            <a:headEnd type="none" w="sm" len="sm"/>
            <a:tailEnd type="none" w="sm" len="sm"/>
          </a:ln>
        </p:spPr>
      </p:sp>
      <p:sp>
        <p:nvSpPr>
          <p:cNvPr id="8" name="TextBox 8"/>
          <p:cNvSpPr txBox="1"/>
          <p:nvPr/>
        </p:nvSpPr>
        <p:spPr>
          <a:xfrm>
            <a:off x="1028700" y="1184095"/>
            <a:ext cx="13261515" cy="600075"/>
          </a:xfrm>
          <a:prstGeom prst="rect">
            <a:avLst/>
          </a:prstGeom>
        </p:spPr>
        <p:txBody>
          <a:bodyPr lIns="0" tIns="0" rIns="0" bIns="0" rtlCol="0" anchor="t">
            <a:spAutoFit/>
          </a:bodyPr>
          <a:lstStyle/>
          <a:p>
            <a:pPr algn="l">
              <a:lnSpc>
                <a:spcPts val="4799"/>
              </a:lnSpc>
            </a:pPr>
            <a:r>
              <a:rPr lang="en-US" sz="3999" b="1">
                <a:solidFill>
                  <a:srgbClr val="222355"/>
                </a:solidFill>
                <a:latin typeface="Roboto Bold"/>
                <a:ea typeface="Roboto Bold"/>
                <a:cs typeface="Roboto Bold"/>
                <a:sym typeface="Roboto Bold"/>
              </a:rPr>
              <a:t>COMPLETAR DATOS DEL PROYECTO – DIRECTOR</a:t>
            </a:r>
          </a:p>
        </p:txBody>
      </p:sp>
      <p:sp>
        <p:nvSpPr>
          <p:cNvPr id="9" name="TextBox 9"/>
          <p:cNvSpPr txBox="1"/>
          <p:nvPr/>
        </p:nvSpPr>
        <p:spPr>
          <a:xfrm>
            <a:off x="1019175" y="2105065"/>
            <a:ext cx="16171081" cy="419100"/>
          </a:xfrm>
          <a:prstGeom prst="rect">
            <a:avLst/>
          </a:prstGeom>
        </p:spPr>
        <p:txBody>
          <a:bodyPr lIns="0" tIns="0" rIns="0" bIns="0" rtlCol="0" anchor="t">
            <a:spAutoFit/>
          </a:bodyPr>
          <a:lstStyle/>
          <a:p>
            <a:pPr algn="just">
              <a:lnSpc>
                <a:spcPts val="3000"/>
              </a:lnSpc>
            </a:pPr>
            <a:r>
              <a:rPr lang="en-US" sz="3000" b="1">
                <a:solidFill>
                  <a:srgbClr val="222355"/>
                </a:solidFill>
                <a:latin typeface="Roboto Bold"/>
                <a:ea typeface="Roboto Bold"/>
                <a:cs typeface="Roboto Bold"/>
                <a:sym typeface="Roboto Bold"/>
              </a:rPr>
              <a:t>3.3 Adhesión al trámite </a:t>
            </a:r>
          </a:p>
        </p:txBody>
      </p:sp>
      <p:sp>
        <p:nvSpPr>
          <p:cNvPr id="10" name="TextBox 10"/>
          <p:cNvSpPr txBox="1"/>
          <p:nvPr/>
        </p:nvSpPr>
        <p:spPr>
          <a:xfrm>
            <a:off x="1019175" y="2863065"/>
            <a:ext cx="4602407" cy="2324100"/>
          </a:xfrm>
          <a:prstGeom prst="rect">
            <a:avLst/>
          </a:prstGeom>
        </p:spPr>
        <p:txBody>
          <a:bodyPr lIns="0" tIns="0" rIns="0" bIns="0" rtlCol="0" anchor="t">
            <a:spAutoFit/>
          </a:bodyPr>
          <a:lstStyle/>
          <a:p>
            <a:pPr algn="just">
              <a:lnSpc>
                <a:spcPts val="3000"/>
              </a:lnSpc>
            </a:pPr>
            <a:r>
              <a:rPr lang="en-US" sz="3000">
                <a:solidFill>
                  <a:srgbClr val="222355"/>
                </a:solidFill>
                <a:latin typeface="Roboto"/>
                <a:ea typeface="Roboto"/>
                <a:cs typeface="Roboto"/>
                <a:sym typeface="Roboto"/>
              </a:rPr>
              <a:t>Por fuera del sistema (mail, teléfono, etc.), el director del proyecto le hará llegar el código del trámite correspondiente al proyecto.</a:t>
            </a:r>
          </a:p>
        </p:txBody>
      </p:sp>
      <p:sp>
        <p:nvSpPr>
          <p:cNvPr id="11" name="TextBox 11"/>
          <p:cNvSpPr txBox="1"/>
          <p:nvPr/>
        </p:nvSpPr>
        <p:spPr>
          <a:xfrm>
            <a:off x="1028700" y="5530065"/>
            <a:ext cx="4602407" cy="1562100"/>
          </a:xfrm>
          <a:prstGeom prst="rect">
            <a:avLst/>
          </a:prstGeom>
        </p:spPr>
        <p:txBody>
          <a:bodyPr lIns="0" tIns="0" rIns="0" bIns="0" rtlCol="0" anchor="t">
            <a:spAutoFit/>
          </a:bodyPr>
          <a:lstStyle/>
          <a:p>
            <a:pPr algn="just">
              <a:lnSpc>
                <a:spcPts val="3000"/>
              </a:lnSpc>
            </a:pPr>
            <a:r>
              <a:rPr lang="en-US" sz="3000">
                <a:solidFill>
                  <a:srgbClr val="222355"/>
                </a:solidFill>
                <a:latin typeface="Roboto"/>
                <a:ea typeface="Roboto"/>
                <a:cs typeface="Roboto"/>
                <a:sym typeface="Roboto"/>
              </a:rPr>
              <a:t>Para adherirse al trámite, debe seleccionar la pestaña “</a:t>
            </a:r>
            <a:r>
              <a:rPr lang="en-US" sz="3000" b="1">
                <a:solidFill>
                  <a:srgbClr val="222355"/>
                </a:solidFill>
                <a:latin typeface="Roboto Bold"/>
                <a:ea typeface="Roboto Bold"/>
                <a:cs typeface="Roboto Bold"/>
                <a:sym typeface="Roboto Bold"/>
              </a:rPr>
              <a:t>Trámite”</a:t>
            </a:r>
            <a:r>
              <a:rPr lang="en-US" sz="3000">
                <a:solidFill>
                  <a:srgbClr val="222355"/>
                </a:solidFill>
                <a:latin typeface="Roboto"/>
                <a:ea typeface="Roboto"/>
                <a:cs typeface="Roboto"/>
                <a:sym typeface="Roboto"/>
              </a:rPr>
              <a:t> como se muestra a continuación: </a:t>
            </a:r>
          </a:p>
        </p:txBody>
      </p:sp>
      <p:grpSp>
        <p:nvGrpSpPr>
          <p:cNvPr id="19" name="Grupo 18">
            <a:extLst>
              <a:ext uri="{FF2B5EF4-FFF2-40B4-BE49-F238E27FC236}">
                <a16:creationId xmlns:a16="http://schemas.microsoft.com/office/drawing/2014/main" id="{B6E4FD68-D9CA-42C1-90A0-4B4B935414A1}"/>
              </a:ext>
            </a:extLst>
          </p:cNvPr>
          <p:cNvGrpSpPr/>
          <p:nvPr/>
        </p:nvGrpSpPr>
        <p:grpSpPr>
          <a:xfrm>
            <a:off x="6540832" y="2524165"/>
            <a:ext cx="10718468" cy="6515060"/>
            <a:chOff x="6540832" y="2524165"/>
            <a:chExt cx="10718468" cy="6515060"/>
          </a:xfrm>
        </p:grpSpPr>
        <p:grpSp>
          <p:nvGrpSpPr>
            <p:cNvPr id="12" name="Group 12"/>
            <p:cNvGrpSpPr/>
            <p:nvPr/>
          </p:nvGrpSpPr>
          <p:grpSpPr>
            <a:xfrm>
              <a:off x="6540832" y="2524165"/>
              <a:ext cx="10718468" cy="6515060"/>
              <a:chOff x="0" y="0"/>
              <a:chExt cx="14291290" cy="8686746"/>
            </a:xfrm>
          </p:grpSpPr>
          <p:sp>
            <p:nvSpPr>
              <p:cNvPr id="13" name="Freeform 13"/>
              <p:cNvSpPr/>
              <p:nvPr/>
            </p:nvSpPr>
            <p:spPr>
              <a:xfrm>
                <a:off x="0" y="0"/>
                <a:ext cx="14291290" cy="8686746"/>
              </a:xfrm>
              <a:custGeom>
                <a:avLst/>
                <a:gdLst/>
                <a:ahLst/>
                <a:cxnLst/>
                <a:rect l="l" t="t" r="r" b="b"/>
                <a:pathLst>
                  <a:path w="14291290" h="8686746">
                    <a:moveTo>
                      <a:pt x="0" y="0"/>
                    </a:moveTo>
                    <a:lnTo>
                      <a:pt x="14291290" y="0"/>
                    </a:lnTo>
                    <a:lnTo>
                      <a:pt x="14291290" y="8686746"/>
                    </a:lnTo>
                    <a:lnTo>
                      <a:pt x="0" y="8686746"/>
                    </a:lnTo>
                    <a:lnTo>
                      <a:pt x="0" y="0"/>
                    </a:lnTo>
                    <a:close/>
                  </a:path>
                </a:pathLst>
              </a:custGeom>
              <a:blipFill>
                <a:blip r:embed="rId5"/>
                <a:stretch>
                  <a:fillRect t="-3" r="-6148"/>
                </a:stretch>
              </a:blipFill>
            </p:spPr>
          </p:sp>
          <p:grpSp>
            <p:nvGrpSpPr>
              <p:cNvPr id="14" name="Group 14"/>
              <p:cNvGrpSpPr/>
              <p:nvPr/>
            </p:nvGrpSpPr>
            <p:grpSpPr>
              <a:xfrm>
                <a:off x="0" y="0"/>
                <a:ext cx="14291290" cy="8686746"/>
                <a:chOff x="0" y="0"/>
                <a:chExt cx="2747528" cy="1670043"/>
              </a:xfrm>
            </p:grpSpPr>
            <p:sp>
              <p:nvSpPr>
                <p:cNvPr id="15" name="Freeform 15"/>
                <p:cNvSpPr/>
                <p:nvPr/>
              </p:nvSpPr>
              <p:spPr>
                <a:xfrm>
                  <a:off x="0" y="0"/>
                  <a:ext cx="2747528" cy="1670043"/>
                </a:xfrm>
                <a:custGeom>
                  <a:avLst/>
                  <a:gdLst/>
                  <a:ahLst/>
                  <a:cxnLst/>
                  <a:rect l="l" t="t" r="r" b="b"/>
                  <a:pathLst>
                    <a:path w="2747528" h="1670043">
                      <a:moveTo>
                        <a:pt x="0" y="0"/>
                      </a:moveTo>
                      <a:lnTo>
                        <a:pt x="2747528" y="0"/>
                      </a:lnTo>
                      <a:lnTo>
                        <a:pt x="2747528" y="1670043"/>
                      </a:lnTo>
                      <a:lnTo>
                        <a:pt x="0" y="1670043"/>
                      </a:lnTo>
                      <a:close/>
                    </a:path>
                  </a:pathLst>
                </a:custGeom>
                <a:solidFill>
                  <a:srgbClr val="000000">
                    <a:alpha val="0"/>
                  </a:srgbClr>
                </a:solidFill>
                <a:ln w="19050" cap="sq">
                  <a:solidFill>
                    <a:srgbClr val="A6A6A6"/>
                  </a:solidFill>
                  <a:prstDash val="solid"/>
                  <a:miter/>
                </a:ln>
              </p:spPr>
            </p:sp>
            <p:sp>
              <p:nvSpPr>
                <p:cNvPr id="16" name="TextBox 16"/>
                <p:cNvSpPr txBox="1"/>
                <p:nvPr/>
              </p:nvSpPr>
              <p:spPr>
                <a:xfrm>
                  <a:off x="0" y="0"/>
                  <a:ext cx="2747528" cy="1670043"/>
                </a:xfrm>
                <a:prstGeom prst="rect">
                  <a:avLst/>
                </a:prstGeom>
              </p:spPr>
              <p:txBody>
                <a:bodyPr lIns="52195" tIns="52195" rIns="52195" bIns="52195" rtlCol="0" anchor="ctr"/>
                <a:lstStyle/>
                <a:p>
                  <a:pPr algn="ctr">
                    <a:lnSpc>
                      <a:spcPts val="1800"/>
                    </a:lnSpc>
                  </a:pPr>
                  <a:endParaRPr/>
                </a:p>
              </p:txBody>
            </p:sp>
          </p:grpSp>
        </p:grpSp>
        <p:sp>
          <p:nvSpPr>
            <p:cNvPr id="17" name="Rectángulo 16">
              <a:extLst>
                <a:ext uri="{FF2B5EF4-FFF2-40B4-BE49-F238E27FC236}">
                  <a16:creationId xmlns:a16="http://schemas.microsoft.com/office/drawing/2014/main" id="{BA7236ED-596E-4574-A60B-1430752E51D8}"/>
                </a:ext>
              </a:extLst>
            </p:cNvPr>
            <p:cNvSpPr/>
            <p:nvPr/>
          </p:nvSpPr>
          <p:spPr>
            <a:xfrm>
              <a:off x="15621000" y="2863064"/>
              <a:ext cx="1371600" cy="223035"/>
            </a:xfrm>
            <a:prstGeom prst="rect">
              <a:avLst/>
            </a:prstGeom>
            <a:solidFill>
              <a:srgbClr val="323368"/>
            </a:solidFill>
            <a:ln>
              <a:solidFill>
                <a:srgbClr val="3233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27" t="-15193" b="-15193"/>
            </a:stretch>
          </a:blipFill>
        </p:spPr>
      </p:sp>
      <p:grpSp>
        <p:nvGrpSpPr>
          <p:cNvPr id="3" name="Group 3"/>
          <p:cNvGrpSpPr/>
          <p:nvPr/>
        </p:nvGrpSpPr>
        <p:grpSpPr>
          <a:xfrm>
            <a:off x="-18474" y="2"/>
            <a:ext cx="245538" cy="10286998"/>
            <a:chOff x="0" y="0"/>
            <a:chExt cx="327384" cy="13715998"/>
          </a:xfrm>
        </p:grpSpPr>
        <p:sp>
          <p:nvSpPr>
            <p:cNvPr id="4" name="Freeform 4"/>
            <p:cNvSpPr/>
            <p:nvPr/>
          </p:nvSpPr>
          <p:spPr>
            <a:xfrm>
              <a:off x="0" y="0"/>
              <a:ext cx="327395" cy="13716000"/>
            </a:xfrm>
            <a:custGeom>
              <a:avLst/>
              <a:gdLst/>
              <a:ahLst/>
              <a:cxnLst/>
              <a:rect l="l" t="t" r="r" b="b"/>
              <a:pathLst>
                <a:path w="327395" h="13716000">
                  <a:moveTo>
                    <a:pt x="0" y="0"/>
                  </a:moveTo>
                  <a:lnTo>
                    <a:pt x="327395" y="0"/>
                  </a:lnTo>
                  <a:lnTo>
                    <a:pt x="327395" y="13716000"/>
                  </a:lnTo>
                  <a:lnTo>
                    <a:pt x="0" y="13716000"/>
                  </a:lnTo>
                  <a:close/>
                </a:path>
              </a:pathLst>
            </a:custGeom>
            <a:solidFill>
              <a:srgbClr val="EC0089"/>
            </a:solidFill>
          </p:spPr>
        </p:sp>
      </p:grpSp>
      <p:sp>
        <p:nvSpPr>
          <p:cNvPr id="5" name="Freeform 5"/>
          <p:cNvSpPr/>
          <p:nvPr/>
        </p:nvSpPr>
        <p:spPr>
          <a:xfrm>
            <a:off x="13723077" y="2"/>
            <a:ext cx="3845146" cy="1116027"/>
          </a:xfrm>
          <a:custGeom>
            <a:avLst/>
            <a:gdLst/>
            <a:ahLst/>
            <a:cxnLst/>
            <a:rect l="l" t="t" r="r" b="b"/>
            <a:pathLst>
              <a:path w="3845146" h="1116027">
                <a:moveTo>
                  <a:pt x="0" y="0"/>
                </a:moveTo>
                <a:lnTo>
                  <a:pt x="3845147" y="0"/>
                </a:lnTo>
                <a:lnTo>
                  <a:pt x="3845147" y="1116026"/>
                </a:lnTo>
                <a:lnTo>
                  <a:pt x="0" y="1116026"/>
                </a:lnTo>
                <a:lnTo>
                  <a:pt x="0" y="0"/>
                </a:lnTo>
                <a:close/>
              </a:path>
            </a:pathLst>
          </a:custGeom>
          <a:blipFill>
            <a:blip r:embed="rId3"/>
            <a:stretch>
              <a:fillRect t="-103" b="-103"/>
            </a:stretch>
          </a:blipFill>
        </p:spPr>
      </p:sp>
      <p:sp>
        <p:nvSpPr>
          <p:cNvPr id="6" name="Freeform 6"/>
          <p:cNvSpPr/>
          <p:nvPr/>
        </p:nvSpPr>
        <p:spPr>
          <a:xfrm>
            <a:off x="10763078" y="244556"/>
            <a:ext cx="3103199" cy="626918"/>
          </a:xfrm>
          <a:custGeom>
            <a:avLst/>
            <a:gdLst/>
            <a:ahLst/>
            <a:cxnLst/>
            <a:rect l="l" t="t" r="r" b="b"/>
            <a:pathLst>
              <a:path w="3103199" h="626918">
                <a:moveTo>
                  <a:pt x="0" y="0"/>
                </a:moveTo>
                <a:lnTo>
                  <a:pt x="3103199" y="0"/>
                </a:lnTo>
                <a:lnTo>
                  <a:pt x="3103199" y="626918"/>
                </a:lnTo>
                <a:lnTo>
                  <a:pt x="0" y="626918"/>
                </a:lnTo>
                <a:lnTo>
                  <a:pt x="0" y="0"/>
                </a:lnTo>
                <a:close/>
              </a:path>
            </a:pathLst>
          </a:custGeom>
          <a:blipFill>
            <a:blip r:embed="rId4"/>
            <a:stretch>
              <a:fillRect/>
            </a:stretch>
          </a:blipFill>
        </p:spPr>
      </p:sp>
      <p:sp>
        <p:nvSpPr>
          <p:cNvPr id="7" name="AutoShape 7"/>
          <p:cNvSpPr/>
          <p:nvPr/>
        </p:nvSpPr>
        <p:spPr>
          <a:xfrm>
            <a:off x="1028700" y="1860370"/>
            <a:ext cx="651032" cy="0"/>
          </a:xfrm>
          <a:prstGeom prst="line">
            <a:avLst/>
          </a:prstGeom>
          <a:ln w="38100" cap="flat">
            <a:solidFill>
              <a:srgbClr val="222355"/>
            </a:solidFill>
            <a:prstDash val="solid"/>
            <a:headEnd type="none" w="sm" len="sm"/>
            <a:tailEnd type="none" w="sm" len="sm"/>
          </a:ln>
        </p:spPr>
      </p:sp>
      <p:sp>
        <p:nvSpPr>
          <p:cNvPr id="8" name="TextBox 8"/>
          <p:cNvSpPr txBox="1"/>
          <p:nvPr/>
        </p:nvSpPr>
        <p:spPr>
          <a:xfrm>
            <a:off x="1028700" y="1184095"/>
            <a:ext cx="13261515" cy="600075"/>
          </a:xfrm>
          <a:prstGeom prst="rect">
            <a:avLst/>
          </a:prstGeom>
        </p:spPr>
        <p:txBody>
          <a:bodyPr lIns="0" tIns="0" rIns="0" bIns="0" rtlCol="0" anchor="t">
            <a:spAutoFit/>
          </a:bodyPr>
          <a:lstStyle/>
          <a:p>
            <a:pPr algn="l">
              <a:lnSpc>
                <a:spcPts val="4799"/>
              </a:lnSpc>
            </a:pPr>
            <a:r>
              <a:rPr lang="en-US" sz="3999" b="1">
                <a:solidFill>
                  <a:srgbClr val="222355"/>
                </a:solidFill>
                <a:latin typeface="Roboto Bold"/>
                <a:ea typeface="Roboto Bold"/>
                <a:cs typeface="Roboto Bold"/>
                <a:sym typeface="Roboto Bold"/>
              </a:rPr>
              <a:t>COMPLETAR DATOS DEL PROYECTO – DIRECTOR</a:t>
            </a:r>
          </a:p>
        </p:txBody>
      </p:sp>
      <p:sp>
        <p:nvSpPr>
          <p:cNvPr id="9" name="TextBox 9"/>
          <p:cNvSpPr txBox="1"/>
          <p:nvPr/>
        </p:nvSpPr>
        <p:spPr>
          <a:xfrm>
            <a:off x="1019175" y="2009815"/>
            <a:ext cx="16171081" cy="419100"/>
          </a:xfrm>
          <a:prstGeom prst="rect">
            <a:avLst/>
          </a:prstGeom>
        </p:spPr>
        <p:txBody>
          <a:bodyPr lIns="0" tIns="0" rIns="0" bIns="0" rtlCol="0" anchor="t">
            <a:spAutoFit/>
          </a:bodyPr>
          <a:lstStyle/>
          <a:p>
            <a:pPr algn="just">
              <a:lnSpc>
                <a:spcPts val="3000"/>
              </a:lnSpc>
            </a:pPr>
            <a:r>
              <a:rPr lang="en-US" sz="3000" b="1">
                <a:solidFill>
                  <a:srgbClr val="222355"/>
                </a:solidFill>
                <a:latin typeface="Roboto Bold"/>
                <a:ea typeface="Roboto Bold"/>
                <a:cs typeface="Roboto Bold"/>
                <a:sym typeface="Roboto Bold"/>
              </a:rPr>
              <a:t>3.3 Adhesión al trámite </a:t>
            </a:r>
          </a:p>
        </p:txBody>
      </p:sp>
      <p:sp>
        <p:nvSpPr>
          <p:cNvPr id="10" name="TextBox 10"/>
          <p:cNvSpPr txBox="1"/>
          <p:nvPr/>
        </p:nvSpPr>
        <p:spPr>
          <a:xfrm>
            <a:off x="906391" y="2657515"/>
            <a:ext cx="15954029" cy="419100"/>
          </a:xfrm>
          <a:prstGeom prst="rect">
            <a:avLst/>
          </a:prstGeom>
        </p:spPr>
        <p:txBody>
          <a:bodyPr lIns="0" tIns="0" rIns="0" bIns="0" rtlCol="0" anchor="t">
            <a:spAutoFit/>
          </a:bodyPr>
          <a:lstStyle/>
          <a:p>
            <a:pPr algn="just">
              <a:lnSpc>
                <a:spcPts val="3000"/>
              </a:lnSpc>
            </a:pPr>
            <a:r>
              <a:rPr lang="en-US" sz="3000">
                <a:solidFill>
                  <a:srgbClr val="222355"/>
                </a:solidFill>
                <a:latin typeface="Roboto"/>
                <a:ea typeface="Roboto"/>
                <a:cs typeface="Roboto"/>
                <a:sym typeface="Roboto"/>
              </a:rPr>
              <a:t>Este código deberá ser ingresado en la siguiente pantalla en el campo </a:t>
            </a:r>
            <a:r>
              <a:rPr lang="en-US" sz="3000" b="1">
                <a:solidFill>
                  <a:srgbClr val="222355"/>
                </a:solidFill>
                <a:latin typeface="Roboto Bold"/>
                <a:ea typeface="Roboto Bold"/>
                <a:cs typeface="Roboto Bold"/>
                <a:sym typeface="Roboto Bold"/>
              </a:rPr>
              <a:t>“Código del trámite”: </a:t>
            </a:r>
          </a:p>
        </p:txBody>
      </p:sp>
      <p:grpSp>
        <p:nvGrpSpPr>
          <p:cNvPr id="16" name="Group 16"/>
          <p:cNvGrpSpPr/>
          <p:nvPr/>
        </p:nvGrpSpPr>
        <p:grpSpPr>
          <a:xfrm>
            <a:off x="1679732" y="9271874"/>
            <a:ext cx="15180688" cy="518796"/>
            <a:chOff x="0" y="0"/>
            <a:chExt cx="20240918" cy="691728"/>
          </a:xfrm>
        </p:grpSpPr>
        <p:grpSp>
          <p:nvGrpSpPr>
            <p:cNvPr id="17" name="Group 17"/>
            <p:cNvGrpSpPr/>
            <p:nvPr/>
          </p:nvGrpSpPr>
          <p:grpSpPr>
            <a:xfrm>
              <a:off x="0" y="0"/>
              <a:ext cx="20240918" cy="691728"/>
              <a:chOff x="0" y="0"/>
              <a:chExt cx="3932181" cy="134381"/>
            </a:xfrm>
          </p:grpSpPr>
          <p:sp>
            <p:nvSpPr>
              <p:cNvPr id="18" name="Freeform 18"/>
              <p:cNvSpPr/>
              <p:nvPr/>
            </p:nvSpPr>
            <p:spPr>
              <a:xfrm>
                <a:off x="0" y="0"/>
                <a:ext cx="3932181" cy="134381"/>
              </a:xfrm>
              <a:custGeom>
                <a:avLst/>
                <a:gdLst/>
                <a:ahLst/>
                <a:cxnLst/>
                <a:rect l="l" t="t" r="r" b="b"/>
                <a:pathLst>
                  <a:path w="3932181" h="134381">
                    <a:moveTo>
                      <a:pt x="2074" y="0"/>
                    </a:moveTo>
                    <a:lnTo>
                      <a:pt x="3930106" y="0"/>
                    </a:lnTo>
                    <a:cubicBezTo>
                      <a:pt x="3930657" y="0"/>
                      <a:pt x="3931184" y="219"/>
                      <a:pt x="3931573" y="608"/>
                    </a:cubicBezTo>
                    <a:cubicBezTo>
                      <a:pt x="3931962" y="997"/>
                      <a:pt x="3932181" y="1524"/>
                      <a:pt x="3932181" y="2074"/>
                    </a:cubicBezTo>
                    <a:lnTo>
                      <a:pt x="3932181" y="132307"/>
                    </a:lnTo>
                    <a:cubicBezTo>
                      <a:pt x="3932181" y="133453"/>
                      <a:pt x="3931252" y="134381"/>
                      <a:pt x="3930106" y="134381"/>
                    </a:cubicBezTo>
                    <a:lnTo>
                      <a:pt x="2074" y="134381"/>
                    </a:lnTo>
                    <a:cubicBezTo>
                      <a:pt x="929" y="134381"/>
                      <a:pt x="0" y="133453"/>
                      <a:pt x="0" y="132307"/>
                    </a:cubicBezTo>
                    <a:lnTo>
                      <a:pt x="0" y="2074"/>
                    </a:lnTo>
                    <a:cubicBezTo>
                      <a:pt x="0" y="929"/>
                      <a:pt x="929" y="0"/>
                      <a:pt x="2074" y="0"/>
                    </a:cubicBezTo>
                    <a:close/>
                  </a:path>
                </a:pathLst>
              </a:custGeom>
              <a:solidFill>
                <a:srgbClr val="222355"/>
              </a:solidFill>
            </p:spPr>
          </p:sp>
          <p:sp>
            <p:nvSpPr>
              <p:cNvPr id="19" name="TextBox 19"/>
              <p:cNvSpPr txBox="1"/>
              <p:nvPr/>
            </p:nvSpPr>
            <p:spPr>
              <a:xfrm>
                <a:off x="0" y="0"/>
                <a:ext cx="3932181" cy="134381"/>
              </a:xfrm>
              <a:prstGeom prst="rect">
                <a:avLst/>
              </a:prstGeom>
            </p:spPr>
            <p:txBody>
              <a:bodyPr lIns="50800" tIns="50800" rIns="50800" bIns="50800" rtlCol="0" anchor="ctr"/>
              <a:lstStyle/>
              <a:p>
                <a:pPr algn="ctr">
                  <a:lnSpc>
                    <a:spcPts val="1800"/>
                  </a:lnSpc>
                </a:pPr>
                <a:endParaRPr/>
              </a:p>
            </p:txBody>
          </p:sp>
        </p:grpSp>
        <p:sp>
          <p:nvSpPr>
            <p:cNvPr id="20" name="TextBox 20"/>
            <p:cNvSpPr txBox="1"/>
            <p:nvPr/>
          </p:nvSpPr>
          <p:spPr>
            <a:xfrm>
              <a:off x="234969" y="139280"/>
              <a:ext cx="19820952" cy="385505"/>
            </a:xfrm>
            <a:prstGeom prst="rect">
              <a:avLst/>
            </a:prstGeom>
          </p:spPr>
          <p:txBody>
            <a:bodyPr lIns="0" tIns="0" rIns="0" bIns="0" rtlCol="0" anchor="t">
              <a:spAutoFit/>
            </a:bodyPr>
            <a:lstStyle/>
            <a:p>
              <a:pPr algn="just">
                <a:lnSpc>
                  <a:spcPts val="2033"/>
                </a:lnSpc>
              </a:pPr>
              <a:r>
                <a:rPr lang="en-US" sz="2033" b="1">
                  <a:solidFill>
                    <a:srgbClr val="FFFFFF"/>
                  </a:solidFill>
                  <a:latin typeface="Roboto Bold"/>
                  <a:ea typeface="Roboto Bold"/>
                  <a:cs typeface="Roboto Bold"/>
                  <a:sym typeface="Roboto Bold"/>
                </a:rPr>
                <a:t>ATENCIÓN: </a:t>
              </a:r>
              <a:r>
                <a:rPr lang="en-US" sz="2033">
                  <a:solidFill>
                    <a:srgbClr val="FFFFFF"/>
                  </a:solidFill>
                  <a:latin typeface="Roboto"/>
                  <a:ea typeface="Roboto"/>
                  <a:cs typeface="Roboto"/>
                  <a:sym typeface="Roboto"/>
                </a:rPr>
                <a:t>Antes de adherirse a un trámite debe completar sus datos personales, lugar de trabajo y adjuntar un curriculum vitae.</a:t>
              </a:r>
              <a:r>
                <a:rPr lang="en-US" sz="2033" b="1">
                  <a:solidFill>
                    <a:srgbClr val="FFFFFF"/>
                  </a:solidFill>
                  <a:latin typeface="Roboto Bold"/>
                  <a:ea typeface="Roboto Bold"/>
                  <a:cs typeface="Roboto Bold"/>
                  <a:sym typeface="Roboto Bold"/>
                </a:rPr>
                <a:t> </a:t>
              </a:r>
            </a:p>
          </p:txBody>
        </p:sp>
      </p:grpSp>
      <p:grpSp>
        <p:nvGrpSpPr>
          <p:cNvPr id="22" name="Grupo 21">
            <a:extLst>
              <a:ext uri="{FF2B5EF4-FFF2-40B4-BE49-F238E27FC236}">
                <a16:creationId xmlns:a16="http://schemas.microsoft.com/office/drawing/2014/main" id="{6B995BBC-8493-4732-BC6F-6053E2468172}"/>
              </a:ext>
            </a:extLst>
          </p:cNvPr>
          <p:cNvGrpSpPr/>
          <p:nvPr/>
        </p:nvGrpSpPr>
        <p:grpSpPr>
          <a:xfrm>
            <a:off x="1679732" y="3648115"/>
            <a:ext cx="15180688" cy="5309433"/>
            <a:chOff x="1679732" y="3648115"/>
            <a:chExt cx="15180688" cy="5309433"/>
          </a:xfrm>
        </p:grpSpPr>
        <p:grpSp>
          <p:nvGrpSpPr>
            <p:cNvPr id="11" name="Group 11"/>
            <p:cNvGrpSpPr/>
            <p:nvPr/>
          </p:nvGrpSpPr>
          <p:grpSpPr>
            <a:xfrm>
              <a:off x="1679732" y="3648115"/>
              <a:ext cx="15180688" cy="5309433"/>
              <a:chOff x="0" y="0"/>
              <a:chExt cx="20240918" cy="7079245"/>
            </a:xfrm>
          </p:grpSpPr>
          <p:sp>
            <p:nvSpPr>
              <p:cNvPr id="12" name="Freeform 12"/>
              <p:cNvSpPr/>
              <p:nvPr/>
            </p:nvSpPr>
            <p:spPr>
              <a:xfrm>
                <a:off x="0" y="0"/>
                <a:ext cx="20240918" cy="7079245"/>
              </a:xfrm>
              <a:custGeom>
                <a:avLst/>
                <a:gdLst/>
                <a:ahLst/>
                <a:cxnLst/>
                <a:rect l="l" t="t" r="r" b="b"/>
                <a:pathLst>
                  <a:path w="20240918" h="7079245">
                    <a:moveTo>
                      <a:pt x="0" y="0"/>
                    </a:moveTo>
                    <a:lnTo>
                      <a:pt x="20240918" y="0"/>
                    </a:lnTo>
                    <a:lnTo>
                      <a:pt x="20240918" y="7079245"/>
                    </a:lnTo>
                    <a:lnTo>
                      <a:pt x="0" y="7079245"/>
                    </a:lnTo>
                    <a:lnTo>
                      <a:pt x="0" y="0"/>
                    </a:lnTo>
                    <a:close/>
                  </a:path>
                </a:pathLst>
              </a:custGeom>
              <a:blipFill>
                <a:blip r:embed="rId5"/>
                <a:stretch>
                  <a:fillRect t="-23" r="-1727"/>
                </a:stretch>
              </a:blipFill>
            </p:spPr>
          </p:sp>
          <p:grpSp>
            <p:nvGrpSpPr>
              <p:cNvPr id="13" name="Group 13"/>
              <p:cNvGrpSpPr/>
              <p:nvPr/>
            </p:nvGrpSpPr>
            <p:grpSpPr>
              <a:xfrm>
                <a:off x="0" y="0"/>
                <a:ext cx="20240918" cy="7079245"/>
                <a:chOff x="0" y="0"/>
                <a:chExt cx="3658231" cy="1279463"/>
              </a:xfrm>
            </p:grpSpPr>
            <p:sp>
              <p:nvSpPr>
                <p:cNvPr id="14" name="Freeform 14"/>
                <p:cNvSpPr/>
                <p:nvPr/>
              </p:nvSpPr>
              <p:spPr>
                <a:xfrm>
                  <a:off x="0" y="0"/>
                  <a:ext cx="3658231" cy="1279463"/>
                </a:xfrm>
                <a:custGeom>
                  <a:avLst/>
                  <a:gdLst/>
                  <a:ahLst/>
                  <a:cxnLst/>
                  <a:rect l="l" t="t" r="r" b="b"/>
                  <a:pathLst>
                    <a:path w="3658231" h="1279463">
                      <a:moveTo>
                        <a:pt x="0" y="0"/>
                      </a:moveTo>
                      <a:lnTo>
                        <a:pt x="3658231" y="0"/>
                      </a:lnTo>
                      <a:lnTo>
                        <a:pt x="3658231" y="1279463"/>
                      </a:lnTo>
                      <a:lnTo>
                        <a:pt x="0" y="1279463"/>
                      </a:lnTo>
                      <a:close/>
                    </a:path>
                  </a:pathLst>
                </a:custGeom>
                <a:solidFill>
                  <a:srgbClr val="000000">
                    <a:alpha val="0"/>
                  </a:srgbClr>
                </a:solidFill>
                <a:ln w="19050" cap="sq">
                  <a:solidFill>
                    <a:srgbClr val="A6A6A6"/>
                  </a:solidFill>
                  <a:prstDash val="solid"/>
                  <a:miter/>
                </a:ln>
              </p:spPr>
            </p:sp>
            <p:sp>
              <p:nvSpPr>
                <p:cNvPr id="15" name="TextBox 15"/>
                <p:cNvSpPr txBox="1"/>
                <p:nvPr/>
              </p:nvSpPr>
              <p:spPr>
                <a:xfrm>
                  <a:off x="0" y="0"/>
                  <a:ext cx="3658231" cy="1279463"/>
                </a:xfrm>
                <a:prstGeom prst="rect">
                  <a:avLst/>
                </a:prstGeom>
              </p:spPr>
              <p:txBody>
                <a:bodyPr lIns="52195" tIns="52195" rIns="52195" bIns="52195" rtlCol="0" anchor="ctr"/>
                <a:lstStyle/>
                <a:p>
                  <a:pPr algn="ctr">
                    <a:lnSpc>
                      <a:spcPts val="1800"/>
                    </a:lnSpc>
                  </a:pPr>
                  <a:endParaRPr/>
                </a:p>
              </p:txBody>
            </p:sp>
          </p:grpSp>
        </p:grpSp>
        <p:sp>
          <p:nvSpPr>
            <p:cNvPr id="21" name="Rectángulo 20">
              <a:extLst>
                <a:ext uri="{FF2B5EF4-FFF2-40B4-BE49-F238E27FC236}">
                  <a16:creationId xmlns:a16="http://schemas.microsoft.com/office/drawing/2014/main" id="{20698792-9E30-4308-9977-5510A9A5133B}"/>
                </a:ext>
              </a:extLst>
            </p:cNvPr>
            <p:cNvSpPr/>
            <p:nvPr/>
          </p:nvSpPr>
          <p:spPr>
            <a:xfrm>
              <a:off x="13956472" y="4076701"/>
              <a:ext cx="1816928" cy="248476"/>
            </a:xfrm>
            <a:prstGeom prst="rect">
              <a:avLst/>
            </a:prstGeom>
            <a:solidFill>
              <a:srgbClr val="323368"/>
            </a:solidFill>
            <a:ln>
              <a:solidFill>
                <a:srgbClr val="3233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27" t="-15193" b="-15193"/>
            </a:stretch>
          </a:blipFill>
        </p:spPr>
      </p:sp>
      <p:grpSp>
        <p:nvGrpSpPr>
          <p:cNvPr id="3" name="Group 3"/>
          <p:cNvGrpSpPr/>
          <p:nvPr/>
        </p:nvGrpSpPr>
        <p:grpSpPr>
          <a:xfrm>
            <a:off x="-18474" y="2"/>
            <a:ext cx="245538" cy="10286998"/>
            <a:chOff x="0" y="0"/>
            <a:chExt cx="327384" cy="13715998"/>
          </a:xfrm>
        </p:grpSpPr>
        <p:sp>
          <p:nvSpPr>
            <p:cNvPr id="4" name="Freeform 4"/>
            <p:cNvSpPr/>
            <p:nvPr/>
          </p:nvSpPr>
          <p:spPr>
            <a:xfrm>
              <a:off x="0" y="0"/>
              <a:ext cx="327395" cy="13716000"/>
            </a:xfrm>
            <a:custGeom>
              <a:avLst/>
              <a:gdLst/>
              <a:ahLst/>
              <a:cxnLst/>
              <a:rect l="l" t="t" r="r" b="b"/>
              <a:pathLst>
                <a:path w="327395" h="13716000">
                  <a:moveTo>
                    <a:pt x="0" y="0"/>
                  </a:moveTo>
                  <a:lnTo>
                    <a:pt x="327395" y="0"/>
                  </a:lnTo>
                  <a:lnTo>
                    <a:pt x="327395" y="13716000"/>
                  </a:lnTo>
                  <a:lnTo>
                    <a:pt x="0" y="13716000"/>
                  </a:lnTo>
                  <a:close/>
                </a:path>
              </a:pathLst>
            </a:custGeom>
            <a:solidFill>
              <a:srgbClr val="EC0089"/>
            </a:solidFill>
          </p:spPr>
        </p:sp>
      </p:grpSp>
      <p:sp>
        <p:nvSpPr>
          <p:cNvPr id="5" name="Freeform 5"/>
          <p:cNvSpPr/>
          <p:nvPr/>
        </p:nvSpPr>
        <p:spPr>
          <a:xfrm>
            <a:off x="13723077" y="2"/>
            <a:ext cx="3845146" cy="1116027"/>
          </a:xfrm>
          <a:custGeom>
            <a:avLst/>
            <a:gdLst/>
            <a:ahLst/>
            <a:cxnLst/>
            <a:rect l="l" t="t" r="r" b="b"/>
            <a:pathLst>
              <a:path w="3845146" h="1116027">
                <a:moveTo>
                  <a:pt x="0" y="0"/>
                </a:moveTo>
                <a:lnTo>
                  <a:pt x="3845147" y="0"/>
                </a:lnTo>
                <a:lnTo>
                  <a:pt x="3845147" y="1116026"/>
                </a:lnTo>
                <a:lnTo>
                  <a:pt x="0" y="1116026"/>
                </a:lnTo>
                <a:lnTo>
                  <a:pt x="0" y="0"/>
                </a:lnTo>
                <a:close/>
              </a:path>
            </a:pathLst>
          </a:custGeom>
          <a:blipFill>
            <a:blip r:embed="rId3"/>
            <a:stretch>
              <a:fillRect t="-103" b="-103"/>
            </a:stretch>
          </a:blipFill>
        </p:spPr>
      </p:sp>
      <p:sp>
        <p:nvSpPr>
          <p:cNvPr id="6" name="Freeform 6"/>
          <p:cNvSpPr/>
          <p:nvPr/>
        </p:nvSpPr>
        <p:spPr>
          <a:xfrm>
            <a:off x="10763078" y="244556"/>
            <a:ext cx="3103199" cy="626918"/>
          </a:xfrm>
          <a:custGeom>
            <a:avLst/>
            <a:gdLst/>
            <a:ahLst/>
            <a:cxnLst/>
            <a:rect l="l" t="t" r="r" b="b"/>
            <a:pathLst>
              <a:path w="3103199" h="626918">
                <a:moveTo>
                  <a:pt x="0" y="0"/>
                </a:moveTo>
                <a:lnTo>
                  <a:pt x="3103199" y="0"/>
                </a:lnTo>
                <a:lnTo>
                  <a:pt x="3103199" y="626918"/>
                </a:lnTo>
                <a:lnTo>
                  <a:pt x="0" y="626918"/>
                </a:lnTo>
                <a:lnTo>
                  <a:pt x="0" y="0"/>
                </a:lnTo>
                <a:close/>
              </a:path>
            </a:pathLst>
          </a:custGeom>
          <a:blipFill>
            <a:blip r:embed="rId4"/>
            <a:stretch>
              <a:fillRect/>
            </a:stretch>
          </a:blipFill>
        </p:spPr>
      </p:sp>
      <p:sp>
        <p:nvSpPr>
          <p:cNvPr id="7" name="AutoShape 7"/>
          <p:cNvSpPr/>
          <p:nvPr/>
        </p:nvSpPr>
        <p:spPr>
          <a:xfrm>
            <a:off x="1028700" y="1860370"/>
            <a:ext cx="651032" cy="0"/>
          </a:xfrm>
          <a:prstGeom prst="line">
            <a:avLst/>
          </a:prstGeom>
          <a:ln w="38100" cap="flat">
            <a:solidFill>
              <a:srgbClr val="222355"/>
            </a:solidFill>
            <a:prstDash val="solid"/>
            <a:headEnd type="none" w="sm" len="sm"/>
            <a:tailEnd type="none" w="sm" len="sm"/>
          </a:ln>
        </p:spPr>
      </p:sp>
      <p:sp>
        <p:nvSpPr>
          <p:cNvPr id="8" name="TextBox 8"/>
          <p:cNvSpPr txBox="1"/>
          <p:nvPr/>
        </p:nvSpPr>
        <p:spPr>
          <a:xfrm>
            <a:off x="1028700" y="1184095"/>
            <a:ext cx="13261515" cy="600075"/>
          </a:xfrm>
          <a:prstGeom prst="rect">
            <a:avLst/>
          </a:prstGeom>
        </p:spPr>
        <p:txBody>
          <a:bodyPr lIns="0" tIns="0" rIns="0" bIns="0" rtlCol="0" anchor="t">
            <a:spAutoFit/>
          </a:bodyPr>
          <a:lstStyle/>
          <a:p>
            <a:pPr algn="l">
              <a:lnSpc>
                <a:spcPts val="4799"/>
              </a:lnSpc>
            </a:pPr>
            <a:r>
              <a:rPr lang="en-US" sz="3999" b="1">
                <a:solidFill>
                  <a:srgbClr val="222355"/>
                </a:solidFill>
                <a:latin typeface="Roboto Bold"/>
                <a:ea typeface="Roboto Bold"/>
                <a:cs typeface="Roboto Bold"/>
                <a:sym typeface="Roboto Bold"/>
              </a:rPr>
              <a:t>COMPLETAR DATOS DEL PROYECTO – DIRECTOR</a:t>
            </a:r>
          </a:p>
        </p:txBody>
      </p:sp>
      <p:sp>
        <p:nvSpPr>
          <p:cNvPr id="9" name="TextBox 9"/>
          <p:cNvSpPr txBox="1"/>
          <p:nvPr/>
        </p:nvSpPr>
        <p:spPr>
          <a:xfrm>
            <a:off x="1019175" y="2009815"/>
            <a:ext cx="14626475" cy="419100"/>
          </a:xfrm>
          <a:prstGeom prst="rect">
            <a:avLst/>
          </a:prstGeom>
        </p:spPr>
        <p:txBody>
          <a:bodyPr lIns="0" tIns="0" rIns="0" bIns="0" rtlCol="0" anchor="t">
            <a:spAutoFit/>
          </a:bodyPr>
          <a:lstStyle/>
          <a:p>
            <a:pPr algn="just">
              <a:lnSpc>
                <a:spcPts val="3000"/>
              </a:lnSpc>
            </a:pPr>
            <a:r>
              <a:rPr lang="en-US" sz="3000" b="1">
                <a:solidFill>
                  <a:srgbClr val="222355"/>
                </a:solidFill>
                <a:latin typeface="Roboto Bold"/>
                <a:ea typeface="Roboto Bold"/>
                <a:cs typeface="Roboto Bold"/>
                <a:sym typeface="Roboto Bold"/>
              </a:rPr>
              <a:t>3.3 Adhesión al trámite </a:t>
            </a:r>
          </a:p>
        </p:txBody>
      </p:sp>
      <p:grpSp>
        <p:nvGrpSpPr>
          <p:cNvPr id="15" name="Group 15"/>
          <p:cNvGrpSpPr/>
          <p:nvPr/>
        </p:nvGrpSpPr>
        <p:grpSpPr>
          <a:xfrm>
            <a:off x="1679001" y="2619415"/>
            <a:ext cx="14929998" cy="510229"/>
            <a:chOff x="0" y="0"/>
            <a:chExt cx="19906665" cy="680305"/>
          </a:xfrm>
        </p:grpSpPr>
        <p:grpSp>
          <p:nvGrpSpPr>
            <p:cNvPr id="16" name="Group 16"/>
            <p:cNvGrpSpPr/>
            <p:nvPr/>
          </p:nvGrpSpPr>
          <p:grpSpPr>
            <a:xfrm>
              <a:off x="0" y="0"/>
              <a:ext cx="19906665" cy="680305"/>
              <a:chOff x="0" y="0"/>
              <a:chExt cx="3932181" cy="134381"/>
            </a:xfrm>
          </p:grpSpPr>
          <p:sp>
            <p:nvSpPr>
              <p:cNvPr id="17" name="Freeform 17"/>
              <p:cNvSpPr/>
              <p:nvPr/>
            </p:nvSpPr>
            <p:spPr>
              <a:xfrm>
                <a:off x="0" y="0"/>
                <a:ext cx="3932181" cy="134381"/>
              </a:xfrm>
              <a:custGeom>
                <a:avLst/>
                <a:gdLst/>
                <a:ahLst/>
                <a:cxnLst/>
                <a:rect l="l" t="t" r="r" b="b"/>
                <a:pathLst>
                  <a:path w="3932181" h="134381">
                    <a:moveTo>
                      <a:pt x="2074" y="0"/>
                    </a:moveTo>
                    <a:lnTo>
                      <a:pt x="3930106" y="0"/>
                    </a:lnTo>
                    <a:cubicBezTo>
                      <a:pt x="3930657" y="0"/>
                      <a:pt x="3931184" y="219"/>
                      <a:pt x="3931573" y="608"/>
                    </a:cubicBezTo>
                    <a:cubicBezTo>
                      <a:pt x="3931962" y="997"/>
                      <a:pt x="3932181" y="1524"/>
                      <a:pt x="3932181" y="2074"/>
                    </a:cubicBezTo>
                    <a:lnTo>
                      <a:pt x="3932181" y="132307"/>
                    </a:lnTo>
                    <a:cubicBezTo>
                      <a:pt x="3932181" y="133453"/>
                      <a:pt x="3931252" y="134381"/>
                      <a:pt x="3930106" y="134381"/>
                    </a:cubicBezTo>
                    <a:lnTo>
                      <a:pt x="2074" y="134381"/>
                    </a:lnTo>
                    <a:cubicBezTo>
                      <a:pt x="929" y="134381"/>
                      <a:pt x="0" y="133453"/>
                      <a:pt x="0" y="132307"/>
                    </a:cubicBezTo>
                    <a:lnTo>
                      <a:pt x="0" y="2074"/>
                    </a:lnTo>
                    <a:cubicBezTo>
                      <a:pt x="0" y="929"/>
                      <a:pt x="929" y="0"/>
                      <a:pt x="2074" y="0"/>
                    </a:cubicBezTo>
                    <a:close/>
                  </a:path>
                </a:pathLst>
              </a:custGeom>
              <a:solidFill>
                <a:srgbClr val="222355"/>
              </a:solidFill>
            </p:spPr>
          </p:sp>
          <p:sp>
            <p:nvSpPr>
              <p:cNvPr id="18" name="TextBox 18"/>
              <p:cNvSpPr txBox="1"/>
              <p:nvPr/>
            </p:nvSpPr>
            <p:spPr>
              <a:xfrm>
                <a:off x="0" y="0"/>
                <a:ext cx="3932181" cy="134381"/>
              </a:xfrm>
              <a:prstGeom prst="rect">
                <a:avLst/>
              </a:prstGeom>
            </p:spPr>
            <p:txBody>
              <a:bodyPr lIns="50800" tIns="50800" rIns="50800" bIns="50800" rtlCol="0" anchor="ctr"/>
              <a:lstStyle/>
              <a:p>
                <a:pPr algn="ctr">
                  <a:lnSpc>
                    <a:spcPts val="1800"/>
                  </a:lnSpc>
                </a:pPr>
                <a:endParaRPr/>
              </a:p>
            </p:txBody>
          </p:sp>
        </p:grpSp>
        <p:sp>
          <p:nvSpPr>
            <p:cNvPr id="19" name="TextBox 19"/>
            <p:cNvSpPr txBox="1"/>
            <p:nvPr/>
          </p:nvSpPr>
          <p:spPr>
            <a:xfrm>
              <a:off x="231089" y="137294"/>
              <a:ext cx="19493634" cy="378825"/>
            </a:xfrm>
            <a:prstGeom prst="rect">
              <a:avLst/>
            </a:prstGeom>
          </p:spPr>
          <p:txBody>
            <a:bodyPr lIns="0" tIns="0" rIns="0" bIns="0" rtlCol="0" anchor="t">
              <a:spAutoFit/>
            </a:bodyPr>
            <a:lstStyle/>
            <a:p>
              <a:pPr algn="just">
                <a:lnSpc>
                  <a:spcPts val="2000"/>
                </a:lnSpc>
              </a:pPr>
              <a:r>
                <a:rPr lang="en-US" sz="2000" b="1">
                  <a:solidFill>
                    <a:srgbClr val="FFFFFF"/>
                  </a:solidFill>
                  <a:latin typeface="Roboto Bold"/>
                  <a:ea typeface="Roboto Bold"/>
                  <a:cs typeface="Roboto Bold"/>
                  <a:sym typeface="Roboto Bold"/>
                </a:rPr>
                <a:t>ATENCIÓN: </a:t>
              </a:r>
              <a:r>
                <a:rPr lang="en-US" sz="2000">
                  <a:solidFill>
                    <a:srgbClr val="FFFFFF"/>
                  </a:solidFill>
                  <a:latin typeface="Roboto"/>
                  <a:ea typeface="Roboto"/>
                  <a:cs typeface="Roboto"/>
                  <a:sym typeface="Roboto"/>
                </a:rPr>
                <a:t>Antes de adherirse a un trámite debe completar sus datos personales, lugar de trabajo y adjuntar un curriculum vitae.</a:t>
              </a:r>
              <a:r>
                <a:rPr lang="en-US" sz="2000" b="1">
                  <a:solidFill>
                    <a:srgbClr val="FFFFFF"/>
                  </a:solidFill>
                  <a:latin typeface="Roboto Bold"/>
                  <a:ea typeface="Roboto Bold"/>
                  <a:cs typeface="Roboto Bold"/>
                  <a:sym typeface="Roboto Bold"/>
                </a:rPr>
                <a:t> </a:t>
              </a:r>
            </a:p>
          </p:txBody>
        </p:sp>
      </p:grpSp>
      <p:grpSp>
        <p:nvGrpSpPr>
          <p:cNvPr id="21" name="Grupo 20">
            <a:extLst>
              <a:ext uri="{FF2B5EF4-FFF2-40B4-BE49-F238E27FC236}">
                <a16:creationId xmlns:a16="http://schemas.microsoft.com/office/drawing/2014/main" id="{22406D2D-CD8A-432B-9A2E-62DBE9D0BDF5}"/>
              </a:ext>
            </a:extLst>
          </p:cNvPr>
          <p:cNvGrpSpPr/>
          <p:nvPr/>
        </p:nvGrpSpPr>
        <p:grpSpPr>
          <a:xfrm>
            <a:off x="1553656" y="3390940"/>
            <a:ext cx="15180688" cy="6545056"/>
            <a:chOff x="1553656" y="3390940"/>
            <a:chExt cx="15180688" cy="6545056"/>
          </a:xfrm>
        </p:grpSpPr>
        <p:grpSp>
          <p:nvGrpSpPr>
            <p:cNvPr id="10" name="Group 10"/>
            <p:cNvGrpSpPr/>
            <p:nvPr/>
          </p:nvGrpSpPr>
          <p:grpSpPr>
            <a:xfrm>
              <a:off x="1553656" y="3390940"/>
              <a:ext cx="15180688" cy="6545056"/>
              <a:chOff x="0" y="0"/>
              <a:chExt cx="20240918" cy="8726741"/>
            </a:xfrm>
          </p:grpSpPr>
          <p:sp>
            <p:nvSpPr>
              <p:cNvPr id="11" name="Freeform 11"/>
              <p:cNvSpPr/>
              <p:nvPr/>
            </p:nvSpPr>
            <p:spPr>
              <a:xfrm>
                <a:off x="0" y="0"/>
                <a:ext cx="20240918" cy="8726741"/>
              </a:xfrm>
              <a:custGeom>
                <a:avLst/>
                <a:gdLst/>
                <a:ahLst/>
                <a:cxnLst/>
                <a:rect l="l" t="t" r="r" b="b"/>
                <a:pathLst>
                  <a:path w="20240918" h="8726741">
                    <a:moveTo>
                      <a:pt x="0" y="0"/>
                    </a:moveTo>
                    <a:lnTo>
                      <a:pt x="20240918" y="0"/>
                    </a:lnTo>
                    <a:lnTo>
                      <a:pt x="20240918" y="8726741"/>
                    </a:lnTo>
                    <a:lnTo>
                      <a:pt x="0" y="8726741"/>
                    </a:lnTo>
                    <a:lnTo>
                      <a:pt x="0" y="0"/>
                    </a:lnTo>
                    <a:close/>
                  </a:path>
                </a:pathLst>
              </a:custGeom>
              <a:blipFill>
                <a:blip r:embed="rId5"/>
                <a:stretch>
                  <a:fillRect t="-14" r="-997" b="-4258"/>
                </a:stretch>
              </a:blipFill>
            </p:spPr>
          </p:sp>
          <p:grpSp>
            <p:nvGrpSpPr>
              <p:cNvPr id="12" name="Group 12"/>
              <p:cNvGrpSpPr/>
              <p:nvPr/>
            </p:nvGrpSpPr>
            <p:grpSpPr>
              <a:xfrm>
                <a:off x="0" y="0"/>
                <a:ext cx="20240918" cy="8726741"/>
                <a:chOff x="0" y="0"/>
                <a:chExt cx="3658231" cy="1577223"/>
              </a:xfrm>
            </p:grpSpPr>
            <p:sp>
              <p:nvSpPr>
                <p:cNvPr id="13" name="Freeform 13"/>
                <p:cNvSpPr/>
                <p:nvPr/>
              </p:nvSpPr>
              <p:spPr>
                <a:xfrm>
                  <a:off x="0" y="0"/>
                  <a:ext cx="3658231" cy="1577223"/>
                </a:xfrm>
                <a:custGeom>
                  <a:avLst/>
                  <a:gdLst/>
                  <a:ahLst/>
                  <a:cxnLst/>
                  <a:rect l="l" t="t" r="r" b="b"/>
                  <a:pathLst>
                    <a:path w="3658231" h="1577223">
                      <a:moveTo>
                        <a:pt x="0" y="0"/>
                      </a:moveTo>
                      <a:lnTo>
                        <a:pt x="3658231" y="0"/>
                      </a:lnTo>
                      <a:lnTo>
                        <a:pt x="3658231" y="1577223"/>
                      </a:lnTo>
                      <a:lnTo>
                        <a:pt x="0" y="1577223"/>
                      </a:lnTo>
                      <a:close/>
                    </a:path>
                  </a:pathLst>
                </a:custGeom>
                <a:solidFill>
                  <a:srgbClr val="000000">
                    <a:alpha val="0"/>
                  </a:srgbClr>
                </a:solidFill>
                <a:ln w="19050" cap="sq">
                  <a:solidFill>
                    <a:srgbClr val="A6A6A6"/>
                  </a:solidFill>
                  <a:prstDash val="solid"/>
                  <a:miter/>
                </a:ln>
              </p:spPr>
            </p:sp>
            <p:sp>
              <p:nvSpPr>
                <p:cNvPr id="14" name="TextBox 14"/>
                <p:cNvSpPr txBox="1"/>
                <p:nvPr/>
              </p:nvSpPr>
              <p:spPr>
                <a:xfrm>
                  <a:off x="0" y="0"/>
                  <a:ext cx="3658231" cy="1577223"/>
                </a:xfrm>
                <a:prstGeom prst="rect">
                  <a:avLst/>
                </a:prstGeom>
              </p:spPr>
              <p:txBody>
                <a:bodyPr lIns="55521" tIns="55521" rIns="55521" bIns="55521" rtlCol="0" anchor="ctr"/>
                <a:lstStyle/>
                <a:p>
                  <a:pPr algn="ctr">
                    <a:lnSpc>
                      <a:spcPts val="1800"/>
                    </a:lnSpc>
                  </a:pPr>
                  <a:endParaRPr/>
                </a:p>
              </p:txBody>
            </p:sp>
          </p:grpSp>
        </p:grpSp>
        <p:sp>
          <p:nvSpPr>
            <p:cNvPr id="20" name="Rectángulo 19">
              <a:extLst>
                <a:ext uri="{FF2B5EF4-FFF2-40B4-BE49-F238E27FC236}">
                  <a16:creationId xmlns:a16="http://schemas.microsoft.com/office/drawing/2014/main" id="{0C7CA078-00AD-4849-9260-CCB5B443934D}"/>
                </a:ext>
              </a:extLst>
            </p:cNvPr>
            <p:cNvSpPr/>
            <p:nvPr/>
          </p:nvSpPr>
          <p:spPr>
            <a:xfrm>
              <a:off x="13180476" y="3793985"/>
              <a:ext cx="2465173" cy="249833"/>
            </a:xfrm>
            <a:prstGeom prst="rect">
              <a:avLst/>
            </a:prstGeom>
            <a:solidFill>
              <a:srgbClr val="323368"/>
            </a:solidFill>
            <a:ln>
              <a:solidFill>
                <a:srgbClr val="3233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27" t="-15193" b="-15193"/>
            </a:stretch>
          </a:blipFill>
        </p:spPr>
      </p:sp>
      <p:grpSp>
        <p:nvGrpSpPr>
          <p:cNvPr id="3" name="Group 3"/>
          <p:cNvGrpSpPr/>
          <p:nvPr/>
        </p:nvGrpSpPr>
        <p:grpSpPr>
          <a:xfrm>
            <a:off x="-18474" y="2"/>
            <a:ext cx="245538" cy="10286998"/>
            <a:chOff x="0" y="0"/>
            <a:chExt cx="327384" cy="13715998"/>
          </a:xfrm>
        </p:grpSpPr>
        <p:sp>
          <p:nvSpPr>
            <p:cNvPr id="4" name="Freeform 4"/>
            <p:cNvSpPr/>
            <p:nvPr/>
          </p:nvSpPr>
          <p:spPr>
            <a:xfrm>
              <a:off x="0" y="0"/>
              <a:ext cx="327395" cy="13716000"/>
            </a:xfrm>
            <a:custGeom>
              <a:avLst/>
              <a:gdLst/>
              <a:ahLst/>
              <a:cxnLst/>
              <a:rect l="l" t="t" r="r" b="b"/>
              <a:pathLst>
                <a:path w="327395" h="13716000">
                  <a:moveTo>
                    <a:pt x="0" y="0"/>
                  </a:moveTo>
                  <a:lnTo>
                    <a:pt x="327395" y="0"/>
                  </a:lnTo>
                  <a:lnTo>
                    <a:pt x="327395" y="13716000"/>
                  </a:lnTo>
                  <a:lnTo>
                    <a:pt x="0" y="13716000"/>
                  </a:lnTo>
                  <a:close/>
                </a:path>
              </a:pathLst>
            </a:custGeom>
            <a:solidFill>
              <a:srgbClr val="EC0089"/>
            </a:solidFill>
          </p:spPr>
        </p:sp>
      </p:grpSp>
      <p:sp>
        <p:nvSpPr>
          <p:cNvPr id="5" name="Freeform 5"/>
          <p:cNvSpPr/>
          <p:nvPr/>
        </p:nvSpPr>
        <p:spPr>
          <a:xfrm>
            <a:off x="13723077" y="2"/>
            <a:ext cx="3845146" cy="1116027"/>
          </a:xfrm>
          <a:custGeom>
            <a:avLst/>
            <a:gdLst/>
            <a:ahLst/>
            <a:cxnLst/>
            <a:rect l="l" t="t" r="r" b="b"/>
            <a:pathLst>
              <a:path w="3845146" h="1116027">
                <a:moveTo>
                  <a:pt x="0" y="0"/>
                </a:moveTo>
                <a:lnTo>
                  <a:pt x="3845147" y="0"/>
                </a:lnTo>
                <a:lnTo>
                  <a:pt x="3845147" y="1116026"/>
                </a:lnTo>
                <a:lnTo>
                  <a:pt x="0" y="1116026"/>
                </a:lnTo>
                <a:lnTo>
                  <a:pt x="0" y="0"/>
                </a:lnTo>
                <a:close/>
              </a:path>
            </a:pathLst>
          </a:custGeom>
          <a:blipFill>
            <a:blip r:embed="rId3"/>
            <a:stretch>
              <a:fillRect t="-103" b="-103"/>
            </a:stretch>
          </a:blipFill>
        </p:spPr>
      </p:sp>
      <p:sp>
        <p:nvSpPr>
          <p:cNvPr id="6" name="Freeform 6"/>
          <p:cNvSpPr/>
          <p:nvPr/>
        </p:nvSpPr>
        <p:spPr>
          <a:xfrm>
            <a:off x="10763078" y="244556"/>
            <a:ext cx="3103199" cy="626918"/>
          </a:xfrm>
          <a:custGeom>
            <a:avLst/>
            <a:gdLst/>
            <a:ahLst/>
            <a:cxnLst/>
            <a:rect l="l" t="t" r="r" b="b"/>
            <a:pathLst>
              <a:path w="3103199" h="626918">
                <a:moveTo>
                  <a:pt x="0" y="0"/>
                </a:moveTo>
                <a:lnTo>
                  <a:pt x="3103199" y="0"/>
                </a:lnTo>
                <a:lnTo>
                  <a:pt x="3103199" y="626918"/>
                </a:lnTo>
                <a:lnTo>
                  <a:pt x="0" y="626918"/>
                </a:lnTo>
                <a:lnTo>
                  <a:pt x="0" y="0"/>
                </a:lnTo>
                <a:close/>
              </a:path>
            </a:pathLst>
          </a:custGeom>
          <a:blipFill>
            <a:blip r:embed="rId4"/>
            <a:stretch>
              <a:fillRect/>
            </a:stretch>
          </a:blipFill>
        </p:spPr>
      </p:sp>
      <p:sp>
        <p:nvSpPr>
          <p:cNvPr id="7" name="AutoShape 7"/>
          <p:cNvSpPr/>
          <p:nvPr/>
        </p:nvSpPr>
        <p:spPr>
          <a:xfrm>
            <a:off x="1028700" y="1860370"/>
            <a:ext cx="651032" cy="0"/>
          </a:xfrm>
          <a:prstGeom prst="line">
            <a:avLst/>
          </a:prstGeom>
          <a:ln w="38100" cap="flat">
            <a:solidFill>
              <a:srgbClr val="222355"/>
            </a:solidFill>
            <a:prstDash val="solid"/>
            <a:headEnd type="none" w="sm" len="sm"/>
            <a:tailEnd type="none" w="sm" len="sm"/>
          </a:ln>
        </p:spPr>
      </p:sp>
      <p:sp>
        <p:nvSpPr>
          <p:cNvPr id="8" name="TextBox 8"/>
          <p:cNvSpPr txBox="1"/>
          <p:nvPr/>
        </p:nvSpPr>
        <p:spPr>
          <a:xfrm>
            <a:off x="1028700" y="1184095"/>
            <a:ext cx="13261515" cy="600075"/>
          </a:xfrm>
          <a:prstGeom prst="rect">
            <a:avLst/>
          </a:prstGeom>
        </p:spPr>
        <p:txBody>
          <a:bodyPr lIns="0" tIns="0" rIns="0" bIns="0" rtlCol="0" anchor="t">
            <a:spAutoFit/>
          </a:bodyPr>
          <a:lstStyle/>
          <a:p>
            <a:pPr algn="l">
              <a:lnSpc>
                <a:spcPts val="4799"/>
              </a:lnSpc>
            </a:pPr>
            <a:r>
              <a:rPr lang="en-US" sz="3999" b="1">
                <a:solidFill>
                  <a:srgbClr val="222355"/>
                </a:solidFill>
                <a:latin typeface="Roboto Bold"/>
                <a:ea typeface="Roboto Bold"/>
                <a:cs typeface="Roboto Bold"/>
                <a:sym typeface="Roboto Bold"/>
              </a:rPr>
              <a:t>COMPLETAR DATOS DEL PROYECTO – DIRECTOR</a:t>
            </a:r>
          </a:p>
        </p:txBody>
      </p:sp>
      <p:sp>
        <p:nvSpPr>
          <p:cNvPr id="9" name="TextBox 9"/>
          <p:cNvSpPr txBox="1"/>
          <p:nvPr/>
        </p:nvSpPr>
        <p:spPr>
          <a:xfrm>
            <a:off x="1019175" y="2009815"/>
            <a:ext cx="14626475" cy="419100"/>
          </a:xfrm>
          <a:prstGeom prst="rect">
            <a:avLst/>
          </a:prstGeom>
        </p:spPr>
        <p:txBody>
          <a:bodyPr lIns="0" tIns="0" rIns="0" bIns="0" rtlCol="0" anchor="t">
            <a:spAutoFit/>
          </a:bodyPr>
          <a:lstStyle/>
          <a:p>
            <a:pPr algn="just">
              <a:lnSpc>
                <a:spcPts val="3000"/>
              </a:lnSpc>
            </a:pPr>
            <a:r>
              <a:rPr lang="en-US" sz="3000" b="1">
                <a:solidFill>
                  <a:srgbClr val="222355"/>
                </a:solidFill>
                <a:latin typeface="Roboto Bold"/>
                <a:ea typeface="Roboto Bold"/>
                <a:cs typeface="Roboto Bold"/>
                <a:sym typeface="Roboto Bold"/>
              </a:rPr>
              <a:t>3.3 Adhesión al trámite </a:t>
            </a:r>
          </a:p>
        </p:txBody>
      </p:sp>
      <p:sp>
        <p:nvSpPr>
          <p:cNvPr id="10" name="TextBox 10"/>
          <p:cNvSpPr txBox="1"/>
          <p:nvPr/>
        </p:nvSpPr>
        <p:spPr>
          <a:xfrm>
            <a:off x="1019175" y="2781340"/>
            <a:ext cx="15954029" cy="800100"/>
          </a:xfrm>
          <a:prstGeom prst="rect">
            <a:avLst/>
          </a:prstGeom>
        </p:spPr>
        <p:txBody>
          <a:bodyPr lIns="0" tIns="0" rIns="0" bIns="0" rtlCol="0" anchor="t">
            <a:spAutoFit/>
          </a:bodyPr>
          <a:lstStyle/>
          <a:p>
            <a:pPr algn="just">
              <a:lnSpc>
                <a:spcPts val="3000"/>
              </a:lnSpc>
            </a:pPr>
            <a:r>
              <a:rPr lang="en-US" sz="3000">
                <a:solidFill>
                  <a:srgbClr val="222355"/>
                </a:solidFill>
                <a:latin typeface="Roboto"/>
                <a:ea typeface="Roboto"/>
                <a:cs typeface="Roboto"/>
                <a:sym typeface="Roboto"/>
              </a:rPr>
              <a:t>Una vez completados los datos requeridos, el sistema solicita que confirme la operación, debe seleccionar la opción </a:t>
            </a:r>
            <a:r>
              <a:rPr lang="en-US" sz="3000" b="1">
                <a:solidFill>
                  <a:srgbClr val="222355"/>
                </a:solidFill>
                <a:latin typeface="Roboto Bold"/>
                <a:ea typeface="Roboto Bold"/>
                <a:cs typeface="Roboto Bold"/>
                <a:sym typeface="Roboto Bold"/>
              </a:rPr>
              <a:t>“Confirmar”</a:t>
            </a:r>
            <a:r>
              <a:rPr lang="en-US" sz="3000">
                <a:solidFill>
                  <a:srgbClr val="222355"/>
                </a:solidFill>
                <a:latin typeface="Roboto"/>
                <a:ea typeface="Roboto"/>
                <a:cs typeface="Roboto"/>
                <a:sym typeface="Roboto"/>
              </a:rPr>
              <a:t>: </a:t>
            </a:r>
          </a:p>
        </p:txBody>
      </p:sp>
      <p:grpSp>
        <p:nvGrpSpPr>
          <p:cNvPr id="18" name="Grupo 17">
            <a:extLst>
              <a:ext uri="{FF2B5EF4-FFF2-40B4-BE49-F238E27FC236}">
                <a16:creationId xmlns:a16="http://schemas.microsoft.com/office/drawing/2014/main" id="{A7354C42-FF9C-45F6-BED1-269513A87D16}"/>
              </a:ext>
            </a:extLst>
          </p:cNvPr>
          <p:cNvGrpSpPr/>
          <p:nvPr/>
        </p:nvGrpSpPr>
        <p:grpSpPr>
          <a:xfrm>
            <a:off x="1028700" y="3952915"/>
            <a:ext cx="16377379" cy="4913322"/>
            <a:chOff x="1028700" y="3952915"/>
            <a:chExt cx="16377379" cy="4913322"/>
          </a:xfrm>
        </p:grpSpPr>
        <p:grpSp>
          <p:nvGrpSpPr>
            <p:cNvPr id="11" name="Group 11"/>
            <p:cNvGrpSpPr/>
            <p:nvPr/>
          </p:nvGrpSpPr>
          <p:grpSpPr>
            <a:xfrm>
              <a:off x="1028700" y="3952915"/>
              <a:ext cx="16377379" cy="4913322"/>
              <a:chOff x="0" y="0"/>
              <a:chExt cx="21836506" cy="6551096"/>
            </a:xfrm>
          </p:grpSpPr>
          <p:sp>
            <p:nvSpPr>
              <p:cNvPr id="12" name="Freeform 12"/>
              <p:cNvSpPr/>
              <p:nvPr/>
            </p:nvSpPr>
            <p:spPr>
              <a:xfrm>
                <a:off x="5700" y="5824"/>
                <a:ext cx="21830806" cy="6545273"/>
              </a:xfrm>
              <a:custGeom>
                <a:avLst/>
                <a:gdLst/>
                <a:ahLst/>
                <a:cxnLst/>
                <a:rect l="l" t="t" r="r" b="b"/>
                <a:pathLst>
                  <a:path w="21830806" h="6545273">
                    <a:moveTo>
                      <a:pt x="0" y="0"/>
                    </a:moveTo>
                    <a:lnTo>
                      <a:pt x="21830806" y="0"/>
                    </a:lnTo>
                    <a:lnTo>
                      <a:pt x="21830806" y="6545272"/>
                    </a:lnTo>
                    <a:lnTo>
                      <a:pt x="0" y="6545272"/>
                    </a:lnTo>
                    <a:lnTo>
                      <a:pt x="0" y="0"/>
                    </a:lnTo>
                    <a:close/>
                  </a:path>
                </a:pathLst>
              </a:custGeom>
              <a:blipFill>
                <a:blip r:embed="rId5"/>
                <a:stretch>
                  <a:fillRect t="-27" r="-3962" b="-4259"/>
                </a:stretch>
              </a:blipFill>
            </p:spPr>
          </p:sp>
          <p:grpSp>
            <p:nvGrpSpPr>
              <p:cNvPr id="13" name="Group 13"/>
              <p:cNvGrpSpPr/>
              <p:nvPr/>
            </p:nvGrpSpPr>
            <p:grpSpPr>
              <a:xfrm>
                <a:off x="0" y="0"/>
                <a:ext cx="21836506" cy="6551096"/>
                <a:chOff x="0" y="0"/>
                <a:chExt cx="3658231" cy="1097494"/>
              </a:xfrm>
            </p:grpSpPr>
            <p:sp>
              <p:nvSpPr>
                <p:cNvPr id="14" name="Freeform 14"/>
                <p:cNvSpPr/>
                <p:nvPr/>
              </p:nvSpPr>
              <p:spPr>
                <a:xfrm>
                  <a:off x="0" y="0"/>
                  <a:ext cx="3658231" cy="1097493"/>
                </a:xfrm>
                <a:custGeom>
                  <a:avLst/>
                  <a:gdLst/>
                  <a:ahLst/>
                  <a:cxnLst/>
                  <a:rect l="l" t="t" r="r" b="b"/>
                  <a:pathLst>
                    <a:path w="3658231" h="1097493">
                      <a:moveTo>
                        <a:pt x="0" y="0"/>
                      </a:moveTo>
                      <a:lnTo>
                        <a:pt x="3658231" y="0"/>
                      </a:lnTo>
                      <a:lnTo>
                        <a:pt x="3658231" y="1097493"/>
                      </a:lnTo>
                      <a:lnTo>
                        <a:pt x="0" y="1097493"/>
                      </a:lnTo>
                      <a:close/>
                    </a:path>
                  </a:pathLst>
                </a:custGeom>
                <a:solidFill>
                  <a:srgbClr val="000000">
                    <a:alpha val="0"/>
                  </a:srgbClr>
                </a:solidFill>
                <a:ln w="19050" cap="sq">
                  <a:solidFill>
                    <a:srgbClr val="A6A6A6"/>
                  </a:solidFill>
                  <a:prstDash val="solid"/>
                  <a:miter/>
                </a:ln>
              </p:spPr>
            </p:sp>
            <p:sp>
              <p:nvSpPr>
                <p:cNvPr id="15" name="TextBox 15"/>
                <p:cNvSpPr txBox="1"/>
                <p:nvPr/>
              </p:nvSpPr>
              <p:spPr>
                <a:xfrm>
                  <a:off x="0" y="0"/>
                  <a:ext cx="3658231" cy="1097494"/>
                </a:xfrm>
                <a:prstGeom prst="rect">
                  <a:avLst/>
                </a:prstGeom>
              </p:spPr>
              <p:txBody>
                <a:bodyPr lIns="55521" tIns="55521" rIns="55521" bIns="55521" rtlCol="0" anchor="ctr"/>
                <a:lstStyle/>
                <a:p>
                  <a:pPr algn="ctr">
                    <a:lnSpc>
                      <a:spcPts val="1800"/>
                    </a:lnSpc>
                  </a:pPr>
                  <a:endParaRPr/>
                </a:p>
              </p:txBody>
            </p:sp>
          </p:grpSp>
        </p:grpSp>
        <p:sp>
          <p:nvSpPr>
            <p:cNvPr id="16" name="Rectángulo 15">
              <a:extLst>
                <a:ext uri="{FF2B5EF4-FFF2-40B4-BE49-F238E27FC236}">
                  <a16:creationId xmlns:a16="http://schemas.microsoft.com/office/drawing/2014/main" id="{7C98B6D2-8BF4-4DB9-8826-F3BF1489059C}"/>
                </a:ext>
              </a:extLst>
            </p:cNvPr>
            <p:cNvSpPr/>
            <p:nvPr/>
          </p:nvSpPr>
          <p:spPr>
            <a:xfrm>
              <a:off x="14959850" y="4438730"/>
              <a:ext cx="1651750" cy="247569"/>
            </a:xfrm>
            <a:prstGeom prst="rect">
              <a:avLst/>
            </a:prstGeom>
            <a:solidFill>
              <a:srgbClr val="323368"/>
            </a:solidFill>
            <a:ln>
              <a:solidFill>
                <a:srgbClr val="3233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sp>
        <p:nvSpPr>
          <p:cNvPr id="17" name="Rectángulo 16">
            <a:extLst>
              <a:ext uri="{FF2B5EF4-FFF2-40B4-BE49-F238E27FC236}">
                <a16:creationId xmlns:a16="http://schemas.microsoft.com/office/drawing/2014/main" id="{EACEACAC-040A-4169-8DFE-BC0C991EF79F}"/>
              </a:ext>
            </a:extLst>
          </p:cNvPr>
          <p:cNvSpPr/>
          <p:nvPr/>
        </p:nvSpPr>
        <p:spPr>
          <a:xfrm>
            <a:off x="11049000" y="6896100"/>
            <a:ext cx="1981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ln>
                <a:solidFill>
                  <a:schemeClr val="bg1"/>
                </a:solidFill>
              </a:ln>
              <a:solidFill>
                <a:schemeClr val="bg1"/>
              </a:solidFill>
            </a:endParaRPr>
          </a:p>
        </p:txBody>
      </p:sp>
      <p:sp>
        <p:nvSpPr>
          <p:cNvPr id="19" name="CuadroTexto 18">
            <a:extLst>
              <a:ext uri="{FF2B5EF4-FFF2-40B4-BE49-F238E27FC236}">
                <a16:creationId xmlns:a16="http://schemas.microsoft.com/office/drawing/2014/main" id="{C5B63EBB-6066-41E8-BF02-A0976E07D2A1}"/>
              </a:ext>
            </a:extLst>
          </p:cNvPr>
          <p:cNvSpPr txBox="1"/>
          <p:nvPr/>
        </p:nvSpPr>
        <p:spPr>
          <a:xfrm>
            <a:off x="11049000" y="6831568"/>
            <a:ext cx="1779373" cy="369332"/>
          </a:xfrm>
          <a:prstGeom prst="rect">
            <a:avLst/>
          </a:prstGeom>
          <a:noFill/>
        </p:spPr>
        <p:txBody>
          <a:bodyPr wrap="square" rtlCol="0">
            <a:spAutoFit/>
          </a:bodyPr>
          <a:lstStyle/>
          <a:p>
            <a:r>
              <a:rPr lang="es-ES" dirty="0" err="1">
                <a:solidFill>
                  <a:srgbClr val="323368"/>
                </a:solidFill>
              </a:rPr>
              <a:t>xxxxxxxxx</a:t>
            </a:r>
            <a:endParaRPr lang="es-AR" dirty="0">
              <a:solidFill>
                <a:srgbClr val="323368"/>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27" t="-15193" b="-15193"/>
            </a:stretch>
          </a:blipFill>
        </p:spPr>
      </p:sp>
      <p:grpSp>
        <p:nvGrpSpPr>
          <p:cNvPr id="3" name="Group 3"/>
          <p:cNvGrpSpPr/>
          <p:nvPr/>
        </p:nvGrpSpPr>
        <p:grpSpPr>
          <a:xfrm>
            <a:off x="-18474" y="2"/>
            <a:ext cx="245538" cy="10286998"/>
            <a:chOff x="0" y="0"/>
            <a:chExt cx="327384" cy="13715998"/>
          </a:xfrm>
        </p:grpSpPr>
        <p:sp>
          <p:nvSpPr>
            <p:cNvPr id="4" name="Freeform 4"/>
            <p:cNvSpPr/>
            <p:nvPr/>
          </p:nvSpPr>
          <p:spPr>
            <a:xfrm>
              <a:off x="0" y="0"/>
              <a:ext cx="327395" cy="13716000"/>
            </a:xfrm>
            <a:custGeom>
              <a:avLst/>
              <a:gdLst/>
              <a:ahLst/>
              <a:cxnLst/>
              <a:rect l="l" t="t" r="r" b="b"/>
              <a:pathLst>
                <a:path w="327395" h="13716000">
                  <a:moveTo>
                    <a:pt x="0" y="0"/>
                  </a:moveTo>
                  <a:lnTo>
                    <a:pt x="327395" y="0"/>
                  </a:lnTo>
                  <a:lnTo>
                    <a:pt x="327395" y="13716000"/>
                  </a:lnTo>
                  <a:lnTo>
                    <a:pt x="0" y="13716000"/>
                  </a:lnTo>
                  <a:close/>
                </a:path>
              </a:pathLst>
            </a:custGeom>
            <a:solidFill>
              <a:srgbClr val="EC0089"/>
            </a:solidFill>
          </p:spPr>
        </p:sp>
      </p:grpSp>
      <p:sp>
        <p:nvSpPr>
          <p:cNvPr id="5" name="Freeform 5"/>
          <p:cNvSpPr/>
          <p:nvPr/>
        </p:nvSpPr>
        <p:spPr>
          <a:xfrm>
            <a:off x="13723077" y="2"/>
            <a:ext cx="3845146" cy="1116027"/>
          </a:xfrm>
          <a:custGeom>
            <a:avLst/>
            <a:gdLst/>
            <a:ahLst/>
            <a:cxnLst/>
            <a:rect l="l" t="t" r="r" b="b"/>
            <a:pathLst>
              <a:path w="3845146" h="1116027">
                <a:moveTo>
                  <a:pt x="0" y="0"/>
                </a:moveTo>
                <a:lnTo>
                  <a:pt x="3845147" y="0"/>
                </a:lnTo>
                <a:lnTo>
                  <a:pt x="3845147" y="1116026"/>
                </a:lnTo>
                <a:lnTo>
                  <a:pt x="0" y="1116026"/>
                </a:lnTo>
                <a:lnTo>
                  <a:pt x="0" y="0"/>
                </a:lnTo>
                <a:close/>
              </a:path>
            </a:pathLst>
          </a:custGeom>
          <a:blipFill>
            <a:blip r:embed="rId3"/>
            <a:stretch>
              <a:fillRect t="-103" b="-103"/>
            </a:stretch>
          </a:blipFill>
        </p:spPr>
      </p:sp>
      <p:sp>
        <p:nvSpPr>
          <p:cNvPr id="6" name="Freeform 6"/>
          <p:cNvSpPr/>
          <p:nvPr/>
        </p:nvSpPr>
        <p:spPr>
          <a:xfrm>
            <a:off x="10763078" y="244556"/>
            <a:ext cx="3103199" cy="626918"/>
          </a:xfrm>
          <a:custGeom>
            <a:avLst/>
            <a:gdLst/>
            <a:ahLst/>
            <a:cxnLst/>
            <a:rect l="l" t="t" r="r" b="b"/>
            <a:pathLst>
              <a:path w="3103199" h="626918">
                <a:moveTo>
                  <a:pt x="0" y="0"/>
                </a:moveTo>
                <a:lnTo>
                  <a:pt x="3103199" y="0"/>
                </a:lnTo>
                <a:lnTo>
                  <a:pt x="3103199" y="626918"/>
                </a:lnTo>
                <a:lnTo>
                  <a:pt x="0" y="626918"/>
                </a:lnTo>
                <a:lnTo>
                  <a:pt x="0" y="0"/>
                </a:lnTo>
                <a:close/>
              </a:path>
            </a:pathLst>
          </a:custGeom>
          <a:blipFill>
            <a:blip r:embed="rId4"/>
            <a:stretch>
              <a:fillRect/>
            </a:stretch>
          </a:blipFill>
        </p:spPr>
      </p:sp>
      <p:sp>
        <p:nvSpPr>
          <p:cNvPr id="7" name="AutoShape 7"/>
          <p:cNvSpPr/>
          <p:nvPr/>
        </p:nvSpPr>
        <p:spPr>
          <a:xfrm>
            <a:off x="1028700" y="1860370"/>
            <a:ext cx="651032" cy="0"/>
          </a:xfrm>
          <a:prstGeom prst="line">
            <a:avLst/>
          </a:prstGeom>
          <a:ln w="38100" cap="flat">
            <a:solidFill>
              <a:srgbClr val="222355"/>
            </a:solidFill>
            <a:prstDash val="solid"/>
            <a:headEnd type="none" w="sm" len="sm"/>
            <a:tailEnd type="none" w="sm" len="sm"/>
          </a:ln>
        </p:spPr>
      </p:sp>
      <p:sp>
        <p:nvSpPr>
          <p:cNvPr id="8" name="TextBox 8"/>
          <p:cNvSpPr txBox="1"/>
          <p:nvPr/>
        </p:nvSpPr>
        <p:spPr>
          <a:xfrm>
            <a:off x="1028700" y="1184095"/>
            <a:ext cx="13261515" cy="600075"/>
          </a:xfrm>
          <a:prstGeom prst="rect">
            <a:avLst/>
          </a:prstGeom>
        </p:spPr>
        <p:txBody>
          <a:bodyPr lIns="0" tIns="0" rIns="0" bIns="0" rtlCol="0" anchor="t">
            <a:spAutoFit/>
          </a:bodyPr>
          <a:lstStyle/>
          <a:p>
            <a:pPr algn="l">
              <a:lnSpc>
                <a:spcPts val="4799"/>
              </a:lnSpc>
            </a:pPr>
            <a:r>
              <a:rPr lang="en-US" sz="3999" b="1">
                <a:solidFill>
                  <a:srgbClr val="222355"/>
                </a:solidFill>
                <a:latin typeface="Roboto Bold"/>
                <a:ea typeface="Roboto Bold"/>
                <a:cs typeface="Roboto Bold"/>
                <a:sym typeface="Roboto Bold"/>
              </a:rPr>
              <a:t>COMPLETAR DATOS DEL PROYECTO – DIRECTOR</a:t>
            </a:r>
          </a:p>
        </p:txBody>
      </p:sp>
      <p:sp>
        <p:nvSpPr>
          <p:cNvPr id="9" name="TextBox 9"/>
          <p:cNvSpPr txBox="1"/>
          <p:nvPr/>
        </p:nvSpPr>
        <p:spPr>
          <a:xfrm>
            <a:off x="1019175" y="2009815"/>
            <a:ext cx="14626475" cy="419100"/>
          </a:xfrm>
          <a:prstGeom prst="rect">
            <a:avLst/>
          </a:prstGeom>
        </p:spPr>
        <p:txBody>
          <a:bodyPr lIns="0" tIns="0" rIns="0" bIns="0" rtlCol="0" anchor="t">
            <a:spAutoFit/>
          </a:bodyPr>
          <a:lstStyle/>
          <a:p>
            <a:pPr algn="just">
              <a:lnSpc>
                <a:spcPts val="3000"/>
              </a:lnSpc>
            </a:pPr>
            <a:r>
              <a:rPr lang="en-US" sz="3000" b="1">
                <a:solidFill>
                  <a:srgbClr val="222355"/>
                </a:solidFill>
                <a:latin typeface="Roboto Bold"/>
                <a:ea typeface="Roboto Bold"/>
                <a:cs typeface="Roboto Bold"/>
                <a:sym typeface="Roboto Bold"/>
              </a:rPr>
              <a:t>3.3 Adhesión al trámite </a:t>
            </a:r>
          </a:p>
        </p:txBody>
      </p:sp>
      <p:sp>
        <p:nvSpPr>
          <p:cNvPr id="10" name="TextBox 10"/>
          <p:cNvSpPr txBox="1"/>
          <p:nvPr/>
        </p:nvSpPr>
        <p:spPr>
          <a:xfrm>
            <a:off x="1019175" y="2781340"/>
            <a:ext cx="15954029" cy="800100"/>
          </a:xfrm>
          <a:prstGeom prst="rect">
            <a:avLst/>
          </a:prstGeom>
        </p:spPr>
        <p:txBody>
          <a:bodyPr lIns="0" tIns="0" rIns="0" bIns="0" rtlCol="0" anchor="t">
            <a:spAutoFit/>
          </a:bodyPr>
          <a:lstStyle/>
          <a:p>
            <a:pPr algn="just">
              <a:lnSpc>
                <a:spcPts val="3000"/>
              </a:lnSpc>
            </a:pPr>
            <a:r>
              <a:rPr lang="en-US" sz="3000">
                <a:solidFill>
                  <a:srgbClr val="222355"/>
                </a:solidFill>
                <a:latin typeface="Roboto"/>
                <a:ea typeface="Roboto"/>
                <a:cs typeface="Roboto"/>
                <a:sym typeface="Roboto"/>
              </a:rPr>
              <a:t>Luego de confirmar la operación, se visualiza un mensaje confirmando que se incorporó con éxito al trámite del director correspondiente a su proyecto: </a:t>
            </a:r>
          </a:p>
        </p:txBody>
      </p:sp>
      <p:grpSp>
        <p:nvGrpSpPr>
          <p:cNvPr id="11" name="Group 11"/>
          <p:cNvGrpSpPr/>
          <p:nvPr/>
        </p:nvGrpSpPr>
        <p:grpSpPr>
          <a:xfrm>
            <a:off x="1019175" y="4218851"/>
            <a:ext cx="16756054" cy="4924774"/>
            <a:chOff x="0" y="0"/>
            <a:chExt cx="22341405" cy="6566365"/>
          </a:xfrm>
        </p:grpSpPr>
        <p:sp>
          <p:nvSpPr>
            <p:cNvPr id="12" name="Freeform 12"/>
            <p:cNvSpPr/>
            <p:nvPr/>
          </p:nvSpPr>
          <p:spPr>
            <a:xfrm>
              <a:off x="0" y="0"/>
              <a:ext cx="22341405" cy="6524805"/>
            </a:xfrm>
            <a:custGeom>
              <a:avLst/>
              <a:gdLst/>
              <a:ahLst/>
              <a:cxnLst/>
              <a:rect l="l" t="t" r="r" b="b"/>
              <a:pathLst>
                <a:path w="22341405" h="6524805">
                  <a:moveTo>
                    <a:pt x="0" y="0"/>
                  </a:moveTo>
                  <a:lnTo>
                    <a:pt x="22341405" y="0"/>
                  </a:lnTo>
                  <a:lnTo>
                    <a:pt x="22341405" y="6524805"/>
                  </a:lnTo>
                  <a:lnTo>
                    <a:pt x="0" y="6524805"/>
                  </a:lnTo>
                  <a:lnTo>
                    <a:pt x="0" y="0"/>
                  </a:lnTo>
                  <a:close/>
                </a:path>
              </a:pathLst>
            </a:custGeom>
            <a:blipFill>
              <a:blip r:embed="rId5"/>
              <a:stretch>
                <a:fillRect r="-9019"/>
              </a:stretch>
            </a:blipFill>
          </p:spPr>
        </p:sp>
        <p:grpSp>
          <p:nvGrpSpPr>
            <p:cNvPr id="13" name="Group 13"/>
            <p:cNvGrpSpPr/>
            <p:nvPr/>
          </p:nvGrpSpPr>
          <p:grpSpPr>
            <a:xfrm>
              <a:off x="0" y="0"/>
              <a:ext cx="22341405" cy="6566365"/>
              <a:chOff x="0" y="0"/>
              <a:chExt cx="3488568" cy="1025325"/>
            </a:xfrm>
          </p:grpSpPr>
          <p:sp>
            <p:nvSpPr>
              <p:cNvPr id="14" name="Freeform 14"/>
              <p:cNvSpPr/>
              <p:nvPr/>
            </p:nvSpPr>
            <p:spPr>
              <a:xfrm>
                <a:off x="0" y="0"/>
                <a:ext cx="3488568" cy="1025325"/>
              </a:xfrm>
              <a:custGeom>
                <a:avLst/>
                <a:gdLst/>
                <a:ahLst/>
                <a:cxnLst/>
                <a:rect l="l" t="t" r="r" b="b"/>
                <a:pathLst>
                  <a:path w="3488568" h="1025325">
                    <a:moveTo>
                      <a:pt x="0" y="0"/>
                    </a:moveTo>
                    <a:lnTo>
                      <a:pt x="3488568" y="0"/>
                    </a:lnTo>
                    <a:lnTo>
                      <a:pt x="3488568" y="1025325"/>
                    </a:lnTo>
                    <a:lnTo>
                      <a:pt x="0" y="1025325"/>
                    </a:lnTo>
                    <a:close/>
                  </a:path>
                </a:pathLst>
              </a:custGeom>
              <a:solidFill>
                <a:srgbClr val="000000">
                  <a:alpha val="0"/>
                </a:srgbClr>
              </a:solidFill>
              <a:ln w="19050" cap="sq">
                <a:solidFill>
                  <a:srgbClr val="A6A6A6"/>
                </a:solidFill>
                <a:prstDash val="solid"/>
                <a:miter/>
              </a:ln>
            </p:spPr>
          </p:sp>
          <p:sp>
            <p:nvSpPr>
              <p:cNvPr id="15" name="TextBox 15"/>
              <p:cNvSpPr txBox="1"/>
              <p:nvPr/>
            </p:nvSpPr>
            <p:spPr>
              <a:xfrm>
                <a:off x="0" y="0"/>
                <a:ext cx="3488568" cy="1025325"/>
              </a:xfrm>
              <a:prstGeom prst="rect">
                <a:avLst/>
              </a:prstGeom>
            </p:spPr>
            <p:txBody>
              <a:bodyPr lIns="64263" tIns="64263" rIns="64263" bIns="64263" rtlCol="0" anchor="ctr"/>
              <a:lstStyle/>
              <a:p>
                <a:pPr algn="ctr">
                  <a:lnSpc>
                    <a:spcPts val="1800"/>
                  </a:lnSpc>
                </a:pPr>
                <a:endParaRPr/>
              </a:p>
            </p:txBody>
          </p:sp>
        </p:grpSp>
        <p:grpSp>
          <p:nvGrpSpPr>
            <p:cNvPr id="16" name="Group 16"/>
            <p:cNvGrpSpPr/>
            <p:nvPr/>
          </p:nvGrpSpPr>
          <p:grpSpPr>
            <a:xfrm>
              <a:off x="11917877" y="4148885"/>
              <a:ext cx="2784917" cy="508706"/>
              <a:chOff x="0" y="0"/>
              <a:chExt cx="550107" cy="100485"/>
            </a:xfrm>
          </p:grpSpPr>
          <p:sp>
            <p:nvSpPr>
              <p:cNvPr id="17" name="Freeform 17"/>
              <p:cNvSpPr/>
              <p:nvPr/>
            </p:nvSpPr>
            <p:spPr>
              <a:xfrm>
                <a:off x="0" y="0"/>
                <a:ext cx="550107" cy="100485"/>
              </a:xfrm>
              <a:custGeom>
                <a:avLst/>
                <a:gdLst/>
                <a:ahLst/>
                <a:cxnLst/>
                <a:rect l="l" t="t" r="r" b="b"/>
                <a:pathLst>
                  <a:path w="550107" h="100485">
                    <a:moveTo>
                      <a:pt x="0" y="0"/>
                    </a:moveTo>
                    <a:lnTo>
                      <a:pt x="550107" y="0"/>
                    </a:lnTo>
                    <a:lnTo>
                      <a:pt x="550107" y="100485"/>
                    </a:lnTo>
                    <a:lnTo>
                      <a:pt x="0" y="100485"/>
                    </a:lnTo>
                    <a:close/>
                  </a:path>
                </a:pathLst>
              </a:custGeom>
              <a:solidFill>
                <a:srgbClr val="FFFFFF"/>
              </a:solidFill>
            </p:spPr>
          </p:sp>
          <p:sp>
            <p:nvSpPr>
              <p:cNvPr id="18" name="TextBox 18"/>
              <p:cNvSpPr txBox="1"/>
              <p:nvPr/>
            </p:nvSpPr>
            <p:spPr>
              <a:xfrm>
                <a:off x="0" y="0"/>
                <a:ext cx="550107" cy="100485"/>
              </a:xfrm>
              <a:prstGeom prst="rect">
                <a:avLst/>
              </a:prstGeom>
            </p:spPr>
            <p:txBody>
              <a:bodyPr lIns="50800" tIns="50800" rIns="50800" bIns="50800" rtlCol="0" anchor="ctr"/>
              <a:lstStyle/>
              <a:p>
                <a:pPr algn="ctr">
                  <a:lnSpc>
                    <a:spcPts val="1800"/>
                  </a:lnSpc>
                </a:pPr>
                <a:endParaRPr/>
              </a:p>
            </p:txBody>
          </p:sp>
        </p:grpSp>
        <p:sp>
          <p:nvSpPr>
            <p:cNvPr id="19" name="TextBox 19"/>
            <p:cNvSpPr txBox="1"/>
            <p:nvPr/>
          </p:nvSpPr>
          <p:spPr>
            <a:xfrm>
              <a:off x="12143760" y="4199685"/>
              <a:ext cx="1968188" cy="470606"/>
            </a:xfrm>
            <a:prstGeom prst="rect">
              <a:avLst/>
            </a:prstGeom>
          </p:spPr>
          <p:txBody>
            <a:bodyPr lIns="0" tIns="0" rIns="0" bIns="0" rtlCol="0" anchor="t">
              <a:spAutoFit/>
            </a:bodyPr>
            <a:lstStyle/>
            <a:p>
              <a:pPr algn="just">
                <a:lnSpc>
                  <a:spcPts val="2503"/>
                </a:lnSpc>
              </a:pPr>
              <a:r>
                <a:rPr lang="en-US" sz="2503">
                  <a:solidFill>
                    <a:srgbClr val="222355"/>
                  </a:solidFill>
                  <a:latin typeface="Roboto"/>
                  <a:ea typeface="Roboto"/>
                  <a:cs typeface="Roboto"/>
                  <a:sym typeface="Roboto"/>
                </a:rPr>
                <a:t>xxxxxxxx</a:t>
              </a:r>
            </a:p>
          </p:txBody>
        </p:sp>
      </p:grpSp>
      <p:grpSp>
        <p:nvGrpSpPr>
          <p:cNvPr id="20" name="Group 20"/>
          <p:cNvGrpSpPr/>
          <p:nvPr/>
        </p:nvGrpSpPr>
        <p:grpSpPr>
          <a:xfrm>
            <a:off x="16175721" y="4733396"/>
            <a:ext cx="1575917" cy="238086"/>
            <a:chOff x="0" y="0"/>
            <a:chExt cx="415056" cy="62706"/>
          </a:xfrm>
        </p:grpSpPr>
        <p:sp>
          <p:nvSpPr>
            <p:cNvPr id="21" name="Freeform 21"/>
            <p:cNvSpPr/>
            <p:nvPr/>
          </p:nvSpPr>
          <p:spPr>
            <a:xfrm>
              <a:off x="0" y="0"/>
              <a:ext cx="415056" cy="62706"/>
            </a:xfrm>
            <a:custGeom>
              <a:avLst/>
              <a:gdLst/>
              <a:ahLst/>
              <a:cxnLst/>
              <a:rect l="l" t="t" r="r" b="b"/>
              <a:pathLst>
                <a:path w="415056" h="62706">
                  <a:moveTo>
                    <a:pt x="0" y="0"/>
                  </a:moveTo>
                  <a:lnTo>
                    <a:pt x="415056" y="0"/>
                  </a:lnTo>
                  <a:lnTo>
                    <a:pt x="415056" y="62706"/>
                  </a:lnTo>
                  <a:lnTo>
                    <a:pt x="0" y="62706"/>
                  </a:lnTo>
                  <a:close/>
                </a:path>
              </a:pathLst>
            </a:custGeom>
            <a:solidFill>
              <a:srgbClr val="222355"/>
            </a:solidFill>
          </p:spPr>
        </p:sp>
        <p:sp>
          <p:nvSpPr>
            <p:cNvPr id="22" name="TextBox 22"/>
            <p:cNvSpPr txBox="1"/>
            <p:nvPr/>
          </p:nvSpPr>
          <p:spPr>
            <a:xfrm>
              <a:off x="0" y="0"/>
              <a:ext cx="415056" cy="62706"/>
            </a:xfrm>
            <a:prstGeom prst="rect">
              <a:avLst/>
            </a:prstGeom>
          </p:spPr>
          <p:txBody>
            <a:bodyPr lIns="50800" tIns="50800" rIns="50800" bIns="50800" rtlCol="0" anchor="ctr"/>
            <a:lstStyle/>
            <a:p>
              <a:pPr algn="ctr">
                <a:lnSpc>
                  <a:spcPts val="1800"/>
                </a:lnSpc>
              </a:pP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27" t="-15193" b="-15193"/>
            </a:stretch>
          </a:blipFill>
        </p:spPr>
      </p:sp>
      <p:grpSp>
        <p:nvGrpSpPr>
          <p:cNvPr id="3" name="Group 3"/>
          <p:cNvGrpSpPr/>
          <p:nvPr/>
        </p:nvGrpSpPr>
        <p:grpSpPr>
          <a:xfrm>
            <a:off x="-18474" y="2"/>
            <a:ext cx="245538" cy="10286998"/>
            <a:chOff x="0" y="0"/>
            <a:chExt cx="327384" cy="13715998"/>
          </a:xfrm>
        </p:grpSpPr>
        <p:sp>
          <p:nvSpPr>
            <p:cNvPr id="4" name="Freeform 4"/>
            <p:cNvSpPr/>
            <p:nvPr/>
          </p:nvSpPr>
          <p:spPr>
            <a:xfrm>
              <a:off x="0" y="0"/>
              <a:ext cx="327395" cy="13716000"/>
            </a:xfrm>
            <a:custGeom>
              <a:avLst/>
              <a:gdLst/>
              <a:ahLst/>
              <a:cxnLst/>
              <a:rect l="l" t="t" r="r" b="b"/>
              <a:pathLst>
                <a:path w="327395" h="13716000">
                  <a:moveTo>
                    <a:pt x="0" y="0"/>
                  </a:moveTo>
                  <a:lnTo>
                    <a:pt x="327395" y="0"/>
                  </a:lnTo>
                  <a:lnTo>
                    <a:pt x="327395" y="13716000"/>
                  </a:lnTo>
                  <a:lnTo>
                    <a:pt x="0" y="13716000"/>
                  </a:lnTo>
                  <a:close/>
                </a:path>
              </a:pathLst>
            </a:custGeom>
            <a:solidFill>
              <a:srgbClr val="EC0089"/>
            </a:solidFill>
          </p:spPr>
        </p:sp>
      </p:grpSp>
      <p:sp>
        <p:nvSpPr>
          <p:cNvPr id="5" name="Freeform 5"/>
          <p:cNvSpPr/>
          <p:nvPr/>
        </p:nvSpPr>
        <p:spPr>
          <a:xfrm>
            <a:off x="13723077" y="2"/>
            <a:ext cx="3845146" cy="1116027"/>
          </a:xfrm>
          <a:custGeom>
            <a:avLst/>
            <a:gdLst/>
            <a:ahLst/>
            <a:cxnLst/>
            <a:rect l="l" t="t" r="r" b="b"/>
            <a:pathLst>
              <a:path w="3845146" h="1116027">
                <a:moveTo>
                  <a:pt x="0" y="0"/>
                </a:moveTo>
                <a:lnTo>
                  <a:pt x="3845147" y="0"/>
                </a:lnTo>
                <a:lnTo>
                  <a:pt x="3845147" y="1116026"/>
                </a:lnTo>
                <a:lnTo>
                  <a:pt x="0" y="1116026"/>
                </a:lnTo>
                <a:lnTo>
                  <a:pt x="0" y="0"/>
                </a:lnTo>
                <a:close/>
              </a:path>
            </a:pathLst>
          </a:custGeom>
          <a:blipFill>
            <a:blip r:embed="rId3"/>
            <a:stretch>
              <a:fillRect t="-103" b="-103"/>
            </a:stretch>
          </a:blipFill>
        </p:spPr>
      </p:sp>
      <p:sp>
        <p:nvSpPr>
          <p:cNvPr id="6" name="Freeform 6"/>
          <p:cNvSpPr/>
          <p:nvPr/>
        </p:nvSpPr>
        <p:spPr>
          <a:xfrm>
            <a:off x="10763078" y="244556"/>
            <a:ext cx="3103199" cy="626918"/>
          </a:xfrm>
          <a:custGeom>
            <a:avLst/>
            <a:gdLst/>
            <a:ahLst/>
            <a:cxnLst/>
            <a:rect l="l" t="t" r="r" b="b"/>
            <a:pathLst>
              <a:path w="3103199" h="626918">
                <a:moveTo>
                  <a:pt x="0" y="0"/>
                </a:moveTo>
                <a:lnTo>
                  <a:pt x="3103199" y="0"/>
                </a:lnTo>
                <a:lnTo>
                  <a:pt x="3103199" y="626918"/>
                </a:lnTo>
                <a:lnTo>
                  <a:pt x="0" y="626918"/>
                </a:lnTo>
                <a:lnTo>
                  <a:pt x="0" y="0"/>
                </a:lnTo>
                <a:close/>
              </a:path>
            </a:pathLst>
          </a:custGeom>
          <a:blipFill>
            <a:blip r:embed="rId4"/>
            <a:stretch>
              <a:fillRect/>
            </a:stretch>
          </a:blipFill>
        </p:spPr>
      </p:sp>
      <p:sp>
        <p:nvSpPr>
          <p:cNvPr id="7" name="AutoShape 7"/>
          <p:cNvSpPr/>
          <p:nvPr/>
        </p:nvSpPr>
        <p:spPr>
          <a:xfrm>
            <a:off x="1028700" y="1860370"/>
            <a:ext cx="651032" cy="0"/>
          </a:xfrm>
          <a:prstGeom prst="line">
            <a:avLst/>
          </a:prstGeom>
          <a:ln w="38100" cap="flat">
            <a:solidFill>
              <a:srgbClr val="222355"/>
            </a:solidFill>
            <a:prstDash val="solid"/>
            <a:headEnd type="none" w="sm" len="sm"/>
            <a:tailEnd type="none" w="sm" len="sm"/>
          </a:ln>
        </p:spPr>
      </p:sp>
      <p:sp>
        <p:nvSpPr>
          <p:cNvPr id="8" name="TextBox 8"/>
          <p:cNvSpPr txBox="1"/>
          <p:nvPr/>
        </p:nvSpPr>
        <p:spPr>
          <a:xfrm>
            <a:off x="1028700" y="1184095"/>
            <a:ext cx="13261515" cy="600075"/>
          </a:xfrm>
          <a:prstGeom prst="rect">
            <a:avLst/>
          </a:prstGeom>
        </p:spPr>
        <p:txBody>
          <a:bodyPr lIns="0" tIns="0" rIns="0" bIns="0" rtlCol="0" anchor="t">
            <a:spAutoFit/>
          </a:bodyPr>
          <a:lstStyle/>
          <a:p>
            <a:pPr algn="l">
              <a:lnSpc>
                <a:spcPts val="4799"/>
              </a:lnSpc>
            </a:pPr>
            <a:r>
              <a:rPr lang="en-US" sz="3999" b="1">
                <a:solidFill>
                  <a:srgbClr val="222355"/>
                </a:solidFill>
                <a:latin typeface="Roboto Bold"/>
                <a:ea typeface="Roboto Bold"/>
                <a:cs typeface="Roboto Bold"/>
                <a:sym typeface="Roboto Bold"/>
              </a:rPr>
              <a:t>COMPLETAR DATOS DEL PROYECTO – DIRECTOR</a:t>
            </a:r>
          </a:p>
        </p:txBody>
      </p:sp>
      <p:sp>
        <p:nvSpPr>
          <p:cNvPr id="9" name="TextBox 9"/>
          <p:cNvSpPr txBox="1"/>
          <p:nvPr/>
        </p:nvSpPr>
        <p:spPr>
          <a:xfrm>
            <a:off x="1019175" y="2009815"/>
            <a:ext cx="14626475" cy="419100"/>
          </a:xfrm>
          <a:prstGeom prst="rect">
            <a:avLst/>
          </a:prstGeom>
        </p:spPr>
        <p:txBody>
          <a:bodyPr lIns="0" tIns="0" rIns="0" bIns="0" rtlCol="0" anchor="t">
            <a:spAutoFit/>
          </a:bodyPr>
          <a:lstStyle/>
          <a:p>
            <a:pPr algn="just">
              <a:lnSpc>
                <a:spcPts val="3000"/>
              </a:lnSpc>
            </a:pPr>
            <a:r>
              <a:rPr lang="en-US" sz="3000" b="1">
                <a:solidFill>
                  <a:srgbClr val="222355"/>
                </a:solidFill>
                <a:latin typeface="Roboto Bold"/>
                <a:ea typeface="Roboto Bold"/>
                <a:cs typeface="Roboto Bold"/>
                <a:sym typeface="Roboto Bold"/>
              </a:rPr>
              <a:t>3.3 Adhesión al trámite </a:t>
            </a:r>
          </a:p>
        </p:txBody>
      </p:sp>
      <p:sp>
        <p:nvSpPr>
          <p:cNvPr id="10" name="TextBox 10"/>
          <p:cNvSpPr txBox="1"/>
          <p:nvPr/>
        </p:nvSpPr>
        <p:spPr>
          <a:xfrm>
            <a:off x="1019175" y="2524165"/>
            <a:ext cx="15954029" cy="419100"/>
          </a:xfrm>
          <a:prstGeom prst="rect">
            <a:avLst/>
          </a:prstGeom>
        </p:spPr>
        <p:txBody>
          <a:bodyPr lIns="0" tIns="0" rIns="0" bIns="0" rtlCol="0" anchor="t">
            <a:spAutoFit/>
          </a:bodyPr>
          <a:lstStyle/>
          <a:p>
            <a:pPr algn="just">
              <a:lnSpc>
                <a:spcPts val="3000"/>
              </a:lnSpc>
            </a:pPr>
            <a:r>
              <a:rPr lang="en-US" sz="3000">
                <a:solidFill>
                  <a:srgbClr val="222355"/>
                </a:solidFill>
                <a:latin typeface="Roboto"/>
                <a:ea typeface="Roboto"/>
                <a:cs typeface="Roboto"/>
                <a:sym typeface="Roboto"/>
              </a:rPr>
              <a:t>Una vez que se adhieran los integrantes el director deberá: </a:t>
            </a:r>
          </a:p>
        </p:txBody>
      </p:sp>
      <p:sp>
        <p:nvSpPr>
          <p:cNvPr id="11" name="TextBox 11"/>
          <p:cNvSpPr txBox="1"/>
          <p:nvPr/>
        </p:nvSpPr>
        <p:spPr>
          <a:xfrm>
            <a:off x="562014" y="3171865"/>
            <a:ext cx="17213215" cy="1181100"/>
          </a:xfrm>
          <a:prstGeom prst="rect">
            <a:avLst/>
          </a:prstGeom>
        </p:spPr>
        <p:txBody>
          <a:bodyPr lIns="0" tIns="0" rIns="0" bIns="0" rtlCol="0" anchor="t">
            <a:spAutoFit/>
          </a:bodyPr>
          <a:lstStyle/>
          <a:p>
            <a:pPr marL="647700" lvl="1" indent="-323850" algn="just">
              <a:lnSpc>
                <a:spcPts val="3000"/>
              </a:lnSpc>
              <a:buFont typeface="Arial"/>
              <a:buChar char="•"/>
            </a:pPr>
            <a:r>
              <a:rPr lang="en-US" sz="3000" b="1">
                <a:solidFill>
                  <a:srgbClr val="222355"/>
                </a:solidFill>
                <a:latin typeface="Roboto Bold"/>
                <a:ea typeface="Roboto Bold"/>
                <a:cs typeface="Roboto Bold"/>
                <a:sym typeface="Roboto Bold"/>
              </a:rPr>
              <a:t>“Habilitar”</a:t>
            </a:r>
            <a:r>
              <a:rPr lang="en-US" sz="3000">
                <a:solidFill>
                  <a:srgbClr val="222355"/>
                </a:solidFill>
                <a:latin typeface="Roboto"/>
                <a:ea typeface="Roboto"/>
                <a:cs typeface="Roboto"/>
                <a:sym typeface="Roboto"/>
              </a:rPr>
              <a:t> a cada uno de los integrantes de su grupo, tildando esa opción en la última columna de la tabla de nombre “Hab”. De esta manera el director permite que forme parte de su grupo. Para poder enviar la presentación será obligatorio que los miembros del grupo hayan sido habilitados. </a:t>
            </a:r>
          </a:p>
        </p:txBody>
      </p:sp>
      <p:sp>
        <p:nvSpPr>
          <p:cNvPr id="12" name="TextBox 12"/>
          <p:cNvSpPr txBox="1"/>
          <p:nvPr/>
        </p:nvSpPr>
        <p:spPr>
          <a:xfrm>
            <a:off x="562014" y="4635395"/>
            <a:ext cx="4741610" cy="1181100"/>
          </a:xfrm>
          <a:prstGeom prst="rect">
            <a:avLst/>
          </a:prstGeom>
        </p:spPr>
        <p:txBody>
          <a:bodyPr lIns="0" tIns="0" rIns="0" bIns="0" rtlCol="0" anchor="t">
            <a:spAutoFit/>
          </a:bodyPr>
          <a:lstStyle/>
          <a:p>
            <a:pPr marL="647700" lvl="1" indent="-323850" algn="just">
              <a:lnSpc>
                <a:spcPts val="3000"/>
              </a:lnSpc>
              <a:buFont typeface="Arial"/>
              <a:buChar char="•"/>
            </a:pPr>
            <a:r>
              <a:rPr lang="en-US" sz="3000">
                <a:solidFill>
                  <a:srgbClr val="222355"/>
                </a:solidFill>
                <a:latin typeface="Roboto"/>
                <a:ea typeface="Roboto"/>
                <a:cs typeface="Roboto"/>
                <a:sym typeface="Roboto"/>
              </a:rPr>
              <a:t>Debe </a:t>
            </a:r>
            <a:r>
              <a:rPr lang="en-US" sz="3000" b="1">
                <a:solidFill>
                  <a:srgbClr val="222355"/>
                </a:solidFill>
                <a:latin typeface="Roboto Bold"/>
                <a:ea typeface="Roboto Bold"/>
                <a:cs typeface="Roboto Bold"/>
                <a:sym typeface="Roboto Bold"/>
              </a:rPr>
              <a:t>asignarle el rol correspondiente a cada uno de los integrantes</a:t>
            </a:r>
            <a:r>
              <a:rPr lang="en-US" sz="3000">
                <a:solidFill>
                  <a:srgbClr val="222355"/>
                </a:solidFill>
                <a:latin typeface="Roboto"/>
                <a:ea typeface="Roboto"/>
                <a:cs typeface="Roboto"/>
                <a:sym typeface="Roboto"/>
              </a:rPr>
              <a:t>.</a:t>
            </a:r>
          </a:p>
        </p:txBody>
      </p:sp>
      <p:sp>
        <p:nvSpPr>
          <p:cNvPr id="13" name="TextBox 13"/>
          <p:cNvSpPr txBox="1"/>
          <p:nvPr/>
        </p:nvSpPr>
        <p:spPr>
          <a:xfrm>
            <a:off x="562014" y="6054620"/>
            <a:ext cx="4741610" cy="1943100"/>
          </a:xfrm>
          <a:prstGeom prst="rect">
            <a:avLst/>
          </a:prstGeom>
        </p:spPr>
        <p:txBody>
          <a:bodyPr lIns="0" tIns="0" rIns="0" bIns="0" rtlCol="0" anchor="t">
            <a:spAutoFit/>
          </a:bodyPr>
          <a:lstStyle/>
          <a:p>
            <a:pPr marL="647700" lvl="1" indent="-323850" algn="just">
              <a:lnSpc>
                <a:spcPts val="3000"/>
              </a:lnSpc>
              <a:buFont typeface="Arial"/>
              <a:buChar char="•"/>
            </a:pPr>
            <a:r>
              <a:rPr lang="en-US" sz="3000">
                <a:solidFill>
                  <a:srgbClr val="222355"/>
                </a:solidFill>
                <a:latin typeface="Roboto"/>
                <a:ea typeface="Roboto"/>
                <a:cs typeface="Roboto"/>
                <a:sym typeface="Roboto"/>
              </a:rPr>
              <a:t>Indicar la cantidad de horas por semana dedicadas a la investigación de cada uno de los integrantes. </a:t>
            </a:r>
          </a:p>
        </p:txBody>
      </p:sp>
      <p:sp>
        <p:nvSpPr>
          <p:cNvPr id="14" name="TextBox 14"/>
          <p:cNvSpPr txBox="1"/>
          <p:nvPr/>
        </p:nvSpPr>
        <p:spPr>
          <a:xfrm>
            <a:off x="562014" y="8349708"/>
            <a:ext cx="4741610" cy="800100"/>
          </a:xfrm>
          <a:prstGeom prst="rect">
            <a:avLst/>
          </a:prstGeom>
        </p:spPr>
        <p:txBody>
          <a:bodyPr lIns="0" tIns="0" rIns="0" bIns="0" rtlCol="0" anchor="t">
            <a:spAutoFit/>
          </a:bodyPr>
          <a:lstStyle/>
          <a:p>
            <a:pPr marL="647700" lvl="1" indent="-323850" algn="just">
              <a:lnSpc>
                <a:spcPts val="3000"/>
              </a:lnSpc>
              <a:buFont typeface="Arial"/>
              <a:buChar char="•"/>
            </a:pPr>
            <a:r>
              <a:rPr lang="en-US" sz="3000">
                <a:solidFill>
                  <a:srgbClr val="222355"/>
                </a:solidFill>
                <a:latin typeface="Roboto"/>
                <a:ea typeface="Roboto"/>
                <a:cs typeface="Roboto"/>
                <a:sym typeface="Roboto"/>
              </a:rPr>
              <a:t>Hacer clic sobre el botón </a:t>
            </a:r>
            <a:r>
              <a:rPr lang="en-US" sz="3000" b="1">
                <a:solidFill>
                  <a:srgbClr val="222355"/>
                </a:solidFill>
                <a:latin typeface="Roboto Bold"/>
                <a:ea typeface="Roboto Bold"/>
                <a:cs typeface="Roboto Bold"/>
                <a:sym typeface="Roboto Bold"/>
              </a:rPr>
              <a:t>“Guardar”:</a:t>
            </a:r>
          </a:p>
        </p:txBody>
      </p:sp>
      <p:grpSp>
        <p:nvGrpSpPr>
          <p:cNvPr id="15" name="Group 15"/>
          <p:cNvGrpSpPr/>
          <p:nvPr/>
        </p:nvGrpSpPr>
        <p:grpSpPr>
          <a:xfrm>
            <a:off x="5636999" y="4733965"/>
            <a:ext cx="12138230" cy="5157630"/>
            <a:chOff x="0" y="0"/>
            <a:chExt cx="16184307" cy="6876840"/>
          </a:xfrm>
        </p:grpSpPr>
        <p:sp>
          <p:nvSpPr>
            <p:cNvPr id="16" name="Freeform 16"/>
            <p:cNvSpPr/>
            <p:nvPr/>
          </p:nvSpPr>
          <p:spPr>
            <a:xfrm>
              <a:off x="0" y="0"/>
              <a:ext cx="16157623" cy="6828347"/>
            </a:xfrm>
            <a:custGeom>
              <a:avLst/>
              <a:gdLst/>
              <a:ahLst/>
              <a:cxnLst/>
              <a:rect l="l" t="t" r="r" b="b"/>
              <a:pathLst>
                <a:path w="16157623" h="6828347">
                  <a:moveTo>
                    <a:pt x="0" y="0"/>
                  </a:moveTo>
                  <a:lnTo>
                    <a:pt x="16157623" y="0"/>
                  </a:lnTo>
                  <a:lnTo>
                    <a:pt x="16157623" y="6828347"/>
                  </a:lnTo>
                  <a:lnTo>
                    <a:pt x="0" y="6828347"/>
                  </a:lnTo>
                  <a:lnTo>
                    <a:pt x="0" y="0"/>
                  </a:lnTo>
                  <a:close/>
                </a:path>
              </a:pathLst>
            </a:custGeom>
            <a:blipFill>
              <a:blip r:embed="rId5"/>
              <a:stretch>
                <a:fillRect l="-1689" t="-21" r="-1413" b="-118"/>
              </a:stretch>
            </a:blipFill>
          </p:spPr>
        </p:sp>
        <p:grpSp>
          <p:nvGrpSpPr>
            <p:cNvPr id="17" name="Group 17"/>
            <p:cNvGrpSpPr/>
            <p:nvPr/>
          </p:nvGrpSpPr>
          <p:grpSpPr>
            <a:xfrm>
              <a:off x="5122433" y="2930602"/>
              <a:ext cx="3830220" cy="708759"/>
              <a:chOff x="0" y="0"/>
              <a:chExt cx="970677" cy="179618"/>
            </a:xfrm>
          </p:grpSpPr>
          <p:sp>
            <p:nvSpPr>
              <p:cNvPr id="18" name="Freeform 18"/>
              <p:cNvSpPr/>
              <p:nvPr/>
            </p:nvSpPr>
            <p:spPr>
              <a:xfrm>
                <a:off x="0" y="0"/>
                <a:ext cx="970677" cy="179618"/>
              </a:xfrm>
              <a:custGeom>
                <a:avLst/>
                <a:gdLst/>
                <a:ahLst/>
                <a:cxnLst/>
                <a:rect l="l" t="t" r="r" b="b"/>
                <a:pathLst>
                  <a:path w="970677" h="179618">
                    <a:moveTo>
                      <a:pt x="36350" y="0"/>
                    </a:moveTo>
                    <a:lnTo>
                      <a:pt x="934327" y="0"/>
                    </a:lnTo>
                    <a:cubicBezTo>
                      <a:pt x="943968" y="0"/>
                      <a:pt x="953214" y="3830"/>
                      <a:pt x="960031" y="10647"/>
                    </a:cubicBezTo>
                    <a:cubicBezTo>
                      <a:pt x="966847" y="17464"/>
                      <a:pt x="970677" y="26710"/>
                      <a:pt x="970677" y="36350"/>
                    </a:cubicBezTo>
                    <a:lnTo>
                      <a:pt x="970677" y="143267"/>
                    </a:lnTo>
                    <a:cubicBezTo>
                      <a:pt x="970677" y="152908"/>
                      <a:pt x="966847" y="162154"/>
                      <a:pt x="960031" y="168971"/>
                    </a:cubicBezTo>
                    <a:cubicBezTo>
                      <a:pt x="953214" y="175788"/>
                      <a:pt x="943968" y="179618"/>
                      <a:pt x="934327" y="179618"/>
                    </a:cubicBezTo>
                    <a:lnTo>
                      <a:pt x="36350" y="179618"/>
                    </a:lnTo>
                    <a:cubicBezTo>
                      <a:pt x="26710" y="179618"/>
                      <a:pt x="17464" y="175788"/>
                      <a:pt x="10647" y="168971"/>
                    </a:cubicBezTo>
                    <a:cubicBezTo>
                      <a:pt x="3830" y="162154"/>
                      <a:pt x="0" y="152908"/>
                      <a:pt x="0" y="143267"/>
                    </a:cubicBezTo>
                    <a:lnTo>
                      <a:pt x="0" y="36350"/>
                    </a:lnTo>
                    <a:cubicBezTo>
                      <a:pt x="0" y="26710"/>
                      <a:pt x="3830" y="17464"/>
                      <a:pt x="10647" y="10647"/>
                    </a:cubicBezTo>
                    <a:cubicBezTo>
                      <a:pt x="17464" y="3830"/>
                      <a:pt x="26710" y="0"/>
                      <a:pt x="36350" y="0"/>
                    </a:cubicBezTo>
                    <a:close/>
                  </a:path>
                </a:pathLst>
              </a:custGeom>
              <a:solidFill>
                <a:srgbClr val="000000">
                  <a:alpha val="0"/>
                </a:srgbClr>
              </a:solidFill>
              <a:ln w="38100" cap="sq">
                <a:solidFill>
                  <a:srgbClr val="D0005F"/>
                </a:solidFill>
                <a:prstDash val="solid"/>
                <a:miter/>
              </a:ln>
            </p:spPr>
          </p:sp>
          <p:sp>
            <p:nvSpPr>
              <p:cNvPr id="19" name="TextBox 19"/>
              <p:cNvSpPr txBox="1"/>
              <p:nvPr/>
            </p:nvSpPr>
            <p:spPr>
              <a:xfrm>
                <a:off x="0" y="0"/>
                <a:ext cx="970677" cy="179618"/>
              </a:xfrm>
              <a:prstGeom prst="rect">
                <a:avLst/>
              </a:prstGeom>
            </p:spPr>
            <p:txBody>
              <a:bodyPr lIns="38163" tIns="38163" rIns="38163" bIns="38163" rtlCol="0" anchor="ctr"/>
              <a:lstStyle/>
              <a:p>
                <a:pPr algn="ctr">
                  <a:lnSpc>
                    <a:spcPts val="1800"/>
                  </a:lnSpc>
                </a:pPr>
                <a:endParaRPr/>
              </a:p>
            </p:txBody>
          </p:sp>
        </p:grpSp>
        <p:grpSp>
          <p:nvGrpSpPr>
            <p:cNvPr id="20" name="Group 20"/>
            <p:cNvGrpSpPr/>
            <p:nvPr/>
          </p:nvGrpSpPr>
          <p:grpSpPr>
            <a:xfrm rot="-5400000">
              <a:off x="8339366" y="2983308"/>
              <a:ext cx="3250446" cy="708759"/>
              <a:chOff x="0" y="0"/>
              <a:chExt cx="823748" cy="179618"/>
            </a:xfrm>
          </p:grpSpPr>
          <p:sp>
            <p:nvSpPr>
              <p:cNvPr id="21" name="Freeform 21"/>
              <p:cNvSpPr/>
              <p:nvPr/>
            </p:nvSpPr>
            <p:spPr>
              <a:xfrm>
                <a:off x="0" y="0"/>
                <a:ext cx="823748" cy="179618"/>
              </a:xfrm>
              <a:custGeom>
                <a:avLst/>
                <a:gdLst/>
                <a:ahLst/>
                <a:cxnLst/>
                <a:rect l="l" t="t" r="r" b="b"/>
                <a:pathLst>
                  <a:path w="823748" h="179618">
                    <a:moveTo>
                      <a:pt x="42834" y="0"/>
                    </a:moveTo>
                    <a:lnTo>
                      <a:pt x="780913" y="0"/>
                    </a:lnTo>
                    <a:cubicBezTo>
                      <a:pt x="804570" y="0"/>
                      <a:pt x="823748" y="19177"/>
                      <a:pt x="823748" y="42834"/>
                    </a:cubicBezTo>
                    <a:lnTo>
                      <a:pt x="823748" y="136784"/>
                    </a:lnTo>
                    <a:cubicBezTo>
                      <a:pt x="823748" y="160440"/>
                      <a:pt x="804570" y="179618"/>
                      <a:pt x="780913" y="179618"/>
                    </a:cubicBezTo>
                    <a:lnTo>
                      <a:pt x="42834" y="179618"/>
                    </a:lnTo>
                    <a:cubicBezTo>
                      <a:pt x="19177" y="179618"/>
                      <a:pt x="0" y="160440"/>
                      <a:pt x="0" y="136784"/>
                    </a:cubicBezTo>
                    <a:lnTo>
                      <a:pt x="0" y="42834"/>
                    </a:lnTo>
                    <a:cubicBezTo>
                      <a:pt x="0" y="19177"/>
                      <a:pt x="19177" y="0"/>
                      <a:pt x="42834" y="0"/>
                    </a:cubicBezTo>
                    <a:close/>
                  </a:path>
                </a:pathLst>
              </a:custGeom>
              <a:solidFill>
                <a:srgbClr val="000000">
                  <a:alpha val="0"/>
                </a:srgbClr>
              </a:solidFill>
              <a:ln w="38100" cap="sq">
                <a:solidFill>
                  <a:srgbClr val="D0005F"/>
                </a:solidFill>
                <a:prstDash val="solid"/>
                <a:miter/>
              </a:ln>
            </p:spPr>
          </p:sp>
          <p:sp>
            <p:nvSpPr>
              <p:cNvPr id="22" name="TextBox 22"/>
              <p:cNvSpPr txBox="1"/>
              <p:nvPr/>
            </p:nvSpPr>
            <p:spPr>
              <a:xfrm>
                <a:off x="0" y="0"/>
                <a:ext cx="823748" cy="179618"/>
              </a:xfrm>
              <a:prstGeom prst="rect">
                <a:avLst/>
              </a:prstGeom>
            </p:spPr>
            <p:txBody>
              <a:bodyPr lIns="38163" tIns="38163" rIns="38163" bIns="38163" rtlCol="0" anchor="ctr"/>
              <a:lstStyle/>
              <a:p>
                <a:pPr algn="ctr">
                  <a:lnSpc>
                    <a:spcPts val="1800"/>
                  </a:lnSpc>
                </a:pPr>
                <a:endParaRPr/>
              </a:p>
            </p:txBody>
          </p:sp>
        </p:grpSp>
        <p:grpSp>
          <p:nvGrpSpPr>
            <p:cNvPr id="23" name="Group 23"/>
            <p:cNvGrpSpPr/>
            <p:nvPr/>
          </p:nvGrpSpPr>
          <p:grpSpPr>
            <a:xfrm rot="-5400000">
              <a:off x="13997398" y="2983308"/>
              <a:ext cx="3250446" cy="708759"/>
              <a:chOff x="0" y="0"/>
              <a:chExt cx="823748" cy="179618"/>
            </a:xfrm>
          </p:grpSpPr>
          <p:sp>
            <p:nvSpPr>
              <p:cNvPr id="24" name="Freeform 24"/>
              <p:cNvSpPr/>
              <p:nvPr/>
            </p:nvSpPr>
            <p:spPr>
              <a:xfrm>
                <a:off x="0" y="0"/>
                <a:ext cx="823748" cy="179618"/>
              </a:xfrm>
              <a:custGeom>
                <a:avLst/>
                <a:gdLst/>
                <a:ahLst/>
                <a:cxnLst/>
                <a:rect l="l" t="t" r="r" b="b"/>
                <a:pathLst>
                  <a:path w="823748" h="179618">
                    <a:moveTo>
                      <a:pt x="42834" y="0"/>
                    </a:moveTo>
                    <a:lnTo>
                      <a:pt x="780913" y="0"/>
                    </a:lnTo>
                    <a:cubicBezTo>
                      <a:pt x="804570" y="0"/>
                      <a:pt x="823748" y="19177"/>
                      <a:pt x="823748" y="42834"/>
                    </a:cubicBezTo>
                    <a:lnTo>
                      <a:pt x="823748" y="136784"/>
                    </a:lnTo>
                    <a:cubicBezTo>
                      <a:pt x="823748" y="160440"/>
                      <a:pt x="804570" y="179618"/>
                      <a:pt x="780913" y="179618"/>
                    </a:cubicBezTo>
                    <a:lnTo>
                      <a:pt x="42834" y="179618"/>
                    </a:lnTo>
                    <a:cubicBezTo>
                      <a:pt x="19177" y="179618"/>
                      <a:pt x="0" y="160440"/>
                      <a:pt x="0" y="136784"/>
                    </a:cubicBezTo>
                    <a:lnTo>
                      <a:pt x="0" y="42834"/>
                    </a:lnTo>
                    <a:cubicBezTo>
                      <a:pt x="0" y="19177"/>
                      <a:pt x="19177" y="0"/>
                      <a:pt x="42834" y="0"/>
                    </a:cubicBezTo>
                    <a:close/>
                  </a:path>
                </a:pathLst>
              </a:custGeom>
              <a:solidFill>
                <a:srgbClr val="000000">
                  <a:alpha val="0"/>
                </a:srgbClr>
              </a:solidFill>
              <a:ln w="28575" cap="sq">
                <a:solidFill>
                  <a:srgbClr val="D0005F"/>
                </a:solidFill>
                <a:prstDash val="solid"/>
                <a:miter/>
              </a:ln>
            </p:spPr>
          </p:sp>
          <p:sp>
            <p:nvSpPr>
              <p:cNvPr id="25" name="TextBox 25"/>
              <p:cNvSpPr txBox="1"/>
              <p:nvPr/>
            </p:nvSpPr>
            <p:spPr>
              <a:xfrm>
                <a:off x="0" y="0"/>
                <a:ext cx="823748" cy="179618"/>
              </a:xfrm>
              <a:prstGeom prst="rect">
                <a:avLst/>
              </a:prstGeom>
            </p:spPr>
            <p:txBody>
              <a:bodyPr lIns="38163" tIns="38163" rIns="38163" bIns="38163" rtlCol="0" anchor="ctr"/>
              <a:lstStyle/>
              <a:p>
                <a:pPr algn="ctr">
                  <a:lnSpc>
                    <a:spcPts val="1800"/>
                  </a:lnSpc>
                </a:pPr>
                <a:endParaRPr/>
              </a:p>
            </p:txBody>
          </p:sp>
        </p:grpSp>
        <p:grpSp>
          <p:nvGrpSpPr>
            <p:cNvPr id="26" name="Group 26"/>
            <p:cNvGrpSpPr/>
            <p:nvPr/>
          </p:nvGrpSpPr>
          <p:grpSpPr>
            <a:xfrm>
              <a:off x="2077799" y="2099081"/>
              <a:ext cx="2889444" cy="527799"/>
              <a:chOff x="0" y="0"/>
              <a:chExt cx="550107" cy="100485"/>
            </a:xfrm>
          </p:grpSpPr>
          <p:sp>
            <p:nvSpPr>
              <p:cNvPr id="27" name="Freeform 27"/>
              <p:cNvSpPr/>
              <p:nvPr/>
            </p:nvSpPr>
            <p:spPr>
              <a:xfrm>
                <a:off x="0" y="0"/>
                <a:ext cx="550107" cy="100485"/>
              </a:xfrm>
              <a:custGeom>
                <a:avLst/>
                <a:gdLst/>
                <a:ahLst/>
                <a:cxnLst/>
                <a:rect l="l" t="t" r="r" b="b"/>
                <a:pathLst>
                  <a:path w="550107" h="100485">
                    <a:moveTo>
                      <a:pt x="0" y="0"/>
                    </a:moveTo>
                    <a:lnTo>
                      <a:pt x="550107" y="0"/>
                    </a:lnTo>
                    <a:lnTo>
                      <a:pt x="550107" y="100485"/>
                    </a:lnTo>
                    <a:lnTo>
                      <a:pt x="0" y="100485"/>
                    </a:lnTo>
                    <a:close/>
                  </a:path>
                </a:pathLst>
              </a:custGeom>
              <a:solidFill>
                <a:srgbClr val="FFFFFF"/>
              </a:solidFill>
            </p:spPr>
          </p:sp>
          <p:sp>
            <p:nvSpPr>
              <p:cNvPr id="28" name="TextBox 28"/>
              <p:cNvSpPr txBox="1"/>
              <p:nvPr/>
            </p:nvSpPr>
            <p:spPr>
              <a:xfrm>
                <a:off x="0" y="0"/>
                <a:ext cx="550107" cy="100485"/>
              </a:xfrm>
              <a:prstGeom prst="rect">
                <a:avLst/>
              </a:prstGeom>
            </p:spPr>
            <p:txBody>
              <a:bodyPr lIns="50800" tIns="50800" rIns="50800" bIns="50800" rtlCol="0" anchor="ctr"/>
              <a:lstStyle/>
              <a:p>
                <a:pPr algn="ctr">
                  <a:lnSpc>
                    <a:spcPts val="1800"/>
                  </a:lnSpc>
                </a:pPr>
                <a:endParaRPr/>
              </a:p>
            </p:txBody>
          </p:sp>
        </p:grpSp>
        <p:sp>
          <p:nvSpPr>
            <p:cNvPr id="29" name="TextBox 29"/>
            <p:cNvSpPr txBox="1"/>
            <p:nvPr/>
          </p:nvSpPr>
          <p:spPr>
            <a:xfrm>
              <a:off x="2312161" y="2159882"/>
              <a:ext cx="2042061" cy="480174"/>
            </a:xfrm>
            <a:prstGeom prst="rect">
              <a:avLst/>
            </a:prstGeom>
          </p:spPr>
          <p:txBody>
            <a:bodyPr lIns="0" tIns="0" rIns="0" bIns="0" rtlCol="0" anchor="t">
              <a:spAutoFit/>
            </a:bodyPr>
            <a:lstStyle/>
            <a:p>
              <a:pPr algn="just">
                <a:lnSpc>
                  <a:spcPts val="2597"/>
                </a:lnSpc>
              </a:pPr>
              <a:r>
                <a:rPr lang="en-US" sz="2597">
                  <a:solidFill>
                    <a:srgbClr val="222355"/>
                  </a:solidFill>
                  <a:latin typeface="Roboto"/>
                  <a:ea typeface="Roboto"/>
                  <a:cs typeface="Roboto"/>
                  <a:sym typeface="Roboto"/>
                </a:rPr>
                <a:t>xxxxxxxx</a:t>
              </a:r>
            </a:p>
          </p:txBody>
        </p:sp>
        <p:grpSp>
          <p:nvGrpSpPr>
            <p:cNvPr id="30" name="Group 30"/>
            <p:cNvGrpSpPr/>
            <p:nvPr/>
          </p:nvGrpSpPr>
          <p:grpSpPr>
            <a:xfrm>
              <a:off x="2077799" y="3935198"/>
              <a:ext cx="2889444" cy="527799"/>
              <a:chOff x="0" y="0"/>
              <a:chExt cx="550107" cy="100485"/>
            </a:xfrm>
          </p:grpSpPr>
          <p:sp>
            <p:nvSpPr>
              <p:cNvPr id="31" name="Freeform 31"/>
              <p:cNvSpPr/>
              <p:nvPr/>
            </p:nvSpPr>
            <p:spPr>
              <a:xfrm>
                <a:off x="0" y="0"/>
                <a:ext cx="550107" cy="100485"/>
              </a:xfrm>
              <a:custGeom>
                <a:avLst/>
                <a:gdLst/>
                <a:ahLst/>
                <a:cxnLst/>
                <a:rect l="l" t="t" r="r" b="b"/>
                <a:pathLst>
                  <a:path w="550107" h="100485">
                    <a:moveTo>
                      <a:pt x="0" y="0"/>
                    </a:moveTo>
                    <a:lnTo>
                      <a:pt x="550107" y="0"/>
                    </a:lnTo>
                    <a:lnTo>
                      <a:pt x="550107" y="100485"/>
                    </a:lnTo>
                    <a:lnTo>
                      <a:pt x="0" y="100485"/>
                    </a:lnTo>
                    <a:close/>
                  </a:path>
                </a:pathLst>
              </a:custGeom>
              <a:solidFill>
                <a:srgbClr val="FFFFFF"/>
              </a:solidFill>
            </p:spPr>
          </p:sp>
          <p:sp>
            <p:nvSpPr>
              <p:cNvPr id="32" name="TextBox 32"/>
              <p:cNvSpPr txBox="1"/>
              <p:nvPr/>
            </p:nvSpPr>
            <p:spPr>
              <a:xfrm>
                <a:off x="0" y="0"/>
                <a:ext cx="550107" cy="100485"/>
              </a:xfrm>
              <a:prstGeom prst="rect">
                <a:avLst/>
              </a:prstGeom>
            </p:spPr>
            <p:txBody>
              <a:bodyPr lIns="50800" tIns="50800" rIns="50800" bIns="50800" rtlCol="0" anchor="ctr"/>
              <a:lstStyle/>
              <a:p>
                <a:pPr algn="ctr">
                  <a:lnSpc>
                    <a:spcPts val="1800"/>
                  </a:lnSpc>
                </a:pPr>
                <a:endParaRPr/>
              </a:p>
            </p:txBody>
          </p:sp>
        </p:grpSp>
        <p:sp>
          <p:nvSpPr>
            <p:cNvPr id="33" name="TextBox 33"/>
            <p:cNvSpPr txBox="1"/>
            <p:nvPr/>
          </p:nvSpPr>
          <p:spPr>
            <a:xfrm>
              <a:off x="2312161" y="3995999"/>
              <a:ext cx="2042061" cy="480174"/>
            </a:xfrm>
            <a:prstGeom prst="rect">
              <a:avLst/>
            </a:prstGeom>
          </p:spPr>
          <p:txBody>
            <a:bodyPr lIns="0" tIns="0" rIns="0" bIns="0" rtlCol="0" anchor="t">
              <a:spAutoFit/>
            </a:bodyPr>
            <a:lstStyle/>
            <a:p>
              <a:pPr algn="just">
                <a:lnSpc>
                  <a:spcPts val="2597"/>
                </a:lnSpc>
              </a:pPr>
              <a:r>
                <a:rPr lang="en-US" sz="2597">
                  <a:solidFill>
                    <a:srgbClr val="222355"/>
                  </a:solidFill>
                  <a:latin typeface="Roboto"/>
                  <a:ea typeface="Roboto"/>
                  <a:cs typeface="Roboto"/>
                  <a:sym typeface="Roboto"/>
                </a:rPr>
                <a:t>xxxxxxxx</a:t>
              </a:r>
            </a:p>
          </p:txBody>
        </p:sp>
        <p:grpSp>
          <p:nvGrpSpPr>
            <p:cNvPr id="34" name="Group 34"/>
            <p:cNvGrpSpPr/>
            <p:nvPr/>
          </p:nvGrpSpPr>
          <p:grpSpPr>
            <a:xfrm>
              <a:off x="2077799" y="3021081"/>
              <a:ext cx="2889444" cy="527799"/>
              <a:chOff x="0" y="0"/>
              <a:chExt cx="550107" cy="100485"/>
            </a:xfrm>
          </p:grpSpPr>
          <p:sp>
            <p:nvSpPr>
              <p:cNvPr id="35" name="Freeform 35"/>
              <p:cNvSpPr/>
              <p:nvPr/>
            </p:nvSpPr>
            <p:spPr>
              <a:xfrm>
                <a:off x="0" y="0"/>
                <a:ext cx="550107" cy="100485"/>
              </a:xfrm>
              <a:custGeom>
                <a:avLst/>
                <a:gdLst/>
                <a:ahLst/>
                <a:cxnLst/>
                <a:rect l="l" t="t" r="r" b="b"/>
                <a:pathLst>
                  <a:path w="550107" h="100485">
                    <a:moveTo>
                      <a:pt x="0" y="0"/>
                    </a:moveTo>
                    <a:lnTo>
                      <a:pt x="550107" y="0"/>
                    </a:lnTo>
                    <a:lnTo>
                      <a:pt x="550107" y="100485"/>
                    </a:lnTo>
                    <a:lnTo>
                      <a:pt x="0" y="100485"/>
                    </a:lnTo>
                    <a:close/>
                  </a:path>
                </a:pathLst>
              </a:custGeom>
              <a:solidFill>
                <a:srgbClr val="E4EAFB"/>
              </a:solidFill>
            </p:spPr>
          </p:sp>
          <p:sp>
            <p:nvSpPr>
              <p:cNvPr id="36" name="TextBox 36"/>
              <p:cNvSpPr txBox="1"/>
              <p:nvPr/>
            </p:nvSpPr>
            <p:spPr>
              <a:xfrm>
                <a:off x="0" y="0"/>
                <a:ext cx="550107" cy="100485"/>
              </a:xfrm>
              <a:prstGeom prst="rect">
                <a:avLst/>
              </a:prstGeom>
            </p:spPr>
            <p:txBody>
              <a:bodyPr lIns="50800" tIns="50800" rIns="50800" bIns="50800" rtlCol="0" anchor="ctr"/>
              <a:lstStyle/>
              <a:p>
                <a:pPr algn="ctr">
                  <a:lnSpc>
                    <a:spcPts val="1800"/>
                  </a:lnSpc>
                </a:pPr>
                <a:endParaRPr/>
              </a:p>
            </p:txBody>
          </p:sp>
        </p:grpSp>
        <p:sp>
          <p:nvSpPr>
            <p:cNvPr id="37" name="TextBox 37"/>
            <p:cNvSpPr txBox="1"/>
            <p:nvPr/>
          </p:nvSpPr>
          <p:spPr>
            <a:xfrm>
              <a:off x="2312161" y="3071352"/>
              <a:ext cx="2042061" cy="480174"/>
            </a:xfrm>
            <a:prstGeom prst="rect">
              <a:avLst/>
            </a:prstGeom>
          </p:spPr>
          <p:txBody>
            <a:bodyPr lIns="0" tIns="0" rIns="0" bIns="0" rtlCol="0" anchor="t">
              <a:spAutoFit/>
            </a:bodyPr>
            <a:lstStyle/>
            <a:p>
              <a:pPr algn="just">
                <a:lnSpc>
                  <a:spcPts val="2597"/>
                </a:lnSpc>
              </a:pPr>
              <a:r>
                <a:rPr lang="en-US" sz="2597">
                  <a:solidFill>
                    <a:srgbClr val="222355"/>
                  </a:solidFill>
                  <a:latin typeface="Roboto"/>
                  <a:ea typeface="Roboto"/>
                  <a:cs typeface="Roboto"/>
                  <a:sym typeface="Roboto"/>
                </a:rPr>
                <a:t>xxxxxxxx</a:t>
              </a:r>
            </a:p>
          </p:txBody>
        </p:sp>
        <p:grpSp>
          <p:nvGrpSpPr>
            <p:cNvPr id="38" name="Group 38"/>
            <p:cNvGrpSpPr/>
            <p:nvPr/>
          </p:nvGrpSpPr>
          <p:grpSpPr>
            <a:xfrm>
              <a:off x="0" y="0"/>
              <a:ext cx="16184307" cy="6828347"/>
              <a:chOff x="0" y="0"/>
              <a:chExt cx="2435728" cy="1027662"/>
            </a:xfrm>
          </p:grpSpPr>
          <p:sp>
            <p:nvSpPr>
              <p:cNvPr id="39" name="Freeform 39"/>
              <p:cNvSpPr/>
              <p:nvPr/>
            </p:nvSpPr>
            <p:spPr>
              <a:xfrm>
                <a:off x="0" y="0"/>
                <a:ext cx="2435728" cy="1027662"/>
              </a:xfrm>
              <a:custGeom>
                <a:avLst/>
                <a:gdLst/>
                <a:ahLst/>
                <a:cxnLst/>
                <a:rect l="l" t="t" r="r" b="b"/>
                <a:pathLst>
                  <a:path w="2435728" h="1027662">
                    <a:moveTo>
                      <a:pt x="0" y="0"/>
                    </a:moveTo>
                    <a:lnTo>
                      <a:pt x="2435728" y="0"/>
                    </a:lnTo>
                    <a:lnTo>
                      <a:pt x="2435728" y="1027662"/>
                    </a:lnTo>
                    <a:lnTo>
                      <a:pt x="0" y="1027662"/>
                    </a:lnTo>
                    <a:close/>
                  </a:path>
                </a:pathLst>
              </a:custGeom>
              <a:solidFill>
                <a:srgbClr val="000000">
                  <a:alpha val="0"/>
                </a:srgbClr>
              </a:solidFill>
              <a:ln w="19050" cap="sq">
                <a:solidFill>
                  <a:srgbClr val="A6A6A6"/>
                </a:solidFill>
                <a:prstDash val="solid"/>
                <a:miter/>
              </a:ln>
            </p:spPr>
          </p:sp>
          <p:sp>
            <p:nvSpPr>
              <p:cNvPr id="40" name="TextBox 40"/>
              <p:cNvSpPr txBox="1"/>
              <p:nvPr/>
            </p:nvSpPr>
            <p:spPr>
              <a:xfrm>
                <a:off x="0" y="0"/>
                <a:ext cx="2435728" cy="1027662"/>
              </a:xfrm>
              <a:prstGeom prst="rect">
                <a:avLst/>
              </a:prstGeom>
            </p:spPr>
            <p:txBody>
              <a:bodyPr lIns="64263" tIns="64263" rIns="64263" bIns="64263" rtlCol="0" anchor="ctr"/>
              <a:lstStyle/>
              <a:p>
                <a:pPr algn="ctr">
                  <a:lnSpc>
                    <a:spcPts val="1800"/>
                  </a:lnSpc>
                </a:pPr>
                <a:endParaRPr/>
              </a:p>
            </p:txBody>
          </p:sp>
        </p:grpSp>
        <p:grpSp>
          <p:nvGrpSpPr>
            <p:cNvPr id="41" name="Group 41"/>
            <p:cNvGrpSpPr/>
            <p:nvPr/>
          </p:nvGrpSpPr>
          <p:grpSpPr>
            <a:xfrm>
              <a:off x="13395669" y="6007046"/>
              <a:ext cx="1770072" cy="869793"/>
              <a:chOff x="0" y="0"/>
              <a:chExt cx="465419" cy="228702"/>
            </a:xfrm>
          </p:grpSpPr>
          <p:sp>
            <p:nvSpPr>
              <p:cNvPr id="42" name="Freeform 42"/>
              <p:cNvSpPr/>
              <p:nvPr/>
            </p:nvSpPr>
            <p:spPr>
              <a:xfrm>
                <a:off x="0" y="0"/>
                <a:ext cx="465419" cy="228702"/>
              </a:xfrm>
              <a:custGeom>
                <a:avLst/>
                <a:gdLst/>
                <a:ahLst/>
                <a:cxnLst/>
                <a:rect l="l" t="t" r="r" b="b"/>
                <a:pathLst>
                  <a:path w="465419" h="228702">
                    <a:moveTo>
                      <a:pt x="78658" y="0"/>
                    </a:moveTo>
                    <a:lnTo>
                      <a:pt x="386761" y="0"/>
                    </a:lnTo>
                    <a:cubicBezTo>
                      <a:pt x="430203" y="0"/>
                      <a:pt x="465419" y="35216"/>
                      <a:pt x="465419" y="78658"/>
                    </a:cubicBezTo>
                    <a:lnTo>
                      <a:pt x="465419" y="150044"/>
                    </a:lnTo>
                    <a:cubicBezTo>
                      <a:pt x="465419" y="193485"/>
                      <a:pt x="430203" y="228702"/>
                      <a:pt x="386761" y="228702"/>
                    </a:cubicBezTo>
                    <a:lnTo>
                      <a:pt x="78658" y="228702"/>
                    </a:lnTo>
                    <a:cubicBezTo>
                      <a:pt x="35216" y="228702"/>
                      <a:pt x="0" y="193485"/>
                      <a:pt x="0" y="150044"/>
                    </a:cubicBezTo>
                    <a:lnTo>
                      <a:pt x="0" y="78658"/>
                    </a:lnTo>
                    <a:cubicBezTo>
                      <a:pt x="0" y="35216"/>
                      <a:pt x="35216" y="0"/>
                      <a:pt x="78658" y="0"/>
                    </a:cubicBezTo>
                    <a:close/>
                  </a:path>
                </a:pathLst>
              </a:custGeom>
              <a:solidFill>
                <a:srgbClr val="000000">
                  <a:alpha val="0"/>
                </a:srgbClr>
              </a:solidFill>
              <a:ln w="28575" cap="sq">
                <a:solidFill>
                  <a:srgbClr val="D0005F"/>
                </a:solidFill>
                <a:prstDash val="solid"/>
                <a:miter/>
              </a:ln>
            </p:spPr>
          </p:sp>
          <p:sp>
            <p:nvSpPr>
              <p:cNvPr id="43" name="TextBox 43"/>
              <p:cNvSpPr txBox="1"/>
              <p:nvPr/>
            </p:nvSpPr>
            <p:spPr>
              <a:xfrm>
                <a:off x="0" y="0"/>
                <a:ext cx="465419" cy="228702"/>
              </a:xfrm>
              <a:prstGeom prst="rect">
                <a:avLst/>
              </a:prstGeom>
            </p:spPr>
            <p:txBody>
              <a:bodyPr lIns="36783" tIns="36783" rIns="36783" bIns="36783" rtlCol="0" anchor="ctr"/>
              <a:lstStyle/>
              <a:p>
                <a:pPr algn="ctr">
                  <a:lnSpc>
                    <a:spcPts val="1800"/>
                  </a:lnSpc>
                </a:pPr>
                <a:endParaRPr/>
              </a:p>
            </p:txBody>
          </p:sp>
        </p:gr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27" t="-15193" b="-15193"/>
            </a:stretch>
          </a:blipFill>
        </p:spPr>
      </p:sp>
      <p:grpSp>
        <p:nvGrpSpPr>
          <p:cNvPr id="3" name="Group 3"/>
          <p:cNvGrpSpPr/>
          <p:nvPr/>
        </p:nvGrpSpPr>
        <p:grpSpPr>
          <a:xfrm>
            <a:off x="-18474" y="2"/>
            <a:ext cx="245538" cy="10286998"/>
            <a:chOff x="0" y="0"/>
            <a:chExt cx="327384" cy="13715998"/>
          </a:xfrm>
        </p:grpSpPr>
        <p:sp>
          <p:nvSpPr>
            <p:cNvPr id="4" name="Freeform 4"/>
            <p:cNvSpPr/>
            <p:nvPr/>
          </p:nvSpPr>
          <p:spPr>
            <a:xfrm>
              <a:off x="0" y="0"/>
              <a:ext cx="327395" cy="13716000"/>
            </a:xfrm>
            <a:custGeom>
              <a:avLst/>
              <a:gdLst/>
              <a:ahLst/>
              <a:cxnLst/>
              <a:rect l="l" t="t" r="r" b="b"/>
              <a:pathLst>
                <a:path w="327395" h="13716000">
                  <a:moveTo>
                    <a:pt x="0" y="0"/>
                  </a:moveTo>
                  <a:lnTo>
                    <a:pt x="327395" y="0"/>
                  </a:lnTo>
                  <a:lnTo>
                    <a:pt x="327395" y="13716000"/>
                  </a:lnTo>
                  <a:lnTo>
                    <a:pt x="0" y="13716000"/>
                  </a:lnTo>
                  <a:close/>
                </a:path>
              </a:pathLst>
            </a:custGeom>
            <a:solidFill>
              <a:srgbClr val="EC0089"/>
            </a:solidFill>
          </p:spPr>
        </p:sp>
      </p:grpSp>
      <p:sp>
        <p:nvSpPr>
          <p:cNvPr id="5" name="Freeform 5"/>
          <p:cNvSpPr/>
          <p:nvPr/>
        </p:nvSpPr>
        <p:spPr>
          <a:xfrm>
            <a:off x="13723077" y="2"/>
            <a:ext cx="3845146" cy="1116027"/>
          </a:xfrm>
          <a:custGeom>
            <a:avLst/>
            <a:gdLst/>
            <a:ahLst/>
            <a:cxnLst/>
            <a:rect l="l" t="t" r="r" b="b"/>
            <a:pathLst>
              <a:path w="3845146" h="1116027">
                <a:moveTo>
                  <a:pt x="0" y="0"/>
                </a:moveTo>
                <a:lnTo>
                  <a:pt x="3845147" y="0"/>
                </a:lnTo>
                <a:lnTo>
                  <a:pt x="3845147" y="1116026"/>
                </a:lnTo>
                <a:lnTo>
                  <a:pt x="0" y="1116026"/>
                </a:lnTo>
                <a:lnTo>
                  <a:pt x="0" y="0"/>
                </a:lnTo>
                <a:close/>
              </a:path>
            </a:pathLst>
          </a:custGeom>
          <a:blipFill>
            <a:blip r:embed="rId3"/>
            <a:stretch>
              <a:fillRect t="-103" b="-103"/>
            </a:stretch>
          </a:blipFill>
        </p:spPr>
      </p:sp>
      <p:sp>
        <p:nvSpPr>
          <p:cNvPr id="6" name="Freeform 6"/>
          <p:cNvSpPr/>
          <p:nvPr/>
        </p:nvSpPr>
        <p:spPr>
          <a:xfrm>
            <a:off x="10763078" y="244556"/>
            <a:ext cx="3103199" cy="626918"/>
          </a:xfrm>
          <a:custGeom>
            <a:avLst/>
            <a:gdLst/>
            <a:ahLst/>
            <a:cxnLst/>
            <a:rect l="l" t="t" r="r" b="b"/>
            <a:pathLst>
              <a:path w="3103199" h="626918">
                <a:moveTo>
                  <a:pt x="0" y="0"/>
                </a:moveTo>
                <a:lnTo>
                  <a:pt x="3103199" y="0"/>
                </a:lnTo>
                <a:lnTo>
                  <a:pt x="3103199" y="626918"/>
                </a:lnTo>
                <a:lnTo>
                  <a:pt x="0" y="626918"/>
                </a:lnTo>
                <a:lnTo>
                  <a:pt x="0" y="0"/>
                </a:lnTo>
                <a:close/>
              </a:path>
            </a:pathLst>
          </a:custGeom>
          <a:blipFill>
            <a:blip r:embed="rId4"/>
            <a:stretch>
              <a:fillRect/>
            </a:stretch>
          </a:blipFill>
        </p:spPr>
      </p:sp>
      <p:sp>
        <p:nvSpPr>
          <p:cNvPr id="7" name="AutoShape 7"/>
          <p:cNvSpPr/>
          <p:nvPr/>
        </p:nvSpPr>
        <p:spPr>
          <a:xfrm>
            <a:off x="1028700" y="1860370"/>
            <a:ext cx="651032" cy="0"/>
          </a:xfrm>
          <a:prstGeom prst="line">
            <a:avLst/>
          </a:prstGeom>
          <a:ln w="38100" cap="flat">
            <a:solidFill>
              <a:srgbClr val="222355"/>
            </a:solidFill>
            <a:prstDash val="solid"/>
            <a:headEnd type="none" w="sm" len="sm"/>
            <a:tailEnd type="none" w="sm" len="sm"/>
          </a:ln>
        </p:spPr>
      </p:sp>
      <p:sp>
        <p:nvSpPr>
          <p:cNvPr id="8" name="TextBox 8"/>
          <p:cNvSpPr txBox="1"/>
          <p:nvPr/>
        </p:nvSpPr>
        <p:spPr>
          <a:xfrm>
            <a:off x="1028700" y="1184095"/>
            <a:ext cx="13261515" cy="600075"/>
          </a:xfrm>
          <a:prstGeom prst="rect">
            <a:avLst/>
          </a:prstGeom>
        </p:spPr>
        <p:txBody>
          <a:bodyPr lIns="0" tIns="0" rIns="0" bIns="0" rtlCol="0" anchor="t">
            <a:spAutoFit/>
          </a:bodyPr>
          <a:lstStyle/>
          <a:p>
            <a:pPr algn="l">
              <a:lnSpc>
                <a:spcPts val="4799"/>
              </a:lnSpc>
            </a:pPr>
            <a:r>
              <a:rPr lang="en-US" sz="3999" b="1">
                <a:solidFill>
                  <a:srgbClr val="222355"/>
                </a:solidFill>
                <a:latin typeface="Roboto Bold"/>
                <a:ea typeface="Roboto Bold"/>
                <a:cs typeface="Roboto Bold"/>
                <a:sym typeface="Roboto Bold"/>
              </a:rPr>
              <a:t>COMPLETAR DATOS DEL PROYECTO – DIRECTOR</a:t>
            </a:r>
          </a:p>
        </p:txBody>
      </p:sp>
      <p:sp>
        <p:nvSpPr>
          <p:cNvPr id="9" name="TextBox 9"/>
          <p:cNvSpPr txBox="1"/>
          <p:nvPr/>
        </p:nvSpPr>
        <p:spPr>
          <a:xfrm>
            <a:off x="1019175" y="2009815"/>
            <a:ext cx="14626475" cy="419100"/>
          </a:xfrm>
          <a:prstGeom prst="rect">
            <a:avLst/>
          </a:prstGeom>
        </p:spPr>
        <p:txBody>
          <a:bodyPr lIns="0" tIns="0" rIns="0" bIns="0" rtlCol="0" anchor="t">
            <a:spAutoFit/>
          </a:bodyPr>
          <a:lstStyle/>
          <a:p>
            <a:pPr algn="just">
              <a:lnSpc>
                <a:spcPts val="3000"/>
              </a:lnSpc>
            </a:pPr>
            <a:r>
              <a:rPr lang="en-US" sz="3000" b="1">
                <a:solidFill>
                  <a:srgbClr val="222355"/>
                </a:solidFill>
                <a:latin typeface="Roboto Bold"/>
                <a:ea typeface="Roboto Bold"/>
                <a:cs typeface="Roboto Bold"/>
                <a:sym typeface="Roboto Bold"/>
              </a:rPr>
              <a:t>4.2.2 Recursos financieros </a:t>
            </a:r>
          </a:p>
        </p:txBody>
      </p:sp>
      <p:sp>
        <p:nvSpPr>
          <p:cNvPr id="10" name="TextBox 10"/>
          <p:cNvSpPr txBox="1"/>
          <p:nvPr/>
        </p:nvSpPr>
        <p:spPr>
          <a:xfrm>
            <a:off x="1019175" y="2551080"/>
            <a:ext cx="15954029" cy="419100"/>
          </a:xfrm>
          <a:prstGeom prst="rect">
            <a:avLst/>
          </a:prstGeom>
        </p:spPr>
        <p:txBody>
          <a:bodyPr lIns="0" tIns="0" rIns="0" bIns="0" rtlCol="0" anchor="t">
            <a:spAutoFit/>
          </a:bodyPr>
          <a:lstStyle/>
          <a:p>
            <a:pPr algn="just">
              <a:lnSpc>
                <a:spcPts val="3000"/>
              </a:lnSpc>
            </a:pPr>
            <a:r>
              <a:rPr lang="en-US" sz="3000">
                <a:solidFill>
                  <a:srgbClr val="222355"/>
                </a:solidFill>
                <a:latin typeface="Roboto"/>
                <a:ea typeface="Roboto"/>
                <a:cs typeface="Roboto"/>
                <a:sym typeface="Roboto"/>
              </a:rPr>
              <a:t>En esta pantalla se debe indicar el presupuesto requerido para el proyecto. </a:t>
            </a:r>
          </a:p>
        </p:txBody>
      </p:sp>
      <p:sp>
        <p:nvSpPr>
          <p:cNvPr id="11" name="TextBox 11"/>
          <p:cNvSpPr txBox="1"/>
          <p:nvPr/>
        </p:nvSpPr>
        <p:spPr>
          <a:xfrm>
            <a:off x="1019175" y="5418105"/>
            <a:ext cx="15638736" cy="1181100"/>
          </a:xfrm>
          <a:prstGeom prst="rect">
            <a:avLst/>
          </a:prstGeom>
        </p:spPr>
        <p:txBody>
          <a:bodyPr lIns="0" tIns="0" rIns="0" bIns="0" rtlCol="0" anchor="t">
            <a:spAutoFit/>
          </a:bodyPr>
          <a:lstStyle/>
          <a:p>
            <a:pPr algn="just">
              <a:lnSpc>
                <a:spcPts val="3000"/>
              </a:lnSpc>
            </a:pPr>
            <a:r>
              <a:rPr lang="en-US" sz="3000">
                <a:solidFill>
                  <a:srgbClr val="222355"/>
                </a:solidFill>
                <a:latin typeface="Roboto"/>
                <a:ea typeface="Roboto"/>
                <a:cs typeface="Roboto"/>
                <a:sym typeface="Roboto"/>
              </a:rPr>
              <a:t>Permite seleccionar los registros referidos a subsidios recibidos, el monto del financiamiento, así como la participación que le corresponde en el proyecto, tanto del titular del proyecto como así también el de los integrantes del grupo. </a:t>
            </a:r>
          </a:p>
        </p:txBody>
      </p:sp>
      <p:sp>
        <p:nvSpPr>
          <p:cNvPr id="12" name="TextBox 12"/>
          <p:cNvSpPr txBox="1"/>
          <p:nvPr/>
        </p:nvSpPr>
        <p:spPr>
          <a:xfrm>
            <a:off x="1019175" y="3113055"/>
            <a:ext cx="15954029" cy="1181100"/>
          </a:xfrm>
          <a:prstGeom prst="rect">
            <a:avLst/>
          </a:prstGeom>
        </p:spPr>
        <p:txBody>
          <a:bodyPr lIns="0" tIns="0" rIns="0" bIns="0" rtlCol="0" anchor="t">
            <a:spAutoFit/>
          </a:bodyPr>
          <a:lstStyle/>
          <a:p>
            <a:pPr algn="just">
              <a:lnSpc>
                <a:spcPts val="3000"/>
              </a:lnSpc>
            </a:pPr>
            <a:r>
              <a:rPr lang="en-US" sz="3000">
                <a:solidFill>
                  <a:srgbClr val="222355"/>
                </a:solidFill>
                <a:latin typeface="Roboto"/>
                <a:ea typeface="Roboto"/>
                <a:cs typeface="Roboto"/>
                <a:sym typeface="Roboto"/>
              </a:rPr>
              <a:t>En la convocatoria a Proyectos Investigación Tecnológica (PIT) o Productiva (PIP) no se requiere que complete esta información pudiendo dejar el mencionado formulario con cero en todos los campos del presupuesto. </a:t>
            </a:r>
          </a:p>
        </p:txBody>
      </p:sp>
      <p:sp>
        <p:nvSpPr>
          <p:cNvPr id="13" name="TextBox 13"/>
          <p:cNvSpPr txBox="1"/>
          <p:nvPr/>
        </p:nvSpPr>
        <p:spPr>
          <a:xfrm>
            <a:off x="1028700" y="4646580"/>
            <a:ext cx="14626475" cy="419100"/>
          </a:xfrm>
          <a:prstGeom prst="rect">
            <a:avLst/>
          </a:prstGeom>
        </p:spPr>
        <p:txBody>
          <a:bodyPr lIns="0" tIns="0" rIns="0" bIns="0" rtlCol="0" anchor="t">
            <a:spAutoFit/>
          </a:bodyPr>
          <a:lstStyle/>
          <a:p>
            <a:pPr algn="just">
              <a:lnSpc>
                <a:spcPts val="3000"/>
              </a:lnSpc>
            </a:pPr>
            <a:r>
              <a:rPr lang="en-US" sz="3000" b="1">
                <a:solidFill>
                  <a:srgbClr val="222355"/>
                </a:solidFill>
                <a:latin typeface="Roboto Bold"/>
                <a:ea typeface="Roboto Bold"/>
                <a:cs typeface="Roboto Bold"/>
                <a:sym typeface="Roboto Bold"/>
              </a:rPr>
              <a:t>4.2.3 Otros financiamientos </a:t>
            </a:r>
          </a:p>
        </p:txBody>
      </p:sp>
      <p:grpSp>
        <p:nvGrpSpPr>
          <p:cNvPr id="14" name="Group 14"/>
          <p:cNvGrpSpPr/>
          <p:nvPr/>
        </p:nvGrpSpPr>
        <p:grpSpPr>
          <a:xfrm>
            <a:off x="1028700" y="6789705"/>
            <a:ext cx="15638736" cy="838200"/>
            <a:chOff x="0" y="0"/>
            <a:chExt cx="20851648" cy="1117600"/>
          </a:xfrm>
        </p:grpSpPr>
        <p:sp>
          <p:nvSpPr>
            <p:cNvPr id="15" name="TextBox 15"/>
            <p:cNvSpPr txBox="1"/>
            <p:nvPr/>
          </p:nvSpPr>
          <p:spPr>
            <a:xfrm>
              <a:off x="0" y="38100"/>
              <a:ext cx="20851648" cy="1079500"/>
            </a:xfrm>
            <a:prstGeom prst="rect">
              <a:avLst/>
            </a:prstGeom>
          </p:spPr>
          <p:txBody>
            <a:bodyPr lIns="0" tIns="0" rIns="0" bIns="0" rtlCol="0" anchor="t">
              <a:spAutoFit/>
            </a:bodyPr>
            <a:lstStyle/>
            <a:p>
              <a:pPr algn="just">
                <a:lnSpc>
                  <a:spcPts val="3000"/>
                </a:lnSpc>
              </a:pPr>
              <a:r>
                <a:rPr lang="en-US" sz="3000">
                  <a:solidFill>
                    <a:srgbClr val="222355"/>
                  </a:solidFill>
                  <a:latin typeface="Roboto"/>
                  <a:ea typeface="Roboto"/>
                  <a:cs typeface="Roboto"/>
                  <a:sym typeface="Roboto"/>
                </a:rPr>
                <a:t>Esta información se obtiene de los datos que el director y los integrantes tienen cargada en su banco de datos en la </a:t>
              </a:r>
              <a:r>
                <a:rPr lang="en-US" sz="3000" b="1">
                  <a:solidFill>
                    <a:srgbClr val="222355"/>
                  </a:solidFill>
                  <a:latin typeface="Roboto Bold"/>
                  <a:ea typeface="Roboto Bold"/>
                  <a:cs typeface="Roboto Bold"/>
                  <a:sym typeface="Roboto Bold"/>
                </a:rPr>
                <a:t>sección Antecedentes       Financiamiento CyT</a:t>
              </a:r>
              <a:r>
                <a:rPr lang="en-US" sz="3000">
                  <a:solidFill>
                    <a:srgbClr val="222355"/>
                  </a:solidFill>
                  <a:latin typeface="Roboto"/>
                  <a:ea typeface="Roboto"/>
                  <a:cs typeface="Roboto"/>
                  <a:sym typeface="Roboto"/>
                </a:rPr>
                <a:t>. </a:t>
              </a:r>
            </a:p>
          </p:txBody>
        </p:sp>
        <p:sp>
          <p:nvSpPr>
            <p:cNvPr id="16" name="AutoShape 16"/>
            <p:cNvSpPr/>
            <p:nvPr/>
          </p:nvSpPr>
          <p:spPr>
            <a:xfrm>
              <a:off x="10686819" y="812800"/>
              <a:ext cx="629315" cy="0"/>
            </a:xfrm>
            <a:prstGeom prst="line">
              <a:avLst/>
            </a:prstGeom>
            <a:ln w="50800" cap="flat">
              <a:solidFill>
                <a:srgbClr val="222355"/>
              </a:solidFill>
              <a:prstDash val="solid"/>
              <a:headEnd type="none" w="sm" len="sm"/>
              <a:tailEnd type="arrow" w="med" len="sm"/>
            </a:ln>
          </p:spPr>
        </p:sp>
      </p:grpSp>
      <p:sp>
        <p:nvSpPr>
          <p:cNvPr id="17" name="TextBox 17"/>
          <p:cNvSpPr txBox="1"/>
          <p:nvPr/>
        </p:nvSpPr>
        <p:spPr>
          <a:xfrm>
            <a:off x="1028700" y="7856505"/>
            <a:ext cx="15638736" cy="800100"/>
          </a:xfrm>
          <a:prstGeom prst="rect">
            <a:avLst/>
          </a:prstGeom>
        </p:spPr>
        <p:txBody>
          <a:bodyPr lIns="0" tIns="0" rIns="0" bIns="0" rtlCol="0" anchor="t">
            <a:spAutoFit/>
          </a:bodyPr>
          <a:lstStyle/>
          <a:p>
            <a:pPr algn="just">
              <a:lnSpc>
                <a:spcPts val="3000"/>
              </a:lnSpc>
            </a:pPr>
            <a:r>
              <a:rPr lang="en-US" sz="3000">
                <a:solidFill>
                  <a:srgbClr val="222355"/>
                </a:solidFill>
                <a:latin typeface="Roboto"/>
                <a:ea typeface="Roboto"/>
                <a:cs typeface="Roboto"/>
                <a:sym typeface="Roboto"/>
              </a:rPr>
              <a:t>El director debe indicar cual/es financiamiento/s de CyT está/n relacionado/s con el proyecto, </a:t>
            </a:r>
            <a:r>
              <a:rPr lang="en-US" sz="3000" b="1">
                <a:solidFill>
                  <a:srgbClr val="222355"/>
                </a:solidFill>
                <a:latin typeface="Roboto Bold"/>
                <a:ea typeface="Roboto Bold"/>
                <a:cs typeface="Roboto Bold"/>
                <a:sym typeface="Roboto Bold"/>
              </a:rPr>
              <a:t>haciendo un click en el casillero correspondiente a la última columna de la tabla.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7802" y="0"/>
            <a:ext cx="18335802"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27" t="-15193" b="-15193"/>
            </a:stretch>
          </a:blipFill>
        </p:spPr>
      </p:sp>
      <p:grpSp>
        <p:nvGrpSpPr>
          <p:cNvPr id="3" name="Group 3"/>
          <p:cNvGrpSpPr/>
          <p:nvPr/>
        </p:nvGrpSpPr>
        <p:grpSpPr>
          <a:xfrm>
            <a:off x="-18474" y="2"/>
            <a:ext cx="245538" cy="10286998"/>
            <a:chOff x="0" y="0"/>
            <a:chExt cx="327384" cy="13715998"/>
          </a:xfrm>
        </p:grpSpPr>
        <p:sp>
          <p:nvSpPr>
            <p:cNvPr id="4" name="Freeform 4"/>
            <p:cNvSpPr/>
            <p:nvPr/>
          </p:nvSpPr>
          <p:spPr>
            <a:xfrm>
              <a:off x="0" y="0"/>
              <a:ext cx="327395" cy="13716000"/>
            </a:xfrm>
            <a:custGeom>
              <a:avLst/>
              <a:gdLst/>
              <a:ahLst/>
              <a:cxnLst/>
              <a:rect l="l" t="t" r="r" b="b"/>
              <a:pathLst>
                <a:path w="327395" h="13716000">
                  <a:moveTo>
                    <a:pt x="0" y="0"/>
                  </a:moveTo>
                  <a:lnTo>
                    <a:pt x="327395" y="0"/>
                  </a:lnTo>
                  <a:lnTo>
                    <a:pt x="327395" y="13716000"/>
                  </a:lnTo>
                  <a:lnTo>
                    <a:pt x="0" y="13716000"/>
                  </a:lnTo>
                  <a:close/>
                </a:path>
              </a:pathLst>
            </a:custGeom>
            <a:solidFill>
              <a:srgbClr val="EC0089"/>
            </a:solidFill>
          </p:spPr>
        </p:sp>
      </p:grpSp>
      <p:sp>
        <p:nvSpPr>
          <p:cNvPr id="5" name="Freeform 5"/>
          <p:cNvSpPr/>
          <p:nvPr/>
        </p:nvSpPr>
        <p:spPr>
          <a:xfrm>
            <a:off x="13723077" y="2"/>
            <a:ext cx="3845146" cy="1116027"/>
          </a:xfrm>
          <a:custGeom>
            <a:avLst/>
            <a:gdLst/>
            <a:ahLst/>
            <a:cxnLst/>
            <a:rect l="l" t="t" r="r" b="b"/>
            <a:pathLst>
              <a:path w="3845146" h="1116027">
                <a:moveTo>
                  <a:pt x="0" y="0"/>
                </a:moveTo>
                <a:lnTo>
                  <a:pt x="3845147" y="0"/>
                </a:lnTo>
                <a:lnTo>
                  <a:pt x="3845147" y="1116026"/>
                </a:lnTo>
                <a:lnTo>
                  <a:pt x="0" y="1116026"/>
                </a:lnTo>
                <a:lnTo>
                  <a:pt x="0" y="0"/>
                </a:lnTo>
                <a:close/>
              </a:path>
            </a:pathLst>
          </a:custGeom>
          <a:blipFill>
            <a:blip r:embed="rId3"/>
            <a:stretch>
              <a:fillRect t="-103" b="-103"/>
            </a:stretch>
          </a:blipFill>
        </p:spPr>
      </p:sp>
      <p:sp>
        <p:nvSpPr>
          <p:cNvPr id="6" name="Freeform 6"/>
          <p:cNvSpPr/>
          <p:nvPr/>
        </p:nvSpPr>
        <p:spPr>
          <a:xfrm>
            <a:off x="10763078" y="244556"/>
            <a:ext cx="3103199" cy="626918"/>
          </a:xfrm>
          <a:custGeom>
            <a:avLst/>
            <a:gdLst/>
            <a:ahLst/>
            <a:cxnLst/>
            <a:rect l="l" t="t" r="r" b="b"/>
            <a:pathLst>
              <a:path w="3103199" h="626918">
                <a:moveTo>
                  <a:pt x="0" y="0"/>
                </a:moveTo>
                <a:lnTo>
                  <a:pt x="3103199" y="0"/>
                </a:lnTo>
                <a:lnTo>
                  <a:pt x="3103199" y="626918"/>
                </a:lnTo>
                <a:lnTo>
                  <a:pt x="0" y="626918"/>
                </a:lnTo>
                <a:lnTo>
                  <a:pt x="0" y="0"/>
                </a:lnTo>
                <a:close/>
              </a:path>
            </a:pathLst>
          </a:custGeom>
          <a:blipFill>
            <a:blip r:embed="rId4"/>
            <a:stretch>
              <a:fillRect/>
            </a:stretch>
          </a:blipFill>
        </p:spPr>
      </p:sp>
      <p:sp>
        <p:nvSpPr>
          <p:cNvPr id="7" name="AutoShape 7"/>
          <p:cNvSpPr/>
          <p:nvPr/>
        </p:nvSpPr>
        <p:spPr>
          <a:xfrm>
            <a:off x="1028700" y="1860370"/>
            <a:ext cx="651032" cy="0"/>
          </a:xfrm>
          <a:prstGeom prst="line">
            <a:avLst/>
          </a:prstGeom>
          <a:ln w="38100" cap="flat">
            <a:solidFill>
              <a:srgbClr val="222355"/>
            </a:solidFill>
            <a:prstDash val="solid"/>
            <a:headEnd type="none" w="sm" len="sm"/>
            <a:tailEnd type="none" w="sm" len="sm"/>
          </a:ln>
        </p:spPr>
      </p:sp>
      <p:sp>
        <p:nvSpPr>
          <p:cNvPr id="8" name="TextBox 8"/>
          <p:cNvSpPr txBox="1"/>
          <p:nvPr/>
        </p:nvSpPr>
        <p:spPr>
          <a:xfrm>
            <a:off x="1028700" y="1184095"/>
            <a:ext cx="13261515" cy="600053"/>
          </a:xfrm>
          <a:prstGeom prst="rect">
            <a:avLst/>
          </a:prstGeom>
        </p:spPr>
        <p:txBody>
          <a:bodyPr lIns="0" tIns="0" rIns="0" bIns="0" rtlCol="0" anchor="t">
            <a:spAutoFit/>
          </a:bodyPr>
          <a:lstStyle/>
          <a:p>
            <a:pPr algn="l">
              <a:lnSpc>
                <a:spcPts val="4799"/>
              </a:lnSpc>
            </a:pPr>
            <a:r>
              <a:rPr lang="en-US" sz="3999" b="1">
                <a:solidFill>
                  <a:srgbClr val="222355"/>
                </a:solidFill>
                <a:latin typeface="Roboto Bold"/>
                <a:ea typeface="Roboto Bold"/>
                <a:cs typeface="Roboto Bold"/>
                <a:sym typeface="Roboto Bold"/>
              </a:rPr>
              <a:t>ARCHIVOS ADJUNTOS </a:t>
            </a:r>
          </a:p>
        </p:txBody>
      </p:sp>
      <p:sp>
        <p:nvSpPr>
          <p:cNvPr id="9" name="TextBox 9"/>
          <p:cNvSpPr txBox="1"/>
          <p:nvPr/>
        </p:nvSpPr>
        <p:spPr>
          <a:xfrm>
            <a:off x="1028700" y="2927170"/>
            <a:ext cx="15954029" cy="800100"/>
          </a:xfrm>
          <a:prstGeom prst="rect">
            <a:avLst/>
          </a:prstGeom>
        </p:spPr>
        <p:txBody>
          <a:bodyPr lIns="0" tIns="0" rIns="0" bIns="0" rtlCol="0" anchor="t">
            <a:spAutoFit/>
          </a:bodyPr>
          <a:lstStyle/>
          <a:p>
            <a:pPr algn="just">
              <a:lnSpc>
                <a:spcPts val="3000"/>
              </a:lnSpc>
            </a:pPr>
            <a:r>
              <a:rPr lang="en-US" sz="3000">
                <a:solidFill>
                  <a:srgbClr val="222355"/>
                </a:solidFill>
                <a:latin typeface="Roboto"/>
                <a:ea typeface="Roboto"/>
                <a:cs typeface="Roboto"/>
                <a:sym typeface="Roboto"/>
              </a:rPr>
              <a:t>En la pantalla principal, en la </a:t>
            </a:r>
            <a:r>
              <a:rPr lang="en-US" sz="3000" b="1">
                <a:solidFill>
                  <a:srgbClr val="222355"/>
                </a:solidFill>
                <a:latin typeface="Roboto Bold"/>
                <a:ea typeface="Roboto Bold"/>
                <a:cs typeface="Roboto Bold"/>
                <a:sym typeface="Roboto Bold"/>
              </a:rPr>
              <a:t>sección “Archivos adjuntos”</a:t>
            </a:r>
            <a:r>
              <a:rPr lang="en-US" sz="3000">
                <a:solidFill>
                  <a:srgbClr val="222355"/>
                </a:solidFill>
                <a:latin typeface="Roboto"/>
                <a:ea typeface="Roboto"/>
                <a:cs typeface="Roboto"/>
                <a:sym typeface="Roboto"/>
              </a:rPr>
              <a:t>, se encuentra el link donde se debe adjuntar los siguientes archivos conforme a las pautas de la convocatoria:</a:t>
            </a:r>
          </a:p>
        </p:txBody>
      </p:sp>
      <p:sp>
        <p:nvSpPr>
          <p:cNvPr id="10" name="TextBox 10"/>
          <p:cNvSpPr txBox="1"/>
          <p:nvPr/>
        </p:nvSpPr>
        <p:spPr>
          <a:xfrm>
            <a:off x="1028700" y="2003245"/>
            <a:ext cx="15954029" cy="800100"/>
          </a:xfrm>
          <a:prstGeom prst="rect">
            <a:avLst/>
          </a:prstGeom>
        </p:spPr>
        <p:txBody>
          <a:bodyPr lIns="0" tIns="0" rIns="0" bIns="0" rtlCol="0" anchor="t">
            <a:spAutoFit/>
          </a:bodyPr>
          <a:lstStyle/>
          <a:p>
            <a:pPr algn="just">
              <a:lnSpc>
                <a:spcPts val="3000"/>
              </a:lnSpc>
            </a:pPr>
            <a:r>
              <a:rPr lang="en-US" sz="3000">
                <a:solidFill>
                  <a:srgbClr val="222355"/>
                </a:solidFill>
                <a:latin typeface="Roboto"/>
                <a:ea typeface="Roboto"/>
                <a:cs typeface="Roboto"/>
                <a:sym typeface="Roboto"/>
              </a:rPr>
              <a:t>El sistema permite adjuntar </a:t>
            </a:r>
            <a:r>
              <a:rPr lang="en-US" sz="3000" b="1">
                <a:solidFill>
                  <a:srgbClr val="222355"/>
                </a:solidFill>
                <a:latin typeface="Roboto Bold"/>
                <a:ea typeface="Roboto Bold"/>
                <a:cs typeface="Roboto Bold"/>
                <a:sym typeface="Roboto Bold"/>
              </a:rPr>
              <a:t>archivos </a:t>
            </a:r>
            <a:r>
              <a:rPr lang="en-US" sz="3000">
                <a:solidFill>
                  <a:srgbClr val="222355"/>
                </a:solidFill>
                <a:latin typeface="Roboto"/>
                <a:ea typeface="Roboto"/>
                <a:cs typeface="Roboto"/>
                <a:sym typeface="Roboto"/>
              </a:rPr>
              <a:t>que deberán ser </a:t>
            </a:r>
            <a:r>
              <a:rPr lang="en-US" sz="3000" b="1">
                <a:solidFill>
                  <a:srgbClr val="222355"/>
                </a:solidFill>
                <a:latin typeface="Roboto Bold"/>
                <a:ea typeface="Roboto Bold"/>
                <a:cs typeface="Roboto Bold"/>
                <a:sym typeface="Roboto Bold"/>
              </a:rPr>
              <a:t>preferentemente del tipo .pdf</a:t>
            </a:r>
            <a:r>
              <a:rPr lang="en-US" sz="3000">
                <a:solidFill>
                  <a:srgbClr val="222355"/>
                </a:solidFill>
                <a:latin typeface="Roboto"/>
                <a:ea typeface="Roboto"/>
                <a:cs typeface="Roboto"/>
                <a:sym typeface="Roboto"/>
              </a:rPr>
              <a:t> (se aceptarán .doc. y .rtf) y no tener un tamaño superior a los 35Mb. </a:t>
            </a:r>
          </a:p>
        </p:txBody>
      </p:sp>
      <p:sp>
        <p:nvSpPr>
          <p:cNvPr id="11" name="TextBox 11"/>
          <p:cNvSpPr txBox="1"/>
          <p:nvPr/>
        </p:nvSpPr>
        <p:spPr>
          <a:xfrm>
            <a:off x="678685" y="3851095"/>
            <a:ext cx="16304044" cy="800100"/>
          </a:xfrm>
          <a:prstGeom prst="rect">
            <a:avLst/>
          </a:prstGeom>
        </p:spPr>
        <p:txBody>
          <a:bodyPr lIns="0" tIns="0" rIns="0" bIns="0" rtlCol="0" anchor="t">
            <a:spAutoFit/>
          </a:bodyPr>
          <a:lstStyle/>
          <a:p>
            <a:pPr marL="647700" lvl="1" indent="-323850" algn="just">
              <a:lnSpc>
                <a:spcPts val="3000"/>
              </a:lnSpc>
              <a:buFont typeface="Arial"/>
              <a:buChar char="•"/>
            </a:pPr>
            <a:r>
              <a:rPr lang="en-US" sz="3000" b="1">
                <a:solidFill>
                  <a:srgbClr val="222355"/>
                </a:solidFill>
                <a:latin typeface="Roboto Bold"/>
                <a:ea typeface="Roboto Bold"/>
                <a:cs typeface="Roboto Bold"/>
                <a:sym typeface="Roboto Bold"/>
              </a:rPr>
              <a:t>Planilla de Inscripción (OBLIGATORIO)</a:t>
            </a:r>
            <a:r>
              <a:rPr lang="en-US" sz="3000">
                <a:solidFill>
                  <a:srgbClr val="222355"/>
                </a:solidFill>
                <a:latin typeface="Roboto"/>
                <a:ea typeface="Roboto"/>
                <a:cs typeface="Roboto"/>
                <a:sym typeface="Roboto"/>
              </a:rPr>
              <a:t>: El modelo de archivo está disponibles en la página de la Secretaría: https://unlp.edu.ar/investigacion/ </a:t>
            </a:r>
          </a:p>
        </p:txBody>
      </p:sp>
      <p:sp>
        <p:nvSpPr>
          <p:cNvPr id="12" name="TextBox 12"/>
          <p:cNvSpPr txBox="1"/>
          <p:nvPr/>
        </p:nvSpPr>
        <p:spPr>
          <a:xfrm>
            <a:off x="678685" y="4870270"/>
            <a:ext cx="5884059" cy="1181100"/>
          </a:xfrm>
          <a:prstGeom prst="rect">
            <a:avLst/>
          </a:prstGeom>
        </p:spPr>
        <p:txBody>
          <a:bodyPr lIns="0" tIns="0" rIns="0" bIns="0" rtlCol="0" anchor="t">
            <a:spAutoFit/>
          </a:bodyPr>
          <a:lstStyle/>
          <a:p>
            <a:pPr marL="647700" lvl="1" indent="-323850" algn="just">
              <a:lnSpc>
                <a:spcPts val="3000"/>
              </a:lnSpc>
              <a:buFont typeface="Arial"/>
              <a:buChar char="•"/>
            </a:pPr>
            <a:r>
              <a:rPr lang="en-US" sz="3000" b="1">
                <a:solidFill>
                  <a:srgbClr val="222355"/>
                </a:solidFill>
                <a:latin typeface="Roboto Bold"/>
                <a:ea typeface="Roboto Bold"/>
                <a:cs typeface="Roboto Bold"/>
                <a:sym typeface="Roboto Bold"/>
              </a:rPr>
              <a:t>Plan de Trabajo del proyecto (NO obligatorio) - Informe del proyecto (NO obligatorio)</a:t>
            </a:r>
          </a:p>
        </p:txBody>
      </p:sp>
      <p:sp>
        <p:nvSpPr>
          <p:cNvPr id="13" name="TextBox 13"/>
          <p:cNvSpPr txBox="1"/>
          <p:nvPr/>
        </p:nvSpPr>
        <p:spPr>
          <a:xfrm>
            <a:off x="678685" y="6089470"/>
            <a:ext cx="5884059" cy="1562100"/>
          </a:xfrm>
          <a:prstGeom prst="rect">
            <a:avLst/>
          </a:prstGeom>
        </p:spPr>
        <p:txBody>
          <a:bodyPr lIns="0" tIns="0" rIns="0" bIns="0" rtlCol="0" anchor="t">
            <a:spAutoFit/>
          </a:bodyPr>
          <a:lstStyle/>
          <a:p>
            <a:pPr marL="647700" lvl="1" indent="-323850" algn="just">
              <a:lnSpc>
                <a:spcPts val="3000"/>
              </a:lnSpc>
              <a:buFont typeface="Arial"/>
              <a:buChar char="•"/>
            </a:pPr>
            <a:r>
              <a:rPr lang="en-US" sz="3000" b="1" dirty="0" err="1">
                <a:solidFill>
                  <a:srgbClr val="222355"/>
                </a:solidFill>
                <a:latin typeface="Roboto Bold"/>
                <a:ea typeface="Roboto Bold"/>
                <a:cs typeface="Roboto Bold"/>
                <a:sym typeface="Roboto Bold"/>
              </a:rPr>
              <a:t>Documentación</a:t>
            </a:r>
            <a:r>
              <a:rPr lang="en-US" sz="3000" b="1" dirty="0">
                <a:solidFill>
                  <a:srgbClr val="222355"/>
                </a:solidFill>
                <a:latin typeface="Roboto Bold"/>
                <a:ea typeface="Roboto Bold"/>
                <a:cs typeface="Roboto Bold"/>
                <a:sym typeface="Roboto Bold"/>
              </a:rPr>
              <a:t> del </a:t>
            </a:r>
            <a:r>
              <a:rPr lang="en-US" sz="3000" b="1" dirty="0" err="1">
                <a:solidFill>
                  <a:srgbClr val="222355"/>
                </a:solidFill>
                <a:latin typeface="Roboto Bold"/>
                <a:ea typeface="Roboto Bold"/>
                <a:cs typeface="Roboto Bold"/>
                <a:sym typeface="Roboto Bold"/>
              </a:rPr>
              <a:t>proyecto</a:t>
            </a:r>
            <a:r>
              <a:rPr lang="en-US" sz="3000" b="1" dirty="0">
                <a:solidFill>
                  <a:srgbClr val="222355"/>
                </a:solidFill>
                <a:latin typeface="Roboto Bold"/>
                <a:ea typeface="Roboto Bold"/>
                <a:cs typeface="Roboto Bold"/>
                <a:sym typeface="Roboto Bold"/>
              </a:rPr>
              <a:t> (NO </a:t>
            </a:r>
            <a:r>
              <a:rPr lang="en-US" sz="3000" b="1" dirty="0" err="1">
                <a:solidFill>
                  <a:srgbClr val="222355"/>
                </a:solidFill>
                <a:latin typeface="Roboto Bold"/>
                <a:ea typeface="Roboto Bold"/>
                <a:cs typeface="Roboto Bold"/>
                <a:sym typeface="Roboto Bold"/>
              </a:rPr>
              <a:t>obligatorio</a:t>
            </a:r>
            <a:r>
              <a:rPr lang="en-US" sz="3000" b="1" dirty="0">
                <a:solidFill>
                  <a:srgbClr val="222355"/>
                </a:solidFill>
                <a:latin typeface="Roboto Bold"/>
                <a:ea typeface="Roboto Bold"/>
                <a:cs typeface="Roboto Bold"/>
                <a:sym typeface="Roboto Bold"/>
              </a:rPr>
              <a:t>)</a:t>
            </a:r>
          </a:p>
          <a:p>
            <a:pPr marL="647700" lvl="1" indent="-323850" algn="just">
              <a:lnSpc>
                <a:spcPts val="3000"/>
              </a:lnSpc>
              <a:buFont typeface="Arial"/>
              <a:buChar char="•"/>
            </a:pPr>
            <a:r>
              <a:rPr lang="en-US" sz="3000" b="1" dirty="0">
                <a:solidFill>
                  <a:srgbClr val="222355"/>
                </a:solidFill>
                <a:latin typeface="Roboto Bold"/>
                <a:ea typeface="Roboto Bold"/>
                <a:cs typeface="Roboto Bold"/>
                <a:sym typeface="Roboto Bold"/>
              </a:rPr>
              <a:t> </a:t>
            </a:r>
            <a:r>
              <a:rPr lang="en-US" sz="3000" b="1" dirty="0" err="1">
                <a:solidFill>
                  <a:srgbClr val="222355"/>
                </a:solidFill>
                <a:latin typeface="Roboto Bold"/>
                <a:ea typeface="Roboto Bold"/>
                <a:cs typeface="Roboto Bold"/>
                <a:sym typeface="Roboto Bold"/>
              </a:rPr>
              <a:t>Conformidad</a:t>
            </a:r>
            <a:r>
              <a:rPr lang="en-US" sz="3000" b="1" dirty="0">
                <a:solidFill>
                  <a:srgbClr val="222355"/>
                </a:solidFill>
                <a:latin typeface="Roboto Bold"/>
                <a:ea typeface="Roboto Bold"/>
                <a:cs typeface="Roboto Bold"/>
                <a:sym typeface="Roboto Bold"/>
              </a:rPr>
              <a:t> del </a:t>
            </a:r>
            <a:r>
              <a:rPr lang="en-US" sz="3000" b="1" dirty="0" err="1">
                <a:solidFill>
                  <a:srgbClr val="222355"/>
                </a:solidFill>
                <a:latin typeface="Roboto Bold"/>
                <a:ea typeface="Roboto Bold"/>
                <a:cs typeface="Roboto Bold"/>
                <a:sym typeface="Roboto Bold"/>
              </a:rPr>
              <a:t>Comitente</a:t>
            </a:r>
            <a:r>
              <a:rPr lang="en-US" sz="3000" b="1" dirty="0">
                <a:solidFill>
                  <a:srgbClr val="222355"/>
                </a:solidFill>
                <a:latin typeface="Roboto Bold"/>
                <a:ea typeface="Roboto Bold"/>
                <a:cs typeface="Roboto Bold"/>
                <a:sym typeface="Roboto Bold"/>
              </a:rPr>
              <a:t> (NO </a:t>
            </a:r>
            <a:r>
              <a:rPr lang="en-US" sz="3000" b="1" dirty="0" err="1">
                <a:solidFill>
                  <a:srgbClr val="222355"/>
                </a:solidFill>
                <a:latin typeface="Roboto Bold"/>
                <a:ea typeface="Roboto Bold"/>
                <a:cs typeface="Roboto Bold"/>
                <a:sym typeface="Roboto Bold"/>
              </a:rPr>
              <a:t>obligatorio</a:t>
            </a:r>
            <a:r>
              <a:rPr lang="en-US" sz="3000" b="1" dirty="0">
                <a:solidFill>
                  <a:srgbClr val="222355"/>
                </a:solidFill>
                <a:latin typeface="Roboto Bold"/>
                <a:ea typeface="Roboto Bold"/>
                <a:cs typeface="Roboto Bold"/>
                <a:sym typeface="Roboto Bold"/>
              </a:rPr>
              <a:t>) </a:t>
            </a:r>
          </a:p>
        </p:txBody>
      </p:sp>
      <p:sp>
        <p:nvSpPr>
          <p:cNvPr id="14" name="TextBox 14"/>
          <p:cNvSpPr txBox="1"/>
          <p:nvPr/>
        </p:nvSpPr>
        <p:spPr>
          <a:xfrm>
            <a:off x="718973" y="7775395"/>
            <a:ext cx="5884059" cy="800100"/>
          </a:xfrm>
          <a:prstGeom prst="rect">
            <a:avLst/>
          </a:prstGeom>
        </p:spPr>
        <p:txBody>
          <a:bodyPr lIns="0" tIns="0" rIns="0" bIns="0" rtlCol="0" anchor="t">
            <a:spAutoFit/>
          </a:bodyPr>
          <a:lstStyle/>
          <a:p>
            <a:pPr marL="647700" lvl="1" indent="-323850" algn="just">
              <a:lnSpc>
                <a:spcPts val="3000"/>
              </a:lnSpc>
              <a:buFont typeface="Arial"/>
              <a:buChar char="•"/>
            </a:pPr>
            <a:r>
              <a:rPr lang="en-US" sz="3000" b="1">
                <a:solidFill>
                  <a:srgbClr val="222355"/>
                </a:solidFill>
                <a:latin typeface="Roboto Bold"/>
                <a:ea typeface="Roboto Bold"/>
                <a:cs typeface="Roboto Bold"/>
                <a:sym typeface="Roboto Bold"/>
              </a:rPr>
              <a:t>Formación Equivalente del Director (NO obligatorio): </a:t>
            </a:r>
          </a:p>
        </p:txBody>
      </p:sp>
      <p:sp>
        <p:nvSpPr>
          <p:cNvPr id="15" name="Freeform 15"/>
          <p:cNvSpPr/>
          <p:nvPr/>
        </p:nvSpPr>
        <p:spPr>
          <a:xfrm>
            <a:off x="7050707" y="4965520"/>
            <a:ext cx="9992909" cy="3460279"/>
          </a:xfrm>
          <a:custGeom>
            <a:avLst/>
            <a:gdLst/>
            <a:ahLst/>
            <a:cxnLst/>
            <a:rect l="l" t="t" r="r" b="b"/>
            <a:pathLst>
              <a:path w="9992909" h="3460279">
                <a:moveTo>
                  <a:pt x="0" y="0"/>
                </a:moveTo>
                <a:lnTo>
                  <a:pt x="9992909" y="0"/>
                </a:lnTo>
                <a:lnTo>
                  <a:pt x="9992909" y="3460279"/>
                </a:lnTo>
                <a:lnTo>
                  <a:pt x="0" y="3460279"/>
                </a:lnTo>
                <a:lnTo>
                  <a:pt x="0" y="0"/>
                </a:lnTo>
                <a:close/>
              </a:path>
            </a:pathLst>
          </a:custGeom>
          <a:blipFill>
            <a:blip r:embed="rId5"/>
            <a:stretch>
              <a:fillRect r="-28435"/>
            </a:stretch>
          </a:blipFill>
        </p:spPr>
      </p:sp>
      <p:sp>
        <p:nvSpPr>
          <p:cNvPr id="16" name="TextBox 16"/>
          <p:cNvSpPr txBox="1"/>
          <p:nvPr/>
        </p:nvSpPr>
        <p:spPr>
          <a:xfrm>
            <a:off x="1363949" y="8661220"/>
            <a:ext cx="15857251" cy="800100"/>
          </a:xfrm>
          <a:prstGeom prst="rect">
            <a:avLst/>
          </a:prstGeom>
        </p:spPr>
        <p:txBody>
          <a:bodyPr lIns="0" tIns="0" rIns="0" bIns="0" rtlCol="0" anchor="t">
            <a:spAutoFit/>
          </a:bodyPr>
          <a:lstStyle/>
          <a:p>
            <a:pPr algn="just">
              <a:lnSpc>
                <a:spcPts val="3000"/>
              </a:lnSpc>
            </a:pPr>
            <a:r>
              <a:rPr lang="en-US" sz="3000" dirty="0">
                <a:solidFill>
                  <a:srgbClr val="222355"/>
                </a:solidFill>
                <a:latin typeface="Roboto"/>
                <a:ea typeface="Roboto"/>
                <a:cs typeface="Roboto"/>
                <a:sym typeface="Roboto"/>
              </a:rPr>
              <a:t>Los </a:t>
            </a:r>
            <a:r>
              <a:rPr lang="en-US" sz="3000" dirty="0" err="1">
                <a:solidFill>
                  <a:srgbClr val="222355"/>
                </a:solidFill>
                <a:latin typeface="Roboto"/>
                <a:ea typeface="Roboto"/>
                <a:cs typeface="Roboto"/>
                <a:sym typeface="Roboto"/>
              </a:rPr>
              <a:t>postulantes</a:t>
            </a:r>
            <a:r>
              <a:rPr lang="en-US" sz="3000" dirty="0">
                <a:solidFill>
                  <a:srgbClr val="222355"/>
                </a:solidFill>
                <a:latin typeface="Roboto"/>
                <a:ea typeface="Roboto"/>
                <a:cs typeface="Roboto"/>
                <a:sym typeface="Roboto"/>
              </a:rPr>
              <a:t> </a:t>
            </a:r>
            <a:r>
              <a:rPr lang="en-US" sz="3000" dirty="0" err="1">
                <a:solidFill>
                  <a:srgbClr val="222355"/>
                </a:solidFill>
                <a:latin typeface="Roboto"/>
                <a:ea typeface="Roboto"/>
                <a:cs typeface="Roboto"/>
                <a:sym typeface="Roboto"/>
              </a:rPr>
              <a:t>deberán</a:t>
            </a:r>
            <a:r>
              <a:rPr lang="en-US" sz="3000" dirty="0">
                <a:solidFill>
                  <a:srgbClr val="222355"/>
                </a:solidFill>
                <a:latin typeface="Roboto"/>
                <a:ea typeface="Roboto"/>
                <a:cs typeface="Roboto"/>
                <a:sym typeface="Roboto"/>
              </a:rPr>
              <a:t> </a:t>
            </a:r>
            <a:r>
              <a:rPr lang="en-US" sz="3000" dirty="0" err="1">
                <a:solidFill>
                  <a:srgbClr val="222355"/>
                </a:solidFill>
                <a:latin typeface="Roboto"/>
                <a:ea typeface="Roboto"/>
                <a:cs typeface="Roboto"/>
                <a:sym typeface="Roboto"/>
              </a:rPr>
              <a:t>adjuntar</a:t>
            </a:r>
            <a:r>
              <a:rPr lang="en-US" sz="3000" dirty="0">
                <a:solidFill>
                  <a:srgbClr val="222355"/>
                </a:solidFill>
                <a:latin typeface="Roboto"/>
                <a:ea typeface="Roboto"/>
                <a:cs typeface="Roboto"/>
                <a:sym typeface="Roboto"/>
              </a:rPr>
              <a:t> la </a:t>
            </a:r>
            <a:r>
              <a:rPr lang="en-US" sz="3000" dirty="0" err="1">
                <a:solidFill>
                  <a:srgbClr val="222355"/>
                </a:solidFill>
                <a:latin typeface="Roboto"/>
                <a:ea typeface="Roboto"/>
                <a:cs typeface="Roboto"/>
                <a:sym typeface="Roboto"/>
              </a:rPr>
              <a:t>solicitud</a:t>
            </a:r>
            <a:r>
              <a:rPr lang="en-US" sz="3000" dirty="0">
                <a:solidFill>
                  <a:srgbClr val="222355"/>
                </a:solidFill>
                <a:latin typeface="Roboto"/>
                <a:ea typeface="Roboto"/>
                <a:cs typeface="Roboto"/>
                <a:sym typeface="Roboto"/>
              </a:rPr>
              <a:t> </a:t>
            </a:r>
            <a:r>
              <a:rPr lang="en-US" sz="3000" dirty="0" err="1">
                <a:solidFill>
                  <a:srgbClr val="222355"/>
                </a:solidFill>
                <a:latin typeface="Roboto"/>
                <a:ea typeface="Roboto"/>
                <a:cs typeface="Roboto"/>
                <a:sym typeface="Roboto"/>
              </a:rPr>
              <a:t>expresa</a:t>
            </a:r>
            <a:r>
              <a:rPr lang="en-US" sz="3000" dirty="0">
                <a:solidFill>
                  <a:srgbClr val="222355"/>
                </a:solidFill>
                <a:latin typeface="Roboto"/>
                <a:ea typeface="Roboto"/>
                <a:cs typeface="Roboto"/>
                <a:sym typeface="Roboto"/>
              </a:rPr>
              <a:t> de la </a:t>
            </a:r>
            <a:r>
              <a:rPr lang="en-US" sz="3000" dirty="0" err="1">
                <a:solidFill>
                  <a:srgbClr val="222355"/>
                </a:solidFill>
                <a:latin typeface="Roboto"/>
                <a:ea typeface="Roboto"/>
                <a:cs typeface="Roboto"/>
                <a:sym typeface="Roboto"/>
              </a:rPr>
              <a:t>consideración</a:t>
            </a:r>
            <a:r>
              <a:rPr lang="en-US" sz="3000" dirty="0">
                <a:solidFill>
                  <a:srgbClr val="222355"/>
                </a:solidFill>
                <a:latin typeface="Roboto"/>
                <a:ea typeface="Roboto"/>
                <a:cs typeface="Roboto"/>
                <a:sym typeface="Roboto"/>
              </a:rPr>
              <a:t> de </a:t>
            </a:r>
            <a:r>
              <a:rPr lang="en-US" sz="3000" dirty="0" err="1">
                <a:solidFill>
                  <a:srgbClr val="222355"/>
                </a:solidFill>
                <a:latin typeface="Roboto"/>
                <a:ea typeface="Roboto"/>
                <a:cs typeface="Roboto"/>
                <a:sym typeface="Roboto"/>
              </a:rPr>
              <a:t>equivalente</a:t>
            </a:r>
            <a:r>
              <a:rPr lang="en-US" sz="3000" dirty="0">
                <a:solidFill>
                  <a:srgbClr val="222355"/>
                </a:solidFill>
                <a:latin typeface="Roboto"/>
                <a:ea typeface="Roboto"/>
                <a:cs typeface="Roboto"/>
                <a:sym typeface="Roboto"/>
              </a:rPr>
              <a:t>, del Director de Proyecto que se </a:t>
            </a:r>
            <a:r>
              <a:rPr lang="en-US" sz="3000" dirty="0" err="1">
                <a:solidFill>
                  <a:srgbClr val="222355"/>
                </a:solidFill>
                <a:latin typeface="Roboto"/>
                <a:ea typeface="Roboto"/>
                <a:cs typeface="Roboto"/>
                <a:sym typeface="Roboto"/>
              </a:rPr>
              <a:t>presente</a:t>
            </a:r>
            <a:r>
              <a:rPr lang="en-US" sz="3000" dirty="0">
                <a:solidFill>
                  <a:srgbClr val="222355"/>
                </a:solidFill>
                <a:latin typeface="Roboto"/>
                <a:ea typeface="Roboto"/>
                <a:cs typeface="Roboto"/>
                <a:sym typeface="Roboto"/>
              </a:rPr>
              <a:t> bajo la </a:t>
            </a:r>
            <a:r>
              <a:rPr lang="en-US" sz="3000" dirty="0" err="1">
                <a:solidFill>
                  <a:srgbClr val="222355"/>
                </a:solidFill>
                <a:latin typeface="Roboto"/>
                <a:ea typeface="Roboto"/>
                <a:cs typeface="Roboto"/>
                <a:sym typeface="Roboto"/>
              </a:rPr>
              <a:t>condición</a:t>
            </a:r>
            <a:r>
              <a:rPr lang="en-US" sz="3000" dirty="0">
                <a:solidFill>
                  <a:srgbClr val="222355"/>
                </a:solidFill>
                <a:latin typeface="Roboto"/>
                <a:ea typeface="Roboto"/>
                <a:cs typeface="Roboto"/>
                <a:sym typeface="Roboto"/>
              </a:rPr>
              <a:t> de </a:t>
            </a:r>
            <a:r>
              <a:rPr lang="en-US" sz="3000" b="1" dirty="0">
                <a:solidFill>
                  <a:srgbClr val="222355"/>
                </a:solidFill>
                <a:latin typeface="Roboto Bold"/>
                <a:ea typeface="Roboto Bold"/>
                <a:cs typeface="Roboto Bold"/>
                <a:sym typeface="Roboto Bold"/>
              </a:rPr>
              <a:t>“EQUIVALENTE”</a:t>
            </a:r>
          </a:p>
        </p:txBody>
      </p:sp>
      <p:sp>
        <p:nvSpPr>
          <p:cNvPr id="18" name="CuadroTexto 17">
            <a:extLst>
              <a:ext uri="{FF2B5EF4-FFF2-40B4-BE49-F238E27FC236}">
                <a16:creationId xmlns:a16="http://schemas.microsoft.com/office/drawing/2014/main" id="{20D9ACDA-C02D-401A-ADC6-AF2DBABE59D0}"/>
              </a:ext>
            </a:extLst>
          </p:cNvPr>
          <p:cNvSpPr txBox="1"/>
          <p:nvPr/>
        </p:nvSpPr>
        <p:spPr>
          <a:xfrm flipH="1">
            <a:off x="7848599" y="9669781"/>
            <a:ext cx="9372599" cy="369332"/>
          </a:xfrm>
          <a:prstGeom prst="rect">
            <a:avLst/>
          </a:prstGeom>
          <a:noFill/>
        </p:spPr>
        <p:txBody>
          <a:bodyPr wrap="square" rtlCol="0">
            <a:spAutoFit/>
          </a:bodyPr>
          <a:lstStyle/>
          <a:p>
            <a:pPr algn="r"/>
            <a:r>
              <a:rPr lang="es-ES" dirty="0">
                <a:solidFill>
                  <a:srgbClr val="323368"/>
                </a:solidFill>
                <a:latin typeface="Roboto" panose="020B0604020202020204" charset="0"/>
                <a:ea typeface="Roboto" panose="020B0604020202020204" charset="0"/>
              </a:rPr>
              <a:t>CONSIDERAR PARA ADJUNTAR: Convenio, facturas o documentación equivalente.</a:t>
            </a:r>
            <a:endParaRPr lang="es-AR" dirty="0">
              <a:solidFill>
                <a:srgbClr val="323368"/>
              </a:solidFill>
              <a:latin typeface="Roboto" panose="020B0604020202020204" charset="0"/>
              <a:ea typeface="Roboto" panose="020B0604020202020204" charset="0"/>
            </a:endParaRPr>
          </a:p>
        </p:txBody>
      </p:sp>
      <p:sp>
        <p:nvSpPr>
          <p:cNvPr id="21" name="Flecha: cheurón 20">
            <a:extLst>
              <a:ext uri="{FF2B5EF4-FFF2-40B4-BE49-F238E27FC236}">
                <a16:creationId xmlns:a16="http://schemas.microsoft.com/office/drawing/2014/main" id="{09CE1E06-4F7F-4603-AAAE-2A50897A455A}"/>
              </a:ext>
            </a:extLst>
          </p:cNvPr>
          <p:cNvSpPr/>
          <p:nvPr/>
        </p:nvSpPr>
        <p:spPr>
          <a:xfrm>
            <a:off x="9982200" y="7277100"/>
            <a:ext cx="381000" cy="152400"/>
          </a:xfrm>
          <a:prstGeom prst="chevron">
            <a:avLst/>
          </a:prstGeom>
          <a:solidFill>
            <a:schemeClr val="bg1"/>
          </a:solidFill>
          <a:ln>
            <a:solidFill>
              <a:srgbClr val="EC00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
        <p:nvSpPr>
          <p:cNvPr id="22" name="Flecha: cheurón 21">
            <a:extLst>
              <a:ext uri="{FF2B5EF4-FFF2-40B4-BE49-F238E27FC236}">
                <a16:creationId xmlns:a16="http://schemas.microsoft.com/office/drawing/2014/main" id="{B29BBC9C-31E5-4DC1-8946-BC765051E552}"/>
              </a:ext>
            </a:extLst>
          </p:cNvPr>
          <p:cNvSpPr/>
          <p:nvPr/>
        </p:nvSpPr>
        <p:spPr>
          <a:xfrm>
            <a:off x="8305800" y="9778247"/>
            <a:ext cx="381000" cy="152400"/>
          </a:xfrm>
          <a:prstGeom prst="chevron">
            <a:avLst/>
          </a:prstGeom>
          <a:solidFill>
            <a:schemeClr val="bg1"/>
          </a:solidFill>
          <a:ln>
            <a:solidFill>
              <a:srgbClr val="EC00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27" t="-15193" b="-15193"/>
            </a:stretch>
          </a:blipFill>
        </p:spPr>
      </p:sp>
      <p:sp>
        <p:nvSpPr>
          <p:cNvPr id="3" name="TextBox 3"/>
          <p:cNvSpPr txBox="1"/>
          <p:nvPr/>
        </p:nvSpPr>
        <p:spPr>
          <a:xfrm>
            <a:off x="1028700" y="2901970"/>
            <a:ext cx="16230600" cy="2400300"/>
          </a:xfrm>
          <a:prstGeom prst="rect">
            <a:avLst/>
          </a:prstGeom>
        </p:spPr>
        <p:txBody>
          <a:bodyPr lIns="0" tIns="0" rIns="0" bIns="0" rtlCol="0" anchor="t">
            <a:spAutoFit/>
          </a:bodyPr>
          <a:lstStyle/>
          <a:p>
            <a:pPr algn="just">
              <a:lnSpc>
                <a:spcPts val="4799"/>
              </a:lnSpc>
            </a:pPr>
            <a:r>
              <a:rPr lang="en-US" sz="3999">
                <a:solidFill>
                  <a:srgbClr val="222355"/>
                </a:solidFill>
                <a:latin typeface="Roboto"/>
                <a:ea typeface="Roboto"/>
                <a:cs typeface="Roboto"/>
                <a:sym typeface="Roboto"/>
              </a:rPr>
              <a:t>El Sistema Integral de Gestión y Evaluación (SIGEVA) es una aplicación desarrollada por el Consejo Nacional de Investigaciones Científicas y Técnicas (CONICET) que ha sido cedida a la Universidad de La Plata para su utilización. </a:t>
            </a:r>
          </a:p>
        </p:txBody>
      </p:sp>
      <p:sp>
        <p:nvSpPr>
          <p:cNvPr id="4" name="TextBox 4"/>
          <p:cNvSpPr txBox="1"/>
          <p:nvPr/>
        </p:nvSpPr>
        <p:spPr>
          <a:xfrm>
            <a:off x="1028700" y="1784772"/>
            <a:ext cx="5979519" cy="771525"/>
          </a:xfrm>
          <a:prstGeom prst="rect">
            <a:avLst/>
          </a:prstGeom>
        </p:spPr>
        <p:txBody>
          <a:bodyPr lIns="0" tIns="0" rIns="0" bIns="0" rtlCol="0" anchor="t">
            <a:spAutoFit/>
          </a:bodyPr>
          <a:lstStyle/>
          <a:p>
            <a:pPr algn="l">
              <a:lnSpc>
                <a:spcPts val="6000"/>
              </a:lnSpc>
            </a:pPr>
            <a:r>
              <a:rPr lang="en-US" sz="5000" b="1">
                <a:solidFill>
                  <a:srgbClr val="222355"/>
                </a:solidFill>
                <a:latin typeface="Roboto Bold"/>
                <a:ea typeface="Roboto Bold"/>
                <a:cs typeface="Roboto Bold"/>
                <a:sym typeface="Roboto Bold"/>
              </a:rPr>
              <a:t>INTRODUCCIÓN</a:t>
            </a:r>
          </a:p>
        </p:txBody>
      </p:sp>
      <p:grpSp>
        <p:nvGrpSpPr>
          <p:cNvPr id="5" name="Group 5"/>
          <p:cNvGrpSpPr/>
          <p:nvPr/>
        </p:nvGrpSpPr>
        <p:grpSpPr>
          <a:xfrm>
            <a:off x="-18474" y="2"/>
            <a:ext cx="245538" cy="10286998"/>
            <a:chOff x="0" y="0"/>
            <a:chExt cx="327384" cy="13715998"/>
          </a:xfrm>
        </p:grpSpPr>
        <p:sp>
          <p:nvSpPr>
            <p:cNvPr id="6" name="Freeform 6"/>
            <p:cNvSpPr/>
            <p:nvPr/>
          </p:nvSpPr>
          <p:spPr>
            <a:xfrm>
              <a:off x="0" y="0"/>
              <a:ext cx="327395" cy="13716000"/>
            </a:xfrm>
            <a:custGeom>
              <a:avLst/>
              <a:gdLst/>
              <a:ahLst/>
              <a:cxnLst/>
              <a:rect l="l" t="t" r="r" b="b"/>
              <a:pathLst>
                <a:path w="327395" h="13716000">
                  <a:moveTo>
                    <a:pt x="0" y="0"/>
                  </a:moveTo>
                  <a:lnTo>
                    <a:pt x="327395" y="0"/>
                  </a:lnTo>
                  <a:lnTo>
                    <a:pt x="327395" y="13716000"/>
                  </a:lnTo>
                  <a:lnTo>
                    <a:pt x="0" y="13716000"/>
                  </a:lnTo>
                  <a:close/>
                </a:path>
              </a:pathLst>
            </a:custGeom>
            <a:solidFill>
              <a:srgbClr val="EC0089"/>
            </a:solidFill>
          </p:spPr>
        </p:sp>
      </p:grpSp>
      <p:sp>
        <p:nvSpPr>
          <p:cNvPr id="7" name="Freeform 7"/>
          <p:cNvSpPr/>
          <p:nvPr/>
        </p:nvSpPr>
        <p:spPr>
          <a:xfrm>
            <a:off x="13706852" y="2"/>
            <a:ext cx="3845146" cy="1116027"/>
          </a:xfrm>
          <a:custGeom>
            <a:avLst/>
            <a:gdLst/>
            <a:ahLst/>
            <a:cxnLst/>
            <a:rect l="l" t="t" r="r" b="b"/>
            <a:pathLst>
              <a:path w="3845146" h="1116027">
                <a:moveTo>
                  <a:pt x="0" y="0"/>
                </a:moveTo>
                <a:lnTo>
                  <a:pt x="3845146" y="0"/>
                </a:lnTo>
                <a:lnTo>
                  <a:pt x="3845146" y="1116026"/>
                </a:lnTo>
                <a:lnTo>
                  <a:pt x="0" y="1116026"/>
                </a:lnTo>
                <a:lnTo>
                  <a:pt x="0" y="0"/>
                </a:lnTo>
                <a:close/>
              </a:path>
            </a:pathLst>
          </a:custGeom>
          <a:blipFill>
            <a:blip r:embed="rId3"/>
            <a:stretch>
              <a:fillRect t="-103" b="-103"/>
            </a:stretch>
          </a:blipFill>
        </p:spPr>
      </p:sp>
      <p:sp>
        <p:nvSpPr>
          <p:cNvPr id="8" name="Freeform 8"/>
          <p:cNvSpPr/>
          <p:nvPr/>
        </p:nvSpPr>
        <p:spPr>
          <a:xfrm>
            <a:off x="10746853" y="244556"/>
            <a:ext cx="3103199" cy="626918"/>
          </a:xfrm>
          <a:custGeom>
            <a:avLst/>
            <a:gdLst/>
            <a:ahLst/>
            <a:cxnLst/>
            <a:rect l="l" t="t" r="r" b="b"/>
            <a:pathLst>
              <a:path w="3103199" h="626918">
                <a:moveTo>
                  <a:pt x="0" y="0"/>
                </a:moveTo>
                <a:lnTo>
                  <a:pt x="3103199" y="0"/>
                </a:lnTo>
                <a:lnTo>
                  <a:pt x="3103199" y="626918"/>
                </a:lnTo>
                <a:lnTo>
                  <a:pt x="0" y="626918"/>
                </a:lnTo>
                <a:lnTo>
                  <a:pt x="0" y="0"/>
                </a:lnTo>
                <a:close/>
              </a:path>
            </a:pathLst>
          </a:custGeom>
          <a:blipFill>
            <a:blip r:embed="rId4"/>
            <a:stretch>
              <a:fillRect/>
            </a:stretch>
          </a:blipFill>
        </p:spPr>
      </p:sp>
      <p:sp>
        <p:nvSpPr>
          <p:cNvPr id="9" name="AutoShape 9"/>
          <p:cNvSpPr/>
          <p:nvPr/>
        </p:nvSpPr>
        <p:spPr>
          <a:xfrm>
            <a:off x="1028700" y="2613447"/>
            <a:ext cx="651032" cy="0"/>
          </a:xfrm>
          <a:prstGeom prst="line">
            <a:avLst/>
          </a:prstGeom>
          <a:ln w="38100" cap="flat">
            <a:solidFill>
              <a:srgbClr val="222355"/>
            </a:solidFill>
            <a:prstDash val="solid"/>
            <a:headEnd type="none" w="sm" len="sm"/>
            <a:tailEnd type="none" w="sm" len="sm"/>
          </a:ln>
        </p:spPr>
      </p:sp>
      <p:sp>
        <p:nvSpPr>
          <p:cNvPr id="10" name="TextBox 10"/>
          <p:cNvSpPr txBox="1"/>
          <p:nvPr/>
        </p:nvSpPr>
        <p:spPr>
          <a:xfrm>
            <a:off x="1028700" y="5673745"/>
            <a:ext cx="16230600" cy="2867025"/>
          </a:xfrm>
          <a:prstGeom prst="rect">
            <a:avLst/>
          </a:prstGeom>
        </p:spPr>
        <p:txBody>
          <a:bodyPr lIns="0" tIns="0" rIns="0" bIns="0" rtlCol="0" anchor="t">
            <a:spAutoFit/>
          </a:bodyPr>
          <a:lstStyle/>
          <a:p>
            <a:pPr algn="just">
              <a:lnSpc>
                <a:spcPts val="4500"/>
              </a:lnSpc>
            </a:pPr>
            <a:r>
              <a:rPr lang="en-US" sz="3750" b="1">
                <a:solidFill>
                  <a:srgbClr val="222355"/>
                </a:solidFill>
                <a:latin typeface="Roboto Bold"/>
                <a:ea typeface="Roboto Bold"/>
                <a:cs typeface="Roboto Bold"/>
                <a:sym typeface="Roboto Bold"/>
              </a:rPr>
              <a:t>SIGEVA es un sistema Web que permite gestionar el proceso de otorgamiento de subsidios a proyectos y becas de investigación</a:t>
            </a:r>
            <a:r>
              <a:rPr lang="en-US" sz="3750">
                <a:solidFill>
                  <a:srgbClr val="222355"/>
                </a:solidFill>
                <a:latin typeface="Roboto"/>
                <a:ea typeface="Roboto"/>
                <a:cs typeface="Roboto"/>
                <a:sym typeface="Roboto"/>
              </a:rPr>
              <a:t>. En el mismo, el investigador puede postularse en línea y realizar un seguimiento de la solicitud desde que es ingresada al sistema hasta que se produce el otorgamiento de los subsidios para esa convocatoria.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27" t="-15193" b="-15193"/>
            </a:stretch>
          </a:blipFill>
        </p:spPr>
      </p:sp>
      <p:grpSp>
        <p:nvGrpSpPr>
          <p:cNvPr id="3" name="Group 3"/>
          <p:cNvGrpSpPr/>
          <p:nvPr/>
        </p:nvGrpSpPr>
        <p:grpSpPr>
          <a:xfrm>
            <a:off x="-18474" y="2"/>
            <a:ext cx="245538" cy="10286998"/>
            <a:chOff x="0" y="0"/>
            <a:chExt cx="327384" cy="13715998"/>
          </a:xfrm>
        </p:grpSpPr>
        <p:sp>
          <p:nvSpPr>
            <p:cNvPr id="4" name="Freeform 4"/>
            <p:cNvSpPr/>
            <p:nvPr/>
          </p:nvSpPr>
          <p:spPr>
            <a:xfrm>
              <a:off x="0" y="0"/>
              <a:ext cx="327395" cy="13716000"/>
            </a:xfrm>
            <a:custGeom>
              <a:avLst/>
              <a:gdLst/>
              <a:ahLst/>
              <a:cxnLst/>
              <a:rect l="l" t="t" r="r" b="b"/>
              <a:pathLst>
                <a:path w="327395" h="13716000">
                  <a:moveTo>
                    <a:pt x="0" y="0"/>
                  </a:moveTo>
                  <a:lnTo>
                    <a:pt x="327395" y="0"/>
                  </a:lnTo>
                  <a:lnTo>
                    <a:pt x="327395" y="13716000"/>
                  </a:lnTo>
                  <a:lnTo>
                    <a:pt x="0" y="13716000"/>
                  </a:lnTo>
                  <a:close/>
                </a:path>
              </a:pathLst>
            </a:custGeom>
            <a:solidFill>
              <a:srgbClr val="EC0089"/>
            </a:solidFill>
          </p:spPr>
        </p:sp>
      </p:grpSp>
      <p:sp>
        <p:nvSpPr>
          <p:cNvPr id="5" name="Freeform 5"/>
          <p:cNvSpPr/>
          <p:nvPr/>
        </p:nvSpPr>
        <p:spPr>
          <a:xfrm>
            <a:off x="13723077" y="2"/>
            <a:ext cx="3845146" cy="1116027"/>
          </a:xfrm>
          <a:custGeom>
            <a:avLst/>
            <a:gdLst/>
            <a:ahLst/>
            <a:cxnLst/>
            <a:rect l="l" t="t" r="r" b="b"/>
            <a:pathLst>
              <a:path w="3845146" h="1116027">
                <a:moveTo>
                  <a:pt x="0" y="0"/>
                </a:moveTo>
                <a:lnTo>
                  <a:pt x="3845147" y="0"/>
                </a:lnTo>
                <a:lnTo>
                  <a:pt x="3845147" y="1116026"/>
                </a:lnTo>
                <a:lnTo>
                  <a:pt x="0" y="1116026"/>
                </a:lnTo>
                <a:lnTo>
                  <a:pt x="0" y="0"/>
                </a:lnTo>
                <a:close/>
              </a:path>
            </a:pathLst>
          </a:custGeom>
          <a:blipFill>
            <a:blip r:embed="rId3"/>
            <a:stretch>
              <a:fillRect t="-103" b="-103"/>
            </a:stretch>
          </a:blipFill>
        </p:spPr>
      </p:sp>
      <p:sp>
        <p:nvSpPr>
          <p:cNvPr id="6" name="Freeform 6"/>
          <p:cNvSpPr/>
          <p:nvPr/>
        </p:nvSpPr>
        <p:spPr>
          <a:xfrm>
            <a:off x="10763078" y="244556"/>
            <a:ext cx="3103199" cy="626918"/>
          </a:xfrm>
          <a:custGeom>
            <a:avLst/>
            <a:gdLst/>
            <a:ahLst/>
            <a:cxnLst/>
            <a:rect l="l" t="t" r="r" b="b"/>
            <a:pathLst>
              <a:path w="3103199" h="626918">
                <a:moveTo>
                  <a:pt x="0" y="0"/>
                </a:moveTo>
                <a:lnTo>
                  <a:pt x="3103199" y="0"/>
                </a:lnTo>
                <a:lnTo>
                  <a:pt x="3103199" y="626918"/>
                </a:lnTo>
                <a:lnTo>
                  <a:pt x="0" y="626918"/>
                </a:lnTo>
                <a:lnTo>
                  <a:pt x="0" y="0"/>
                </a:lnTo>
                <a:close/>
              </a:path>
            </a:pathLst>
          </a:custGeom>
          <a:blipFill>
            <a:blip r:embed="rId4"/>
            <a:stretch>
              <a:fillRect/>
            </a:stretch>
          </a:blipFill>
        </p:spPr>
      </p:sp>
      <p:sp>
        <p:nvSpPr>
          <p:cNvPr id="7" name="AutoShape 7"/>
          <p:cNvSpPr/>
          <p:nvPr/>
        </p:nvSpPr>
        <p:spPr>
          <a:xfrm>
            <a:off x="1028700" y="1860370"/>
            <a:ext cx="651032" cy="0"/>
          </a:xfrm>
          <a:prstGeom prst="line">
            <a:avLst/>
          </a:prstGeom>
          <a:ln w="38100" cap="flat">
            <a:solidFill>
              <a:srgbClr val="222355"/>
            </a:solidFill>
            <a:prstDash val="solid"/>
            <a:headEnd type="none" w="sm" len="sm"/>
            <a:tailEnd type="none" w="sm" len="sm"/>
          </a:ln>
        </p:spPr>
      </p:sp>
      <p:sp>
        <p:nvSpPr>
          <p:cNvPr id="8" name="TextBox 8"/>
          <p:cNvSpPr txBox="1"/>
          <p:nvPr/>
        </p:nvSpPr>
        <p:spPr>
          <a:xfrm>
            <a:off x="1028700" y="1184095"/>
            <a:ext cx="13261515" cy="600053"/>
          </a:xfrm>
          <a:prstGeom prst="rect">
            <a:avLst/>
          </a:prstGeom>
        </p:spPr>
        <p:txBody>
          <a:bodyPr lIns="0" tIns="0" rIns="0" bIns="0" rtlCol="0" anchor="t">
            <a:spAutoFit/>
          </a:bodyPr>
          <a:lstStyle/>
          <a:p>
            <a:pPr algn="l">
              <a:lnSpc>
                <a:spcPts val="4799"/>
              </a:lnSpc>
            </a:pPr>
            <a:r>
              <a:rPr lang="en-US" sz="3999" b="1">
                <a:solidFill>
                  <a:srgbClr val="222355"/>
                </a:solidFill>
                <a:latin typeface="Roboto Bold"/>
                <a:ea typeface="Roboto Bold"/>
                <a:cs typeface="Roboto Bold"/>
                <a:sym typeface="Roboto Bold"/>
              </a:rPr>
              <a:t>ENVÍO DE LA PRESENTACIÓN</a:t>
            </a:r>
          </a:p>
        </p:txBody>
      </p:sp>
      <p:sp>
        <p:nvSpPr>
          <p:cNvPr id="9" name="TextBox 9"/>
          <p:cNvSpPr txBox="1"/>
          <p:nvPr/>
        </p:nvSpPr>
        <p:spPr>
          <a:xfrm>
            <a:off x="1028700" y="2003245"/>
            <a:ext cx="15954029" cy="419100"/>
          </a:xfrm>
          <a:prstGeom prst="rect">
            <a:avLst/>
          </a:prstGeom>
        </p:spPr>
        <p:txBody>
          <a:bodyPr lIns="0" tIns="0" rIns="0" bIns="0" rtlCol="0" anchor="t">
            <a:spAutoFit/>
          </a:bodyPr>
          <a:lstStyle/>
          <a:p>
            <a:pPr algn="just">
              <a:lnSpc>
                <a:spcPts val="3000"/>
              </a:lnSpc>
            </a:pPr>
            <a:r>
              <a:rPr lang="en-US" sz="3000">
                <a:solidFill>
                  <a:srgbClr val="222355"/>
                </a:solidFill>
                <a:latin typeface="Roboto"/>
                <a:ea typeface="Roboto"/>
                <a:cs typeface="Roboto"/>
                <a:sym typeface="Roboto"/>
              </a:rPr>
              <a:t>En la pestaña </a:t>
            </a:r>
            <a:r>
              <a:rPr lang="en-US" sz="3000" b="1">
                <a:solidFill>
                  <a:srgbClr val="222355"/>
                </a:solidFill>
                <a:latin typeface="Roboto Bold"/>
                <a:ea typeface="Roboto Bold"/>
                <a:cs typeface="Roboto Bold"/>
                <a:sym typeface="Roboto Bold"/>
              </a:rPr>
              <a:t>“Principal” ”, </a:t>
            </a:r>
            <a:r>
              <a:rPr lang="en-US" sz="3000">
                <a:solidFill>
                  <a:srgbClr val="222355"/>
                </a:solidFill>
                <a:latin typeface="Roboto"/>
                <a:ea typeface="Roboto"/>
                <a:cs typeface="Roboto"/>
                <a:sym typeface="Roboto"/>
              </a:rPr>
              <a:t>sección “Presentación”, encontrará el botón “Enviar Presentación”. </a:t>
            </a:r>
          </a:p>
        </p:txBody>
      </p:sp>
      <p:sp>
        <p:nvSpPr>
          <p:cNvPr id="10" name="TextBox 10"/>
          <p:cNvSpPr txBox="1"/>
          <p:nvPr/>
        </p:nvSpPr>
        <p:spPr>
          <a:xfrm>
            <a:off x="1363949" y="8661220"/>
            <a:ext cx="15857251" cy="1181100"/>
          </a:xfrm>
          <a:prstGeom prst="rect">
            <a:avLst/>
          </a:prstGeom>
        </p:spPr>
        <p:txBody>
          <a:bodyPr lIns="0" tIns="0" rIns="0" bIns="0" rtlCol="0" anchor="t">
            <a:spAutoFit/>
          </a:bodyPr>
          <a:lstStyle/>
          <a:p>
            <a:pPr algn="just">
              <a:lnSpc>
                <a:spcPts val="3000"/>
              </a:lnSpc>
            </a:pPr>
            <a:r>
              <a:rPr lang="en-US" sz="3000">
                <a:solidFill>
                  <a:srgbClr val="222355"/>
                </a:solidFill>
                <a:latin typeface="Roboto"/>
                <a:ea typeface="Roboto"/>
                <a:cs typeface="Roboto"/>
                <a:sym typeface="Roboto"/>
              </a:rPr>
              <a:t>Una vez que hace clic en el botón “Enviar presentación”, el sistema muestra una pantalla de advertencia donde se indica que los datos no podrán modificarse, si realizó la verificación de los datos, seleccione la opción “Aceptar” para continuar </a:t>
            </a:r>
          </a:p>
        </p:txBody>
      </p:sp>
      <p:grpSp>
        <p:nvGrpSpPr>
          <p:cNvPr id="11" name="Group 11"/>
          <p:cNvGrpSpPr/>
          <p:nvPr/>
        </p:nvGrpSpPr>
        <p:grpSpPr>
          <a:xfrm>
            <a:off x="1028700" y="2619415"/>
            <a:ext cx="16192500" cy="1012605"/>
            <a:chOff x="0" y="0"/>
            <a:chExt cx="4264691" cy="266694"/>
          </a:xfrm>
        </p:grpSpPr>
        <p:sp>
          <p:nvSpPr>
            <p:cNvPr id="12" name="Freeform 12"/>
            <p:cNvSpPr/>
            <p:nvPr/>
          </p:nvSpPr>
          <p:spPr>
            <a:xfrm>
              <a:off x="0" y="0"/>
              <a:ext cx="4264691" cy="266694"/>
            </a:xfrm>
            <a:custGeom>
              <a:avLst/>
              <a:gdLst/>
              <a:ahLst/>
              <a:cxnLst/>
              <a:rect l="l" t="t" r="r" b="b"/>
              <a:pathLst>
                <a:path w="4264691" h="266694">
                  <a:moveTo>
                    <a:pt x="1912" y="0"/>
                  </a:moveTo>
                  <a:lnTo>
                    <a:pt x="4262779" y="0"/>
                  </a:lnTo>
                  <a:cubicBezTo>
                    <a:pt x="4263835" y="0"/>
                    <a:pt x="4264691" y="856"/>
                    <a:pt x="4264691" y="1912"/>
                  </a:cubicBezTo>
                  <a:lnTo>
                    <a:pt x="4264691" y="264782"/>
                  </a:lnTo>
                  <a:cubicBezTo>
                    <a:pt x="4264691" y="265838"/>
                    <a:pt x="4263835" y="266694"/>
                    <a:pt x="4262779" y="266694"/>
                  </a:cubicBezTo>
                  <a:lnTo>
                    <a:pt x="1912" y="266694"/>
                  </a:lnTo>
                  <a:cubicBezTo>
                    <a:pt x="856" y="266694"/>
                    <a:pt x="0" y="265838"/>
                    <a:pt x="0" y="264782"/>
                  </a:cubicBezTo>
                  <a:lnTo>
                    <a:pt x="0" y="1912"/>
                  </a:lnTo>
                  <a:cubicBezTo>
                    <a:pt x="0" y="856"/>
                    <a:pt x="856" y="0"/>
                    <a:pt x="1912" y="0"/>
                  </a:cubicBezTo>
                  <a:close/>
                </a:path>
              </a:pathLst>
            </a:custGeom>
            <a:solidFill>
              <a:srgbClr val="222355"/>
            </a:solidFill>
          </p:spPr>
        </p:sp>
        <p:sp>
          <p:nvSpPr>
            <p:cNvPr id="13" name="TextBox 13"/>
            <p:cNvSpPr txBox="1"/>
            <p:nvPr/>
          </p:nvSpPr>
          <p:spPr>
            <a:xfrm>
              <a:off x="0" y="0"/>
              <a:ext cx="4264691" cy="266694"/>
            </a:xfrm>
            <a:prstGeom prst="rect">
              <a:avLst/>
            </a:prstGeom>
          </p:spPr>
          <p:txBody>
            <a:bodyPr lIns="50800" tIns="50800" rIns="50800" bIns="50800" rtlCol="0" anchor="ctr"/>
            <a:lstStyle/>
            <a:p>
              <a:pPr algn="ctr">
                <a:lnSpc>
                  <a:spcPts val="1800"/>
                </a:lnSpc>
              </a:pPr>
              <a:endParaRPr/>
            </a:p>
          </p:txBody>
        </p:sp>
      </p:grpSp>
      <p:sp>
        <p:nvSpPr>
          <p:cNvPr id="14" name="TextBox 14"/>
          <p:cNvSpPr txBox="1"/>
          <p:nvPr/>
        </p:nvSpPr>
        <p:spPr>
          <a:xfrm>
            <a:off x="1182247" y="2698570"/>
            <a:ext cx="15646936" cy="800100"/>
          </a:xfrm>
          <a:prstGeom prst="rect">
            <a:avLst/>
          </a:prstGeom>
        </p:spPr>
        <p:txBody>
          <a:bodyPr lIns="0" tIns="0" rIns="0" bIns="0" rtlCol="0" anchor="t">
            <a:spAutoFit/>
          </a:bodyPr>
          <a:lstStyle/>
          <a:p>
            <a:pPr algn="just">
              <a:lnSpc>
                <a:spcPts val="3000"/>
              </a:lnSpc>
            </a:pPr>
            <a:r>
              <a:rPr lang="en-US" sz="3000">
                <a:solidFill>
                  <a:srgbClr val="FFFFFF"/>
                </a:solidFill>
                <a:latin typeface="Roboto"/>
                <a:ea typeface="Roboto"/>
                <a:cs typeface="Roboto"/>
                <a:sym typeface="Roboto"/>
              </a:rPr>
              <a:t>Luego de enviar la presentación, el director no podrá realizar ninguna modificación en la misma. </a:t>
            </a:r>
          </a:p>
        </p:txBody>
      </p:sp>
      <p:sp>
        <p:nvSpPr>
          <p:cNvPr id="15" name="Freeform 15"/>
          <p:cNvSpPr/>
          <p:nvPr/>
        </p:nvSpPr>
        <p:spPr>
          <a:xfrm>
            <a:off x="1028700" y="4018039"/>
            <a:ext cx="16192500" cy="4108686"/>
          </a:xfrm>
          <a:custGeom>
            <a:avLst/>
            <a:gdLst/>
            <a:ahLst/>
            <a:cxnLst/>
            <a:rect l="l" t="t" r="r" b="b"/>
            <a:pathLst>
              <a:path w="16192500" h="4108686">
                <a:moveTo>
                  <a:pt x="0" y="0"/>
                </a:moveTo>
                <a:lnTo>
                  <a:pt x="16192500" y="0"/>
                </a:lnTo>
                <a:lnTo>
                  <a:pt x="16192500" y="4108686"/>
                </a:lnTo>
                <a:lnTo>
                  <a:pt x="0" y="4108686"/>
                </a:lnTo>
                <a:lnTo>
                  <a:pt x="0" y="0"/>
                </a:lnTo>
                <a:close/>
              </a:path>
            </a:pathLst>
          </a:custGeom>
          <a:blipFill>
            <a:blip r:embed="rId5"/>
            <a:stretch>
              <a:fillRect b="-32"/>
            </a:stretch>
          </a:blipFill>
        </p:spPr>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27" t="-15193" b="-15193"/>
            </a:stretch>
          </a:blipFill>
        </p:spPr>
      </p:sp>
      <p:grpSp>
        <p:nvGrpSpPr>
          <p:cNvPr id="3" name="Group 3"/>
          <p:cNvGrpSpPr/>
          <p:nvPr/>
        </p:nvGrpSpPr>
        <p:grpSpPr>
          <a:xfrm>
            <a:off x="-18474" y="2"/>
            <a:ext cx="245538" cy="10286998"/>
            <a:chOff x="0" y="0"/>
            <a:chExt cx="327384" cy="13715998"/>
          </a:xfrm>
        </p:grpSpPr>
        <p:sp>
          <p:nvSpPr>
            <p:cNvPr id="4" name="Freeform 4"/>
            <p:cNvSpPr/>
            <p:nvPr/>
          </p:nvSpPr>
          <p:spPr>
            <a:xfrm>
              <a:off x="0" y="0"/>
              <a:ext cx="327395" cy="13716000"/>
            </a:xfrm>
            <a:custGeom>
              <a:avLst/>
              <a:gdLst/>
              <a:ahLst/>
              <a:cxnLst/>
              <a:rect l="l" t="t" r="r" b="b"/>
              <a:pathLst>
                <a:path w="327395" h="13716000">
                  <a:moveTo>
                    <a:pt x="0" y="0"/>
                  </a:moveTo>
                  <a:lnTo>
                    <a:pt x="327395" y="0"/>
                  </a:lnTo>
                  <a:lnTo>
                    <a:pt x="327395" y="13716000"/>
                  </a:lnTo>
                  <a:lnTo>
                    <a:pt x="0" y="13716000"/>
                  </a:lnTo>
                  <a:close/>
                </a:path>
              </a:pathLst>
            </a:custGeom>
            <a:solidFill>
              <a:srgbClr val="EC0089"/>
            </a:solidFill>
          </p:spPr>
        </p:sp>
      </p:grpSp>
      <p:sp>
        <p:nvSpPr>
          <p:cNvPr id="5" name="Freeform 5"/>
          <p:cNvSpPr/>
          <p:nvPr/>
        </p:nvSpPr>
        <p:spPr>
          <a:xfrm>
            <a:off x="13723077" y="2"/>
            <a:ext cx="3845146" cy="1116027"/>
          </a:xfrm>
          <a:custGeom>
            <a:avLst/>
            <a:gdLst/>
            <a:ahLst/>
            <a:cxnLst/>
            <a:rect l="l" t="t" r="r" b="b"/>
            <a:pathLst>
              <a:path w="3845146" h="1116027">
                <a:moveTo>
                  <a:pt x="0" y="0"/>
                </a:moveTo>
                <a:lnTo>
                  <a:pt x="3845147" y="0"/>
                </a:lnTo>
                <a:lnTo>
                  <a:pt x="3845147" y="1116026"/>
                </a:lnTo>
                <a:lnTo>
                  <a:pt x="0" y="1116026"/>
                </a:lnTo>
                <a:lnTo>
                  <a:pt x="0" y="0"/>
                </a:lnTo>
                <a:close/>
              </a:path>
            </a:pathLst>
          </a:custGeom>
          <a:blipFill>
            <a:blip r:embed="rId3"/>
            <a:stretch>
              <a:fillRect t="-103" b="-103"/>
            </a:stretch>
          </a:blipFill>
        </p:spPr>
      </p:sp>
      <p:sp>
        <p:nvSpPr>
          <p:cNvPr id="6" name="Freeform 6"/>
          <p:cNvSpPr/>
          <p:nvPr/>
        </p:nvSpPr>
        <p:spPr>
          <a:xfrm>
            <a:off x="10763078" y="244556"/>
            <a:ext cx="3103199" cy="626918"/>
          </a:xfrm>
          <a:custGeom>
            <a:avLst/>
            <a:gdLst/>
            <a:ahLst/>
            <a:cxnLst/>
            <a:rect l="l" t="t" r="r" b="b"/>
            <a:pathLst>
              <a:path w="3103199" h="626918">
                <a:moveTo>
                  <a:pt x="0" y="0"/>
                </a:moveTo>
                <a:lnTo>
                  <a:pt x="3103199" y="0"/>
                </a:lnTo>
                <a:lnTo>
                  <a:pt x="3103199" y="626918"/>
                </a:lnTo>
                <a:lnTo>
                  <a:pt x="0" y="626918"/>
                </a:lnTo>
                <a:lnTo>
                  <a:pt x="0" y="0"/>
                </a:lnTo>
                <a:close/>
              </a:path>
            </a:pathLst>
          </a:custGeom>
          <a:blipFill>
            <a:blip r:embed="rId4"/>
            <a:stretch>
              <a:fillRect/>
            </a:stretch>
          </a:blipFill>
        </p:spPr>
      </p:sp>
      <p:sp>
        <p:nvSpPr>
          <p:cNvPr id="7" name="AutoShape 7"/>
          <p:cNvSpPr/>
          <p:nvPr/>
        </p:nvSpPr>
        <p:spPr>
          <a:xfrm>
            <a:off x="1028700" y="1860370"/>
            <a:ext cx="651032" cy="0"/>
          </a:xfrm>
          <a:prstGeom prst="line">
            <a:avLst/>
          </a:prstGeom>
          <a:ln w="38100" cap="flat">
            <a:solidFill>
              <a:srgbClr val="222355"/>
            </a:solidFill>
            <a:prstDash val="solid"/>
            <a:headEnd type="none" w="sm" len="sm"/>
            <a:tailEnd type="none" w="sm" len="sm"/>
          </a:ln>
        </p:spPr>
      </p:sp>
      <p:sp>
        <p:nvSpPr>
          <p:cNvPr id="8" name="TextBox 8"/>
          <p:cNvSpPr txBox="1"/>
          <p:nvPr/>
        </p:nvSpPr>
        <p:spPr>
          <a:xfrm>
            <a:off x="1028700" y="1184095"/>
            <a:ext cx="13261515" cy="600053"/>
          </a:xfrm>
          <a:prstGeom prst="rect">
            <a:avLst/>
          </a:prstGeom>
        </p:spPr>
        <p:txBody>
          <a:bodyPr lIns="0" tIns="0" rIns="0" bIns="0" rtlCol="0" anchor="t">
            <a:spAutoFit/>
          </a:bodyPr>
          <a:lstStyle/>
          <a:p>
            <a:pPr algn="l">
              <a:lnSpc>
                <a:spcPts val="4799"/>
              </a:lnSpc>
            </a:pPr>
            <a:r>
              <a:rPr lang="en-US" sz="3999" b="1">
                <a:solidFill>
                  <a:srgbClr val="222355"/>
                </a:solidFill>
                <a:latin typeface="Roboto Bold"/>
                <a:ea typeface="Roboto Bold"/>
                <a:cs typeface="Roboto Bold"/>
                <a:sym typeface="Roboto Bold"/>
              </a:rPr>
              <a:t>ENVÍO DE LA PRESENTACIÓN</a:t>
            </a:r>
          </a:p>
        </p:txBody>
      </p:sp>
      <p:sp>
        <p:nvSpPr>
          <p:cNvPr id="9" name="TextBox 9"/>
          <p:cNvSpPr txBox="1"/>
          <p:nvPr/>
        </p:nvSpPr>
        <p:spPr>
          <a:xfrm>
            <a:off x="1087775" y="2666766"/>
            <a:ext cx="6966108" cy="2231804"/>
          </a:xfrm>
          <a:prstGeom prst="rect">
            <a:avLst/>
          </a:prstGeom>
        </p:spPr>
        <p:txBody>
          <a:bodyPr lIns="0" tIns="0" rIns="0" bIns="0" rtlCol="0" anchor="t">
            <a:spAutoFit/>
          </a:bodyPr>
          <a:lstStyle/>
          <a:p>
            <a:pPr algn="just">
              <a:lnSpc>
                <a:spcPts val="3500"/>
              </a:lnSpc>
            </a:pPr>
            <a:r>
              <a:rPr lang="en-US" sz="3500">
                <a:solidFill>
                  <a:srgbClr val="222355"/>
                </a:solidFill>
                <a:latin typeface="Roboto"/>
                <a:ea typeface="Roboto"/>
                <a:cs typeface="Roboto"/>
                <a:sym typeface="Roboto"/>
              </a:rPr>
              <a:t>Una vez que hace clic en el botón </a:t>
            </a:r>
            <a:r>
              <a:rPr lang="en-US" sz="3500" b="1">
                <a:solidFill>
                  <a:srgbClr val="222355"/>
                </a:solidFill>
                <a:latin typeface="Roboto Bold"/>
                <a:ea typeface="Roboto Bold"/>
                <a:cs typeface="Roboto Bold"/>
                <a:sym typeface="Roboto Bold"/>
              </a:rPr>
              <a:t>“Enviar presentación”</a:t>
            </a:r>
            <a:r>
              <a:rPr lang="en-US" sz="3500">
                <a:solidFill>
                  <a:srgbClr val="222355"/>
                </a:solidFill>
                <a:latin typeface="Roboto"/>
                <a:ea typeface="Roboto"/>
                <a:cs typeface="Roboto"/>
                <a:sym typeface="Roboto"/>
              </a:rPr>
              <a:t>, el sistema muestra una </a:t>
            </a:r>
            <a:r>
              <a:rPr lang="en-US" sz="3500" b="1">
                <a:solidFill>
                  <a:srgbClr val="222355"/>
                </a:solidFill>
                <a:latin typeface="Roboto Bold"/>
                <a:ea typeface="Roboto Bold"/>
                <a:cs typeface="Roboto Bold"/>
                <a:sym typeface="Roboto Bold"/>
              </a:rPr>
              <a:t>pantalla de advertencia donde se indica que los datos no podrán modificarse. </a:t>
            </a:r>
          </a:p>
        </p:txBody>
      </p:sp>
      <p:sp>
        <p:nvSpPr>
          <p:cNvPr id="10" name="Freeform 10"/>
          <p:cNvSpPr/>
          <p:nvPr/>
        </p:nvSpPr>
        <p:spPr>
          <a:xfrm>
            <a:off x="9008699" y="2098473"/>
            <a:ext cx="8250601" cy="7472240"/>
          </a:xfrm>
          <a:custGeom>
            <a:avLst/>
            <a:gdLst/>
            <a:ahLst/>
            <a:cxnLst/>
            <a:rect l="l" t="t" r="r" b="b"/>
            <a:pathLst>
              <a:path w="8250601" h="7472240">
                <a:moveTo>
                  <a:pt x="0" y="0"/>
                </a:moveTo>
                <a:lnTo>
                  <a:pt x="8250601" y="0"/>
                </a:lnTo>
                <a:lnTo>
                  <a:pt x="8250601" y="7472240"/>
                </a:lnTo>
                <a:lnTo>
                  <a:pt x="0" y="7472240"/>
                </a:lnTo>
                <a:lnTo>
                  <a:pt x="0" y="0"/>
                </a:lnTo>
                <a:close/>
              </a:path>
            </a:pathLst>
          </a:custGeom>
          <a:blipFill>
            <a:blip r:embed="rId5"/>
            <a:stretch>
              <a:fillRect/>
            </a:stretch>
          </a:blipFill>
        </p:spPr>
      </p:sp>
      <p:sp>
        <p:nvSpPr>
          <p:cNvPr id="11" name="TextBox 11"/>
          <p:cNvSpPr txBox="1"/>
          <p:nvPr/>
        </p:nvSpPr>
        <p:spPr>
          <a:xfrm>
            <a:off x="1134828" y="5409276"/>
            <a:ext cx="6966108" cy="1355593"/>
          </a:xfrm>
          <a:prstGeom prst="rect">
            <a:avLst/>
          </a:prstGeom>
        </p:spPr>
        <p:txBody>
          <a:bodyPr lIns="0" tIns="0" rIns="0" bIns="0" rtlCol="0" anchor="t">
            <a:spAutoFit/>
          </a:bodyPr>
          <a:lstStyle/>
          <a:p>
            <a:pPr algn="just">
              <a:lnSpc>
                <a:spcPts val="3500"/>
              </a:lnSpc>
            </a:pPr>
            <a:r>
              <a:rPr lang="en-US" sz="3500">
                <a:solidFill>
                  <a:srgbClr val="222355"/>
                </a:solidFill>
                <a:latin typeface="Roboto"/>
                <a:ea typeface="Roboto"/>
                <a:cs typeface="Roboto"/>
                <a:sym typeface="Roboto"/>
              </a:rPr>
              <a:t>Sí realizó la verificación de los datos, seleccione la opción </a:t>
            </a:r>
            <a:r>
              <a:rPr lang="en-US" sz="3500" b="1">
                <a:solidFill>
                  <a:srgbClr val="222355"/>
                </a:solidFill>
                <a:latin typeface="Roboto Bold"/>
                <a:ea typeface="Roboto Bold"/>
                <a:cs typeface="Roboto Bold"/>
                <a:sym typeface="Roboto Bold"/>
              </a:rPr>
              <a:t>“Aceptar”</a:t>
            </a:r>
            <a:r>
              <a:rPr lang="en-US" sz="3500">
                <a:solidFill>
                  <a:srgbClr val="222355"/>
                </a:solidFill>
                <a:latin typeface="Roboto"/>
                <a:ea typeface="Roboto"/>
                <a:cs typeface="Roboto"/>
                <a:sym typeface="Roboto"/>
              </a:rPr>
              <a:t> para continuar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27" t="-15193" b="-15193"/>
            </a:stretch>
          </a:blipFill>
        </p:spPr>
      </p:sp>
      <p:grpSp>
        <p:nvGrpSpPr>
          <p:cNvPr id="3" name="Group 3"/>
          <p:cNvGrpSpPr/>
          <p:nvPr/>
        </p:nvGrpSpPr>
        <p:grpSpPr>
          <a:xfrm>
            <a:off x="-18474" y="2"/>
            <a:ext cx="245538" cy="10286998"/>
            <a:chOff x="0" y="0"/>
            <a:chExt cx="327384" cy="13715998"/>
          </a:xfrm>
        </p:grpSpPr>
        <p:sp>
          <p:nvSpPr>
            <p:cNvPr id="4" name="Freeform 4"/>
            <p:cNvSpPr/>
            <p:nvPr/>
          </p:nvSpPr>
          <p:spPr>
            <a:xfrm>
              <a:off x="0" y="0"/>
              <a:ext cx="327395" cy="13716000"/>
            </a:xfrm>
            <a:custGeom>
              <a:avLst/>
              <a:gdLst/>
              <a:ahLst/>
              <a:cxnLst/>
              <a:rect l="l" t="t" r="r" b="b"/>
              <a:pathLst>
                <a:path w="327395" h="13716000">
                  <a:moveTo>
                    <a:pt x="0" y="0"/>
                  </a:moveTo>
                  <a:lnTo>
                    <a:pt x="327395" y="0"/>
                  </a:lnTo>
                  <a:lnTo>
                    <a:pt x="327395" y="13716000"/>
                  </a:lnTo>
                  <a:lnTo>
                    <a:pt x="0" y="13716000"/>
                  </a:lnTo>
                  <a:close/>
                </a:path>
              </a:pathLst>
            </a:custGeom>
            <a:solidFill>
              <a:srgbClr val="EC0089"/>
            </a:solidFill>
          </p:spPr>
        </p:sp>
      </p:grpSp>
      <p:sp>
        <p:nvSpPr>
          <p:cNvPr id="5" name="Freeform 5"/>
          <p:cNvSpPr/>
          <p:nvPr/>
        </p:nvSpPr>
        <p:spPr>
          <a:xfrm>
            <a:off x="13723077" y="2"/>
            <a:ext cx="3845146" cy="1116027"/>
          </a:xfrm>
          <a:custGeom>
            <a:avLst/>
            <a:gdLst/>
            <a:ahLst/>
            <a:cxnLst/>
            <a:rect l="l" t="t" r="r" b="b"/>
            <a:pathLst>
              <a:path w="3845146" h="1116027">
                <a:moveTo>
                  <a:pt x="0" y="0"/>
                </a:moveTo>
                <a:lnTo>
                  <a:pt x="3845147" y="0"/>
                </a:lnTo>
                <a:lnTo>
                  <a:pt x="3845147" y="1116026"/>
                </a:lnTo>
                <a:lnTo>
                  <a:pt x="0" y="1116026"/>
                </a:lnTo>
                <a:lnTo>
                  <a:pt x="0" y="0"/>
                </a:lnTo>
                <a:close/>
              </a:path>
            </a:pathLst>
          </a:custGeom>
          <a:blipFill>
            <a:blip r:embed="rId3"/>
            <a:stretch>
              <a:fillRect t="-103" b="-103"/>
            </a:stretch>
          </a:blipFill>
        </p:spPr>
      </p:sp>
      <p:sp>
        <p:nvSpPr>
          <p:cNvPr id="6" name="Freeform 6"/>
          <p:cNvSpPr/>
          <p:nvPr/>
        </p:nvSpPr>
        <p:spPr>
          <a:xfrm>
            <a:off x="10763078" y="244556"/>
            <a:ext cx="3103199" cy="626918"/>
          </a:xfrm>
          <a:custGeom>
            <a:avLst/>
            <a:gdLst/>
            <a:ahLst/>
            <a:cxnLst/>
            <a:rect l="l" t="t" r="r" b="b"/>
            <a:pathLst>
              <a:path w="3103199" h="626918">
                <a:moveTo>
                  <a:pt x="0" y="0"/>
                </a:moveTo>
                <a:lnTo>
                  <a:pt x="3103199" y="0"/>
                </a:lnTo>
                <a:lnTo>
                  <a:pt x="3103199" y="626918"/>
                </a:lnTo>
                <a:lnTo>
                  <a:pt x="0" y="626918"/>
                </a:lnTo>
                <a:lnTo>
                  <a:pt x="0" y="0"/>
                </a:lnTo>
                <a:close/>
              </a:path>
            </a:pathLst>
          </a:custGeom>
          <a:blipFill>
            <a:blip r:embed="rId4"/>
            <a:stretch>
              <a:fillRect/>
            </a:stretch>
          </a:blipFill>
        </p:spPr>
      </p:sp>
      <p:sp>
        <p:nvSpPr>
          <p:cNvPr id="7" name="AutoShape 7"/>
          <p:cNvSpPr/>
          <p:nvPr/>
        </p:nvSpPr>
        <p:spPr>
          <a:xfrm>
            <a:off x="1028700" y="1860370"/>
            <a:ext cx="651032" cy="0"/>
          </a:xfrm>
          <a:prstGeom prst="line">
            <a:avLst/>
          </a:prstGeom>
          <a:ln w="38100" cap="flat">
            <a:solidFill>
              <a:srgbClr val="222355"/>
            </a:solidFill>
            <a:prstDash val="solid"/>
            <a:headEnd type="none" w="sm" len="sm"/>
            <a:tailEnd type="none" w="sm" len="sm"/>
          </a:ln>
        </p:spPr>
      </p:sp>
      <p:sp>
        <p:nvSpPr>
          <p:cNvPr id="8" name="TextBox 8"/>
          <p:cNvSpPr txBox="1"/>
          <p:nvPr/>
        </p:nvSpPr>
        <p:spPr>
          <a:xfrm>
            <a:off x="1028700" y="1184095"/>
            <a:ext cx="13261515" cy="600053"/>
          </a:xfrm>
          <a:prstGeom prst="rect">
            <a:avLst/>
          </a:prstGeom>
        </p:spPr>
        <p:txBody>
          <a:bodyPr lIns="0" tIns="0" rIns="0" bIns="0" rtlCol="0" anchor="t">
            <a:spAutoFit/>
          </a:bodyPr>
          <a:lstStyle/>
          <a:p>
            <a:pPr algn="l">
              <a:lnSpc>
                <a:spcPts val="4799"/>
              </a:lnSpc>
            </a:pPr>
            <a:r>
              <a:rPr lang="en-US" sz="3999" b="1">
                <a:solidFill>
                  <a:srgbClr val="222355"/>
                </a:solidFill>
                <a:latin typeface="Roboto Bold"/>
                <a:ea typeface="Roboto Bold"/>
                <a:cs typeface="Roboto Bold"/>
                <a:sym typeface="Roboto Bold"/>
              </a:rPr>
              <a:t>ENVÍO DE LA PRESENTACIÓN / VERIFICAR ENVÍO </a:t>
            </a:r>
          </a:p>
        </p:txBody>
      </p:sp>
      <p:sp>
        <p:nvSpPr>
          <p:cNvPr id="9" name="TextBox 9"/>
          <p:cNvSpPr txBox="1"/>
          <p:nvPr/>
        </p:nvSpPr>
        <p:spPr>
          <a:xfrm>
            <a:off x="1028700" y="2146098"/>
            <a:ext cx="16230600" cy="644481"/>
          </a:xfrm>
          <a:prstGeom prst="rect">
            <a:avLst/>
          </a:prstGeom>
        </p:spPr>
        <p:txBody>
          <a:bodyPr lIns="0" tIns="0" rIns="0" bIns="0" rtlCol="0" anchor="t">
            <a:spAutoFit/>
          </a:bodyPr>
          <a:lstStyle/>
          <a:p>
            <a:pPr algn="just">
              <a:lnSpc>
                <a:spcPts val="2499"/>
              </a:lnSpc>
            </a:pPr>
            <a:r>
              <a:rPr lang="en-US" sz="2499">
                <a:solidFill>
                  <a:srgbClr val="222355"/>
                </a:solidFill>
                <a:latin typeface="Roboto"/>
                <a:ea typeface="Roboto"/>
                <a:cs typeface="Roboto"/>
                <a:sym typeface="Roboto"/>
              </a:rPr>
              <a:t>Una vez que hace clic en el botón </a:t>
            </a:r>
            <a:r>
              <a:rPr lang="en-US" sz="2499" b="1">
                <a:solidFill>
                  <a:srgbClr val="222355"/>
                </a:solidFill>
                <a:latin typeface="Roboto Bold"/>
                <a:ea typeface="Roboto Bold"/>
                <a:cs typeface="Roboto Bold"/>
                <a:sym typeface="Roboto Bold"/>
              </a:rPr>
              <a:t>“Enviar presentación”</a:t>
            </a:r>
            <a:r>
              <a:rPr lang="en-US" sz="2499">
                <a:solidFill>
                  <a:srgbClr val="222355"/>
                </a:solidFill>
                <a:latin typeface="Roboto"/>
                <a:ea typeface="Roboto"/>
                <a:cs typeface="Roboto"/>
                <a:sym typeface="Roboto"/>
              </a:rPr>
              <a:t>, el sistema muestra una </a:t>
            </a:r>
            <a:r>
              <a:rPr lang="en-US" sz="2499" b="1">
                <a:solidFill>
                  <a:srgbClr val="222355"/>
                </a:solidFill>
                <a:latin typeface="Roboto Bold"/>
                <a:ea typeface="Roboto Bold"/>
                <a:cs typeface="Roboto Bold"/>
                <a:sym typeface="Roboto Bold"/>
              </a:rPr>
              <a:t>pantalla de advertencia donde se indica que los datos no podrán modificarse. </a:t>
            </a:r>
          </a:p>
        </p:txBody>
      </p:sp>
      <p:sp>
        <p:nvSpPr>
          <p:cNvPr id="10" name="Freeform 10"/>
          <p:cNvSpPr/>
          <p:nvPr/>
        </p:nvSpPr>
        <p:spPr>
          <a:xfrm>
            <a:off x="1028700" y="3920834"/>
            <a:ext cx="6303488" cy="5708818"/>
          </a:xfrm>
          <a:custGeom>
            <a:avLst/>
            <a:gdLst/>
            <a:ahLst/>
            <a:cxnLst/>
            <a:rect l="l" t="t" r="r" b="b"/>
            <a:pathLst>
              <a:path w="6303488" h="5708818">
                <a:moveTo>
                  <a:pt x="0" y="0"/>
                </a:moveTo>
                <a:lnTo>
                  <a:pt x="6303488" y="0"/>
                </a:lnTo>
                <a:lnTo>
                  <a:pt x="6303488" y="5708818"/>
                </a:lnTo>
                <a:lnTo>
                  <a:pt x="0" y="5708818"/>
                </a:lnTo>
                <a:lnTo>
                  <a:pt x="0" y="0"/>
                </a:lnTo>
                <a:close/>
              </a:path>
            </a:pathLst>
          </a:custGeom>
          <a:blipFill>
            <a:blip r:embed="rId5"/>
            <a:stretch>
              <a:fillRect/>
            </a:stretch>
          </a:blipFill>
        </p:spPr>
      </p:sp>
      <p:sp>
        <p:nvSpPr>
          <p:cNvPr id="11" name="TextBox 11"/>
          <p:cNvSpPr txBox="1"/>
          <p:nvPr/>
        </p:nvSpPr>
        <p:spPr>
          <a:xfrm>
            <a:off x="1028700" y="3057278"/>
            <a:ext cx="7139945" cy="644481"/>
          </a:xfrm>
          <a:prstGeom prst="rect">
            <a:avLst/>
          </a:prstGeom>
        </p:spPr>
        <p:txBody>
          <a:bodyPr lIns="0" tIns="0" rIns="0" bIns="0" rtlCol="0" anchor="t">
            <a:spAutoFit/>
          </a:bodyPr>
          <a:lstStyle/>
          <a:p>
            <a:pPr algn="just">
              <a:lnSpc>
                <a:spcPts val="2499"/>
              </a:lnSpc>
            </a:pPr>
            <a:r>
              <a:rPr lang="en-US" sz="2499">
                <a:solidFill>
                  <a:srgbClr val="222355"/>
                </a:solidFill>
                <a:latin typeface="Roboto"/>
                <a:ea typeface="Roboto"/>
                <a:cs typeface="Roboto"/>
                <a:sym typeface="Roboto"/>
              </a:rPr>
              <a:t>Sí realizó la verificación de los datos, seleccione la opción </a:t>
            </a:r>
            <a:r>
              <a:rPr lang="en-US" sz="2499" b="1">
                <a:solidFill>
                  <a:srgbClr val="222355"/>
                </a:solidFill>
                <a:latin typeface="Roboto Bold"/>
                <a:ea typeface="Roboto Bold"/>
                <a:cs typeface="Roboto Bold"/>
                <a:sym typeface="Roboto Bold"/>
              </a:rPr>
              <a:t>“Aceptar”</a:t>
            </a:r>
            <a:r>
              <a:rPr lang="en-US" sz="2499">
                <a:solidFill>
                  <a:srgbClr val="222355"/>
                </a:solidFill>
                <a:latin typeface="Roboto"/>
                <a:ea typeface="Roboto"/>
                <a:cs typeface="Roboto"/>
                <a:sym typeface="Roboto"/>
              </a:rPr>
              <a:t> para continuar </a:t>
            </a:r>
          </a:p>
        </p:txBody>
      </p:sp>
      <p:sp>
        <p:nvSpPr>
          <p:cNvPr id="12" name="Freeform 12"/>
          <p:cNvSpPr/>
          <p:nvPr/>
        </p:nvSpPr>
        <p:spPr>
          <a:xfrm>
            <a:off x="8459797" y="6221604"/>
            <a:ext cx="9108427" cy="1740675"/>
          </a:xfrm>
          <a:custGeom>
            <a:avLst/>
            <a:gdLst/>
            <a:ahLst/>
            <a:cxnLst/>
            <a:rect l="l" t="t" r="r" b="b"/>
            <a:pathLst>
              <a:path w="9108427" h="1740675">
                <a:moveTo>
                  <a:pt x="0" y="0"/>
                </a:moveTo>
                <a:lnTo>
                  <a:pt x="9108427" y="0"/>
                </a:lnTo>
                <a:lnTo>
                  <a:pt x="9108427" y="1740675"/>
                </a:lnTo>
                <a:lnTo>
                  <a:pt x="0" y="1740675"/>
                </a:lnTo>
                <a:lnTo>
                  <a:pt x="0" y="0"/>
                </a:lnTo>
                <a:close/>
              </a:path>
            </a:pathLst>
          </a:custGeom>
          <a:blipFill>
            <a:blip r:embed="rId6"/>
            <a:stretch>
              <a:fillRect b="-36"/>
            </a:stretch>
          </a:blipFill>
        </p:spPr>
      </p:sp>
      <p:sp>
        <p:nvSpPr>
          <p:cNvPr id="13" name="TextBox 13"/>
          <p:cNvSpPr txBox="1"/>
          <p:nvPr/>
        </p:nvSpPr>
        <p:spPr>
          <a:xfrm>
            <a:off x="8459797" y="4948495"/>
            <a:ext cx="9108427" cy="958784"/>
          </a:xfrm>
          <a:prstGeom prst="rect">
            <a:avLst/>
          </a:prstGeom>
        </p:spPr>
        <p:txBody>
          <a:bodyPr lIns="0" tIns="0" rIns="0" bIns="0" rtlCol="0" anchor="t">
            <a:spAutoFit/>
          </a:bodyPr>
          <a:lstStyle/>
          <a:p>
            <a:pPr algn="just">
              <a:lnSpc>
                <a:spcPts val="2499"/>
              </a:lnSpc>
            </a:pPr>
            <a:r>
              <a:rPr lang="en-US" sz="2499">
                <a:solidFill>
                  <a:srgbClr val="222355"/>
                </a:solidFill>
                <a:latin typeface="Roboto"/>
                <a:ea typeface="Roboto"/>
                <a:cs typeface="Roboto"/>
                <a:sym typeface="Roboto"/>
              </a:rPr>
              <a:t>En la pestaña</a:t>
            </a:r>
            <a:r>
              <a:rPr lang="en-US" sz="2499" b="1">
                <a:solidFill>
                  <a:srgbClr val="222355"/>
                </a:solidFill>
                <a:latin typeface="Roboto Bold"/>
                <a:ea typeface="Roboto Bold"/>
                <a:cs typeface="Roboto Bold"/>
                <a:sym typeface="Roboto Bold"/>
              </a:rPr>
              <a:t> “Principal”</a:t>
            </a:r>
            <a:r>
              <a:rPr lang="en-US" sz="2499">
                <a:solidFill>
                  <a:srgbClr val="222355"/>
                </a:solidFill>
                <a:latin typeface="Roboto"/>
                <a:ea typeface="Roboto"/>
                <a:cs typeface="Roboto"/>
                <a:sym typeface="Roboto"/>
              </a:rPr>
              <a:t>, en la sección</a:t>
            </a:r>
            <a:r>
              <a:rPr lang="en-US" sz="2499" b="1">
                <a:solidFill>
                  <a:srgbClr val="222355"/>
                </a:solidFill>
                <a:latin typeface="Roboto Bold"/>
                <a:ea typeface="Roboto Bold"/>
                <a:cs typeface="Roboto Bold"/>
                <a:sym typeface="Roboto Bold"/>
              </a:rPr>
              <a:t> “Seguimiento”</a:t>
            </a:r>
            <a:r>
              <a:rPr lang="en-US" sz="2499">
                <a:solidFill>
                  <a:srgbClr val="222355"/>
                </a:solidFill>
                <a:latin typeface="Roboto"/>
                <a:ea typeface="Roboto"/>
                <a:cs typeface="Roboto"/>
                <a:sym typeface="Roboto"/>
              </a:rPr>
              <a:t>, una vez que se realizó el envío del proyecto, se puede observar que en la </a:t>
            </a:r>
            <a:r>
              <a:rPr lang="en-US" sz="2499" b="1">
                <a:solidFill>
                  <a:srgbClr val="222355"/>
                </a:solidFill>
                <a:latin typeface="Roboto Bold"/>
                <a:ea typeface="Roboto Bold"/>
                <a:cs typeface="Roboto Bold"/>
                <a:sym typeface="Roboto Bold"/>
              </a:rPr>
              <a:t>columna "Estado" el proyecto figura “Enviado</a:t>
            </a:r>
            <a:r>
              <a:rPr lang="en-US" sz="2499">
                <a:solidFill>
                  <a:srgbClr val="222355"/>
                </a:solidFill>
                <a:latin typeface="Roboto"/>
                <a:ea typeface="Roboto"/>
                <a:cs typeface="Roboto"/>
                <a:sym typeface="Roboto"/>
              </a:rPr>
              <a:t>”.</a:t>
            </a:r>
          </a:p>
        </p:txBody>
      </p:sp>
      <p:sp>
        <p:nvSpPr>
          <p:cNvPr id="14" name="TextBox 14"/>
          <p:cNvSpPr txBox="1"/>
          <p:nvPr/>
        </p:nvSpPr>
        <p:spPr>
          <a:xfrm>
            <a:off x="8505705" y="8299516"/>
            <a:ext cx="9062518" cy="644481"/>
          </a:xfrm>
          <a:prstGeom prst="rect">
            <a:avLst/>
          </a:prstGeom>
        </p:spPr>
        <p:txBody>
          <a:bodyPr lIns="0" tIns="0" rIns="0" bIns="0" rtlCol="0" anchor="t">
            <a:spAutoFit/>
          </a:bodyPr>
          <a:lstStyle/>
          <a:p>
            <a:pPr algn="just">
              <a:lnSpc>
                <a:spcPts val="2499"/>
              </a:lnSpc>
            </a:pPr>
            <a:r>
              <a:rPr lang="en-US" sz="2499">
                <a:solidFill>
                  <a:srgbClr val="222355"/>
                </a:solidFill>
                <a:latin typeface="Roboto"/>
                <a:ea typeface="Roboto"/>
                <a:cs typeface="Roboto"/>
                <a:sym typeface="Roboto"/>
              </a:rPr>
              <a:t> En la siguiente columna se puede observar la fecha del envío del mismo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27" t="-15193" b="-15193"/>
            </a:stretch>
          </a:blipFill>
        </p:spPr>
      </p:sp>
      <p:grpSp>
        <p:nvGrpSpPr>
          <p:cNvPr id="3" name="Group 3"/>
          <p:cNvGrpSpPr/>
          <p:nvPr/>
        </p:nvGrpSpPr>
        <p:grpSpPr>
          <a:xfrm>
            <a:off x="-18474" y="2"/>
            <a:ext cx="245538" cy="10286998"/>
            <a:chOff x="0" y="0"/>
            <a:chExt cx="327384" cy="13715998"/>
          </a:xfrm>
        </p:grpSpPr>
        <p:sp>
          <p:nvSpPr>
            <p:cNvPr id="4" name="Freeform 4"/>
            <p:cNvSpPr/>
            <p:nvPr/>
          </p:nvSpPr>
          <p:spPr>
            <a:xfrm>
              <a:off x="0" y="0"/>
              <a:ext cx="327395" cy="13716000"/>
            </a:xfrm>
            <a:custGeom>
              <a:avLst/>
              <a:gdLst/>
              <a:ahLst/>
              <a:cxnLst/>
              <a:rect l="l" t="t" r="r" b="b"/>
              <a:pathLst>
                <a:path w="327395" h="13716000">
                  <a:moveTo>
                    <a:pt x="0" y="0"/>
                  </a:moveTo>
                  <a:lnTo>
                    <a:pt x="327395" y="0"/>
                  </a:lnTo>
                  <a:lnTo>
                    <a:pt x="327395" y="13716000"/>
                  </a:lnTo>
                  <a:lnTo>
                    <a:pt x="0" y="13716000"/>
                  </a:lnTo>
                  <a:close/>
                </a:path>
              </a:pathLst>
            </a:custGeom>
            <a:solidFill>
              <a:srgbClr val="EC0089"/>
            </a:solidFill>
          </p:spPr>
        </p:sp>
      </p:grpSp>
      <p:sp>
        <p:nvSpPr>
          <p:cNvPr id="5" name="Freeform 5"/>
          <p:cNvSpPr/>
          <p:nvPr/>
        </p:nvSpPr>
        <p:spPr>
          <a:xfrm>
            <a:off x="13723077" y="2"/>
            <a:ext cx="3845146" cy="1116027"/>
          </a:xfrm>
          <a:custGeom>
            <a:avLst/>
            <a:gdLst/>
            <a:ahLst/>
            <a:cxnLst/>
            <a:rect l="l" t="t" r="r" b="b"/>
            <a:pathLst>
              <a:path w="3845146" h="1116027">
                <a:moveTo>
                  <a:pt x="0" y="0"/>
                </a:moveTo>
                <a:lnTo>
                  <a:pt x="3845147" y="0"/>
                </a:lnTo>
                <a:lnTo>
                  <a:pt x="3845147" y="1116026"/>
                </a:lnTo>
                <a:lnTo>
                  <a:pt x="0" y="1116026"/>
                </a:lnTo>
                <a:lnTo>
                  <a:pt x="0" y="0"/>
                </a:lnTo>
                <a:close/>
              </a:path>
            </a:pathLst>
          </a:custGeom>
          <a:blipFill>
            <a:blip r:embed="rId3"/>
            <a:stretch>
              <a:fillRect t="-103" b="-103"/>
            </a:stretch>
          </a:blipFill>
        </p:spPr>
      </p:sp>
      <p:sp>
        <p:nvSpPr>
          <p:cNvPr id="6" name="Freeform 6"/>
          <p:cNvSpPr/>
          <p:nvPr/>
        </p:nvSpPr>
        <p:spPr>
          <a:xfrm>
            <a:off x="10763078" y="244556"/>
            <a:ext cx="3103199" cy="626918"/>
          </a:xfrm>
          <a:custGeom>
            <a:avLst/>
            <a:gdLst/>
            <a:ahLst/>
            <a:cxnLst/>
            <a:rect l="l" t="t" r="r" b="b"/>
            <a:pathLst>
              <a:path w="3103199" h="626918">
                <a:moveTo>
                  <a:pt x="0" y="0"/>
                </a:moveTo>
                <a:lnTo>
                  <a:pt x="3103199" y="0"/>
                </a:lnTo>
                <a:lnTo>
                  <a:pt x="3103199" y="626918"/>
                </a:lnTo>
                <a:lnTo>
                  <a:pt x="0" y="626918"/>
                </a:lnTo>
                <a:lnTo>
                  <a:pt x="0" y="0"/>
                </a:lnTo>
                <a:close/>
              </a:path>
            </a:pathLst>
          </a:custGeom>
          <a:blipFill>
            <a:blip r:embed="rId4"/>
            <a:stretch>
              <a:fillRect/>
            </a:stretch>
          </a:blipFill>
        </p:spPr>
      </p:sp>
      <p:sp>
        <p:nvSpPr>
          <p:cNvPr id="7" name="AutoShape 7"/>
          <p:cNvSpPr/>
          <p:nvPr/>
        </p:nvSpPr>
        <p:spPr>
          <a:xfrm>
            <a:off x="1028700" y="1860370"/>
            <a:ext cx="651032" cy="0"/>
          </a:xfrm>
          <a:prstGeom prst="line">
            <a:avLst/>
          </a:prstGeom>
          <a:ln w="38100" cap="flat">
            <a:solidFill>
              <a:srgbClr val="222355"/>
            </a:solidFill>
            <a:prstDash val="solid"/>
            <a:headEnd type="none" w="sm" len="sm"/>
            <a:tailEnd type="none" w="sm" len="sm"/>
          </a:ln>
        </p:spPr>
      </p:sp>
      <p:sp>
        <p:nvSpPr>
          <p:cNvPr id="8" name="TextBox 8"/>
          <p:cNvSpPr txBox="1"/>
          <p:nvPr/>
        </p:nvSpPr>
        <p:spPr>
          <a:xfrm>
            <a:off x="1028700" y="1184095"/>
            <a:ext cx="13261515" cy="600053"/>
          </a:xfrm>
          <a:prstGeom prst="rect">
            <a:avLst/>
          </a:prstGeom>
        </p:spPr>
        <p:txBody>
          <a:bodyPr lIns="0" tIns="0" rIns="0" bIns="0" rtlCol="0" anchor="t">
            <a:spAutoFit/>
          </a:bodyPr>
          <a:lstStyle/>
          <a:p>
            <a:pPr algn="l">
              <a:lnSpc>
                <a:spcPts val="4799"/>
              </a:lnSpc>
            </a:pPr>
            <a:r>
              <a:rPr lang="en-US" sz="3999" b="1">
                <a:solidFill>
                  <a:srgbClr val="222355"/>
                </a:solidFill>
                <a:latin typeface="Roboto Bold"/>
                <a:ea typeface="Roboto Bold"/>
                <a:cs typeface="Roboto Bold"/>
                <a:sym typeface="Roboto Bold"/>
              </a:rPr>
              <a:t>PRESENTACIÓN</a:t>
            </a:r>
          </a:p>
        </p:txBody>
      </p:sp>
      <p:sp>
        <p:nvSpPr>
          <p:cNvPr id="9" name="TextBox 9"/>
          <p:cNvSpPr txBox="1"/>
          <p:nvPr/>
        </p:nvSpPr>
        <p:spPr>
          <a:xfrm>
            <a:off x="1058237" y="2231845"/>
            <a:ext cx="16171525" cy="800100"/>
          </a:xfrm>
          <a:prstGeom prst="rect">
            <a:avLst/>
          </a:prstGeom>
        </p:spPr>
        <p:txBody>
          <a:bodyPr lIns="0" tIns="0" rIns="0" bIns="0" rtlCol="0" anchor="t">
            <a:spAutoFit/>
          </a:bodyPr>
          <a:lstStyle/>
          <a:p>
            <a:pPr algn="just">
              <a:lnSpc>
                <a:spcPts val="3000"/>
              </a:lnSpc>
            </a:pPr>
            <a:r>
              <a:rPr lang="en-US" sz="3000">
                <a:solidFill>
                  <a:srgbClr val="222355"/>
                </a:solidFill>
                <a:latin typeface="Roboto"/>
                <a:ea typeface="Roboto"/>
                <a:cs typeface="Roboto"/>
                <a:sym typeface="Roboto"/>
              </a:rPr>
              <a:t>Para imprimir la versión final del proyecto, seleccionar la opción “Imprimir los formularios para presentar” que se encuentra en la pestaña “Principal”, en la sección “Presentación”. </a:t>
            </a:r>
          </a:p>
        </p:txBody>
      </p:sp>
      <p:sp>
        <p:nvSpPr>
          <p:cNvPr id="10" name="Freeform 10"/>
          <p:cNvSpPr/>
          <p:nvPr/>
        </p:nvSpPr>
        <p:spPr>
          <a:xfrm>
            <a:off x="1087775" y="3346270"/>
            <a:ext cx="16171525" cy="4041567"/>
          </a:xfrm>
          <a:custGeom>
            <a:avLst/>
            <a:gdLst/>
            <a:ahLst/>
            <a:cxnLst/>
            <a:rect l="l" t="t" r="r" b="b"/>
            <a:pathLst>
              <a:path w="16171525" h="4041567">
                <a:moveTo>
                  <a:pt x="0" y="0"/>
                </a:moveTo>
                <a:lnTo>
                  <a:pt x="16171525" y="0"/>
                </a:lnTo>
                <a:lnTo>
                  <a:pt x="16171525" y="4041566"/>
                </a:lnTo>
                <a:lnTo>
                  <a:pt x="0" y="4041566"/>
                </a:lnTo>
                <a:lnTo>
                  <a:pt x="0" y="0"/>
                </a:lnTo>
                <a:close/>
              </a:path>
            </a:pathLst>
          </a:custGeom>
          <a:blipFill>
            <a:blip r:embed="rId5"/>
            <a:stretch>
              <a:fillRect t="-32"/>
            </a:stretch>
          </a:blipFill>
        </p:spPr>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27" t="-15193" b="-15193"/>
            </a:stretch>
          </a:blipFill>
        </p:spPr>
      </p:sp>
      <p:grpSp>
        <p:nvGrpSpPr>
          <p:cNvPr id="3" name="Group 3"/>
          <p:cNvGrpSpPr/>
          <p:nvPr/>
        </p:nvGrpSpPr>
        <p:grpSpPr>
          <a:xfrm>
            <a:off x="-18474" y="2"/>
            <a:ext cx="245538" cy="10286998"/>
            <a:chOff x="0" y="0"/>
            <a:chExt cx="327384" cy="13715998"/>
          </a:xfrm>
        </p:grpSpPr>
        <p:sp>
          <p:nvSpPr>
            <p:cNvPr id="4" name="Freeform 4"/>
            <p:cNvSpPr/>
            <p:nvPr/>
          </p:nvSpPr>
          <p:spPr>
            <a:xfrm>
              <a:off x="0" y="0"/>
              <a:ext cx="327395" cy="13716000"/>
            </a:xfrm>
            <a:custGeom>
              <a:avLst/>
              <a:gdLst/>
              <a:ahLst/>
              <a:cxnLst/>
              <a:rect l="l" t="t" r="r" b="b"/>
              <a:pathLst>
                <a:path w="327395" h="13716000">
                  <a:moveTo>
                    <a:pt x="0" y="0"/>
                  </a:moveTo>
                  <a:lnTo>
                    <a:pt x="327395" y="0"/>
                  </a:lnTo>
                  <a:lnTo>
                    <a:pt x="327395" y="13716000"/>
                  </a:lnTo>
                  <a:lnTo>
                    <a:pt x="0" y="13716000"/>
                  </a:lnTo>
                  <a:close/>
                </a:path>
              </a:pathLst>
            </a:custGeom>
            <a:solidFill>
              <a:srgbClr val="EC0089"/>
            </a:solidFill>
          </p:spPr>
        </p:sp>
      </p:grpSp>
      <p:sp>
        <p:nvSpPr>
          <p:cNvPr id="5" name="Freeform 5"/>
          <p:cNvSpPr/>
          <p:nvPr/>
        </p:nvSpPr>
        <p:spPr>
          <a:xfrm>
            <a:off x="13723077" y="2"/>
            <a:ext cx="3845146" cy="1116027"/>
          </a:xfrm>
          <a:custGeom>
            <a:avLst/>
            <a:gdLst/>
            <a:ahLst/>
            <a:cxnLst/>
            <a:rect l="l" t="t" r="r" b="b"/>
            <a:pathLst>
              <a:path w="3845146" h="1116027">
                <a:moveTo>
                  <a:pt x="0" y="0"/>
                </a:moveTo>
                <a:lnTo>
                  <a:pt x="3845147" y="0"/>
                </a:lnTo>
                <a:lnTo>
                  <a:pt x="3845147" y="1116026"/>
                </a:lnTo>
                <a:lnTo>
                  <a:pt x="0" y="1116026"/>
                </a:lnTo>
                <a:lnTo>
                  <a:pt x="0" y="0"/>
                </a:lnTo>
                <a:close/>
              </a:path>
            </a:pathLst>
          </a:custGeom>
          <a:blipFill>
            <a:blip r:embed="rId3"/>
            <a:stretch>
              <a:fillRect t="-103" b="-103"/>
            </a:stretch>
          </a:blipFill>
        </p:spPr>
      </p:sp>
      <p:sp>
        <p:nvSpPr>
          <p:cNvPr id="6" name="Freeform 6"/>
          <p:cNvSpPr/>
          <p:nvPr/>
        </p:nvSpPr>
        <p:spPr>
          <a:xfrm>
            <a:off x="10763078" y="244556"/>
            <a:ext cx="3103199" cy="626918"/>
          </a:xfrm>
          <a:custGeom>
            <a:avLst/>
            <a:gdLst/>
            <a:ahLst/>
            <a:cxnLst/>
            <a:rect l="l" t="t" r="r" b="b"/>
            <a:pathLst>
              <a:path w="3103199" h="626918">
                <a:moveTo>
                  <a:pt x="0" y="0"/>
                </a:moveTo>
                <a:lnTo>
                  <a:pt x="3103199" y="0"/>
                </a:lnTo>
                <a:lnTo>
                  <a:pt x="3103199" y="626918"/>
                </a:lnTo>
                <a:lnTo>
                  <a:pt x="0" y="626918"/>
                </a:lnTo>
                <a:lnTo>
                  <a:pt x="0" y="0"/>
                </a:lnTo>
                <a:close/>
              </a:path>
            </a:pathLst>
          </a:custGeom>
          <a:blipFill>
            <a:blip r:embed="rId4"/>
            <a:stretch>
              <a:fillRect/>
            </a:stretch>
          </a:blipFill>
        </p:spPr>
      </p:sp>
      <p:sp>
        <p:nvSpPr>
          <p:cNvPr id="7" name="AutoShape 7"/>
          <p:cNvSpPr/>
          <p:nvPr/>
        </p:nvSpPr>
        <p:spPr>
          <a:xfrm>
            <a:off x="1028700" y="1860370"/>
            <a:ext cx="651032" cy="0"/>
          </a:xfrm>
          <a:prstGeom prst="line">
            <a:avLst/>
          </a:prstGeom>
          <a:ln w="38100" cap="flat">
            <a:solidFill>
              <a:srgbClr val="222355"/>
            </a:solidFill>
            <a:prstDash val="solid"/>
            <a:headEnd type="none" w="sm" len="sm"/>
            <a:tailEnd type="none" w="sm" len="sm"/>
          </a:ln>
        </p:spPr>
      </p:sp>
      <p:sp>
        <p:nvSpPr>
          <p:cNvPr id="8" name="TextBox 8"/>
          <p:cNvSpPr txBox="1"/>
          <p:nvPr/>
        </p:nvSpPr>
        <p:spPr>
          <a:xfrm>
            <a:off x="1028700" y="1184095"/>
            <a:ext cx="13261515" cy="600053"/>
          </a:xfrm>
          <a:prstGeom prst="rect">
            <a:avLst/>
          </a:prstGeom>
        </p:spPr>
        <p:txBody>
          <a:bodyPr lIns="0" tIns="0" rIns="0" bIns="0" rtlCol="0" anchor="t">
            <a:spAutoFit/>
          </a:bodyPr>
          <a:lstStyle/>
          <a:p>
            <a:pPr algn="l">
              <a:lnSpc>
                <a:spcPts val="4799"/>
              </a:lnSpc>
            </a:pPr>
            <a:r>
              <a:rPr lang="en-US" sz="3999" b="1">
                <a:solidFill>
                  <a:srgbClr val="222355"/>
                </a:solidFill>
                <a:latin typeface="Roboto Bold"/>
                <a:ea typeface="Roboto Bold"/>
                <a:cs typeface="Roboto Bold"/>
                <a:sym typeface="Roboto Bold"/>
              </a:rPr>
              <a:t>PRESENTACIÓN</a:t>
            </a:r>
          </a:p>
        </p:txBody>
      </p:sp>
      <p:sp>
        <p:nvSpPr>
          <p:cNvPr id="9" name="TextBox 9"/>
          <p:cNvSpPr txBox="1"/>
          <p:nvPr/>
        </p:nvSpPr>
        <p:spPr>
          <a:xfrm>
            <a:off x="1028700" y="1984195"/>
            <a:ext cx="7117810" cy="800100"/>
          </a:xfrm>
          <a:prstGeom prst="rect">
            <a:avLst/>
          </a:prstGeom>
        </p:spPr>
        <p:txBody>
          <a:bodyPr lIns="0" tIns="0" rIns="0" bIns="0" rtlCol="0" anchor="t">
            <a:spAutoFit/>
          </a:bodyPr>
          <a:lstStyle/>
          <a:p>
            <a:pPr algn="just">
              <a:lnSpc>
                <a:spcPts val="3000"/>
              </a:lnSpc>
            </a:pPr>
            <a:r>
              <a:rPr lang="en-US" sz="3000">
                <a:solidFill>
                  <a:srgbClr val="222355"/>
                </a:solidFill>
                <a:latin typeface="Roboto"/>
                <a:ea typeface="Roboto"/>
                <a:cs typeface="Roboto"/>
                <a:sym typeface="Roboto"/>
              </a:rPr>
              <a:t>A continuación, se muestra la primera hoja de un proyecto en formato PDF. </a:t>
            </a:r>
          </a:p>
        </p:txBody>
      </p:sp>
      <p:sp>
        <p:nvSpPr>
          <p:cNvPr id="10" name="Freeform 10"/>
          <p:cNvSpPr/>
          <p:nvPr/>
        </p:nvSpPr>
        <p:spPr>
          <a:xfrm>
            <a:off x="1028700" y="2946220"/>
            <a:ext cx="5945015" cy="6952497"/>
          </a:xfrm>
          <a:custGeom>
            <a:avLst/>
            <a:gdLst/>
            <a:ahLst/>
            <a:cxnLst/>
            <a:rect l="l" t="t" r="r" b="b"/>
            <a:pathLst>
              <a:path w="5945015" h="6952497">
                <a:moveTo>
                  <a:pt x="0" y="0"/>
                </a:moveTo>
                <a:lnTo>
                  <a:pt x="5945015" y="0"/>
                </a:lnTo>
                <a:lnTo>
                  <a:pt x="5945015" y="6952497"/>
                </a:lnTo>
                <a:lnTo>
                  <a:pt x="0" y="6952497"/>
                </a:lnTo>
                <a:lnTo>
                  <a:pt x="0" y="0"/>
                </a:lnTo>
                <a:close/>
              </a:path>
            </a:pathLst>
          </a:custGeom>
          <a:blipFill>
            <a:blip r:embed="rId5"/>
            <a:stretch>
              <a:fillRect t="-1781" b="-4027"/>
            </a:stretch>
          </a:blipFill>
        </p:spPr>
      </p:sp>
      <p:sp>
        <p:nvSpPr>
          <p:cNvPr id="11" name="TextBox 11"/>
          <p:cNvSpPr txBox="1"/>
          <p:nvPr/>
        </p:nvSpPr>
        <p:spPr>
          <a:xfrm>
            <a:off x="8498928" y="2984320"/>
            <a:ext cx="8760372" cy="2705100"/>
          </a:xfrm>
          <a:prstGeom prst="rect">
            <a:avLst/>
          </a:prstGeom>
        </p:spPr>
        <p:txBody>
          <a:bodyPr lIns="0" tIns="0" rIns="0" bIns="0" rtlCol="0" anchor="t">
            <a:spAutoFit/>
          </a:bodyPr>
          <a:lstStyle/>
          <a:p>
            <a:pPr algn="just">
              <a:lnSpc>
                <a:spcPts val="3000"/>
              </a:lnSpc>
            </a:pPr>
            <a:r>
              <a:rPr lang="en-US" sz="3000">
                <a:solidFill>
                  <a:srgbClr val="222355"/>
                </a:solidFill>
                <a:latin typeface="Roboto"/>
                <a:ea typeface="Roboto"/>
                <a:cs typeface="Roboto"/>
                <a:sym typeface="Roboto"/>
              </a:rPr>
              <a:t>Una vez enviada la solicitud del proyecto a través del sistema, cada Director deberá enviarla (versión digital) a la Secretaría de cada Unidad Académica, con las firmas y avales correspondientes (firma de los responsables e integrantes del proyecto/Aval de la Unidad de Investigación y de la Unidad Académica). </a:t>
            </a:r>
          </a:p>
        </p:txBody>
      </p:sp>
      <p:sp>
        <p:nvSpPr>
          <p:cNvPr id="12" name="TextBox 12"/>
          <p:cNvSpPr txBox="1"/>
          <p:nvPr/>
        </p:nvSpPr>
        <p:spPr>
          <a:xfrm>
            <a:off x="8431450" y="6527243"/>
            <a:ext cx="4312708" cy="419100"/>
          </a:xfrm>
          <a:prstGeom prst="rect">
            <a:avLst/>
          </a:prstGeom>
        </p:spPr>
        <p:txBody>
          <a:bodyPr lIns="0" tIns="0" rIns="0" bIns="0" rtlCol="0" anchor="t">
            <a:spAutoFit/>
          </a:bodyPr>
          <a:lstStyle/>
          <a:p>
            <a:pPr algn="just">
              <a:lnSpc>
                <a:spcPts val="3000"/>
              </a:lnSpc>
            </a:pPr>
            <a:r>
              <a:rPr lang="en-US" sz="3000" b="1">
                <a:solidFill>
                  <a:srgbClr val="222355"/>
                </a:solidFill>
                <a:latin typeface="Roboto Bold"/>
                <a:ea typeface="Roboto Bold"/>
                <a:cs typeface="Roboto Bold"/>
                <a:sym typeface="Roboto Bold"/>
              </a:rPr>
              <a:t>Consultas</a:t>
            </a:r>
          </a:p>
        </p:txBody>
      </p:sp>
      <p:sp>
        <p:nvSpPr>
          <p:cNvPr id="13" name="TextBox 13"/>
          <p:cNvSpPr txBox="1"/>
          <p:nvPr/>
        </p:nvSpPr>
        <p:spPr>
          <a:xfrm>
            <a:off x="8431450" y="6993968"/>
            <a:ext cx="8760372" cy="958784"/>
          </a:xfrm>
          <a:prstGeom prst="rect">
            <a:avLst/>
          </a:prstGeom>
        </p:spPr>
        <p:txBody>
          <a:bodyPr lIns="0" tIns="0" rIns="0" bIns="0" rtlCol="0" anchor="t">
            <a:spAutoFit/>
          </a:bodyPr>
          <a:lstStyle/>
          <a:p>
            <a:pPr algn="just">
              <a:lnSpc>
                <a:spcPts val="2499"/>
              </a:lnSpc>
            </a:pPr>
            <a:r>
              <a:rPr lang="en-US" sz="2499">
                <a:solidFill>
                  <a:srgbClr val="222355"/>
                </a:solidFill>
                <a:latin typeface="Roboto"/>
                <a:ea typeface="Roboto"/>
                <a:cs typeface="Roboto"/>
                <a:sym typeface="Roboto"/>
              </a:rPr>
              <a:t>Cualquier consulta se puede comunicar a la Secretaría de Ciencia y Técnica de la UNLP al tel. 644-7006 o por mail a la dirección: acreditacion@presi.unlp.edu.ar.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27" t="-15193" b="-15193"/>
            </a:stretch>
          </a:blipFill>
        </p:spPr>
      </p:sp>
      <p:grpSp>
        <p:nvGrpSpPr>
          <p:cNvPr id="3" name="Group 3"/>
          <p:cNvGrpSpPr/>
          <p:nvPr/>
        </p:nvGrpSpPr>
        <p:grpSpPr>
          <a:xfrm>
            <a:off x="-18474" y="2"/>
            <a:ext cx="245538" cy="10286998"/>
            <a:chOff x="0" y="0"/>
            <a:chExt cx="327384" cy="13715998"/>
          </a:xfrm>
        </p:grpSpPr>
        <p:sp>
          <p:nvSpPr>
            <p:cNvPr id="4" name="Freeform 4"/>
            <p:cNvSpPr/>
            <p:nvPr/>
          </p:nvSpPr>
          <p:spPr>
            <a:xfrm>
              <a:off x="0" y="0"/>
              <a:ext cx="327395" cy="13716000"/>
            </a:xfrm>
            <a:custGeom>
              <a:avLst/>
              <a:gdLst/>
              <a:ahLst/>
              <a:cxnLst/>
              <a:rect l="l" t="t" r="r" b="b"/>
              <a:pathLst>
                <a:path w="327395" h="13716000">
                  <a:moveTo>
                    <a:pt x="0" y="0"/>
                  </a:moveTo>
                  <a:lnTo>
                    <a:pt x="327395" y="0"/>
                  </a:lnTo>
                  <a:lnTo>
                    <a:pt x="327395" y="13716000"/>
                  </a:lnTo>
                  <a:lnTo>
                    <a:pt x="0" y="13716000"/>
                  </a:lnTo>
                  <a:close/>
                </a:path>
              </a:pathLst>
            </a:custGeom>
            <a:solidFill>
              <a:srgbClr val="EC0089"/>
            </a:solidFill>
          </p:spPr>
        </p:sp>
      </p:grpSp>
      <p:sp>
        <p:nvSpPr>
          <p:cNvPr id="5" name="Freeform 5"/>
          <p:cNvSpPr/>
          <p:nvPr/>
        </p:nvSpPr>
        <p:spPr>
          <a:xfrm>
            <a:off x="13723077" y="2"/>
            <a:ext cx="3845146" cy="1116027"/>
          </a:xfrm>
          <a:custGeom>
            <a:avLst/>
            <a:gdLst/>
            <a:ahLst/>
            <a:cxnLst/>
            <a:rect l="l" t="t" r="r" b="b"/>
            <a:pathLst>
              <a:path w="3845146" h="1116027">
                <a:moveTo>
                  <a:pt x="0" y="0"/>
                </a:moveTo>
                <a:lnTo>
                  <a:pt x="3845147" y="0"/>
                </a:lnTo>
                <a:lnTo>
                  <a:pt x="3845147" y="1116026"/>
                </a:lnTo>
                <a:lnTo>
                  <a:pt x="0" y="1116026"/>
                </a:lnTo>
                <a:lnTo>
                  <a:pt x="0" y="0"/>
                </a:lnTo>
                <a:close/>
              </a:path>
            </a:pathLst>
          </a:custGeom>
          <a:blipFill>
            <a:blip r:embed="rId3"/>
            <a:stretch>
              <a:fillRect t="-103" b="-103"/>
            </a:stretch>
          </a:blipFill>
        </p:spPr>
      </p:sp>
      <p:sp>
        <p:nvSpPr>
          <p:cNvPr id="6" name="Freeform 6"/>
          <p:cNvSpPr/>
          <p:nvPr/>
        </p:nvSpPr>
        <p:spPr>
          <a:xfrm>
            <a:off x="10763078" y="244556"/>
            <a:ext cx="3103199" cy="626918"/>
          </a:xfrm>
          <a:custGeom>
            <a:avLst/>
            <a:gdLst/>
            <a:ahLst/>
            <a:cxnLst/>
            <a:rect l="l" t="t" r="r" b="b"/>
            <a:pathLst>
              <a:path w="3103199" h="626918">
                <a:moveTo>
                  <a:pt x="0" y="0"/>
                </a:moveTo>
                <a:lnTo>
                  <a:pt x="3103199" y="0"/>
                </a:lnTo>
                <a:lnTo>
                  <a:pt x="3103199" y="626918"/>
                </a:lnTo>
                <a:lnTo>
                  <a:pt x="0" y="626918"/>
                </a:lnTo>
                <a:lnTo>
                  <a:pt x="0" y="0"/>
                </a:lnTo>
                <a:close/>
              </a:path>
            </a:pathLst>
          </a:custGeom>
          <a:blipFill>
            <a:blip r:embed="rId4"/>
            <a:stretch>
              <a:fillRect/>
            </a:stretch>
          </a:blipFill>
        </p:spPr>
      </p:sp>
      <p:sp>
        <p:nvSpPr>
          <p:cNvPr id="7" name="AutoShape 7"/>
          <p:cNvSpPr/>
          <p:nvPr/>
        </p:nvSpPr>
        <p:spPr>
          <a:xfrm>
            <a:off x="1028700" y="1860370"/>
            <a:ext cx="651032" cy="0"/>
          </a:xfrm>
          <a:prstGeom prst="line">
            <a:avLst/>
          </a:prstGeom>
          <a:ln w="38100" cap="flat">
            <a:solidFill>
              <a:srgbClr val="222355"/>
            </a:solidFill>
            <a:prstDash val="solid"/>
            <a:headEnd type="none" w="sm" len="sm"/>
            <a:tailEnd type="none" w="sm" len="sm"/>
          </a:ln>
        </p:spPr>
      </p:sp>
      <p:grpSp>
        <p:nvGrpSpPr>
          <p:cNvPr id="8" name="Group 8"/>
          <p:cNvGrpSpPr/>
          <p:nvPr/>
        </p:nvGrpSpPr>
        <p:grpSpPr>
          <a:xfrm>
            <a:off x="1028700" y="4168404"/>
            <a:ext cx="8744392" cy="4061655"/>
            <a:chOff x="0" y="0"/>
            <a:chExt cx="11659189" cy="5415540"/>
          </a:xfrm>
        </p:grpSpPr>
        <p:sp>
          <p:nvSpPr>
            <p:cNvPr id="9" name="Freeform 9"/>
            <p:cNvSpPr/>
            <p:nvPr/>
          </p:nvSpPr>
          <p:spPr>
            <a:xfrm>
              <a:off x="0" y="0"/>
              <a:ext cx="11659189" cy="5415540"/>
            </a:xfrm>
            <a:custGeom>
              <a:avLst/>
              <a:gdLst/>
              <a:ahLst/>
              <a:cxnLst/>
              <a:rect l="l" t="t" r="r" b="b"/>
              <a:pathLst>
                <a:path w="11659189" h="5415540">
                  <a:moveTo>
                    <a:pt x="0" y="0"/>
                  </a:moveTo>
                  <a:lnTo>
                    <a:pt x="11659189" y="0"/>
                  </a:lnTo>
                  <a:lnTo>
                    <a:pt x="11659189" y="5415540"/>
                  </a:lnTo>
                  <a:lnTo>
                    <a:pt x="0" y="5415540"/>
                  </a:lnTo>
                  <a:lnTo>
                    <a:pt x="0" y="0"/>
                  </a:lnTo>
                  <a:close/>
                </a:path>
              </a:pathLst>
            </a:custGeom>
            <a:blipFill>
              <a:blip r:embed="rId5"/>
              <a:stretch>
                <a:fillRect l="-1572" t="-4366" b="-3965"/>
              </a:stretch>
            </a:blipFill>
          </p:spPr>
        </p:sp>
        <p:grpSp>
          <p:nvGrpSpPr>
            <p:cNvPr id="10" name="Group 10"/>
            <p:cNvGrpSpPr/>
            <p:nvPr/>
          </p:nvGrpSpPr>
          <p:grpSpPr>
            <a:xfrm>
              <a:off x="4902279" y="1810949"/>
              <a:ext cx="6390486" cy="323106"/>
              <a:chOff x="0" y="0"/>
              <a:chExt cx="1680301" cy="84957"/>
            </a:xfrm>
          </p:grpSpPr>
          <p:sp>
            <p:nvSpPr>
              <p:cNvPr id="11" name="Freeform 11"/>
              <p:cNvSpPr/>
              <p:nvPr/>
            </p:nvSpPr>
            <p:spPr>
              <a:xfrm>
                <a:off x="0" y="0"/>
                <a:ext cx="1680301" cy="84957"/>
              </a:xfrm>
              <a:custGeom>
                <a:avLst/>
                <a:gdLst/>
                <a:ahLst/>
                <a:cxnLst/>
                <a:rect l="l" t="t" r="r" b="b"/>
                <a:pathLst>
                  <a:path w="1680301" h="84957">
                    <a:moveTo>
                      <a:pt x="20999" y="0"/>
                    </a:moveTo>
                    <a:lnTo>
                      <a:pt x="1659302" y="0"/>
                    </a:lnTo>
                    <a:cubicBezTo>
                      <a:pt x="1664871" y="0"/>
                      <a:pt x="1670212" y="2212"/>
                      <a:pt x="1674150" y="6150"/>
                    </a:cubicBezTo>
                    <a:cubicBezTo>
                      <a:pt x="1678088" y="10089"/>
                      <a:pt x="1680301" y="15430"/>
                      <a:pt x="1680301" y="20999"/>
                    </a:cubicBezTo>
                    <a:lnTo>
                      <a:pt x="1680301" y="63958"/>
                    </a:lnTo>
                    <a:cubicBezTo>
                      <a:pt x="1680301" y="75555"/>
                      <a:pt x="1670899" y="84957"/>
                      <a:pt x="1659302" y="84957"/>
                    </a:cubicBezTo>
                    <a:lnTo>
                      <a:pt x="20999" y="84957"/>
                    </a:lnTo>
                    <a:cubicBezTo>
                      <a:pt x="9402" y="84957"/>
                      <a:pt x="0" y="75555"/>
                      <a:pt x="0" y="63958"/>
                    </a:cubicBezTo>
                    <a:lnTo>
                      <a:pt x="0" y="20999"/>
                    </a:lnTo>
                    <a:cubicBezTo>
                      <a:pt x="0" y="9402"/>
                      <a:pt x="9402" y="0"/>
                      <a:pt x="20999" y="0"/>
                    </a:cubicBezTo>
                    <a:close/>
                  </a:path>
                </a:pathLst>
              </a:custGeom>
              <a:solidFill>
                <a:srgbClr val="000000">
                  <a:alpha val="0"/>
                </a:srgbClr>
              </a:solidFill>
              <a:ln w="28575" cap="sq">
                <a:solidFill>
                  <a:srgbClr val="D0005F"/>
                </a:solidFill>
                <a:prstDash val="solid"/>
                <a:miter/>
              </a:ln>
            </p:spPr>
          </p:sp>
          <p:sp>
            <p:nvSpPr>
              <p:cNvPr id="12" name="TextBox 12"/>
              <p:cNvSpPr txBox="1"/>
              <p:nvPr/>
            </p:nvSpPr>
            <p:spPr>
              <a:xfrm>
                <a:off x="0" y="0"/>
                <a:ext cx="1680301" cy="84957"/>
              </a:xfrm>
              <a:prstGeom prst="rect">
                <a:avLst/>
              </a:prstGeom>
            </p:spPr>
            <p:txBody>
              <a:bodyPr lIns="38163" tIns="38163" rIns="38163" bIns="38163" rtlCol="0" anchor="ctr"/>
              <a:lstStyle/>
              <a:p>
                <a:pPr algn="ctr">
                  <a:lnSpc>
                    <a:spcPts val="1800"/>
                  </a:lnSpc>
                </a:pPr>
                <a:endParaRPr/>
              </a:p>
            </p:txBody>
          </p:sp>
        </p:grpSp>
        <p:grpSp>
          <p:nvGrpSpPr>
            <p:cNvPr id="13" name="Group 13"/>
            <p:cNvGrpSpPr/>
            <p:nvPr/>
          </p:nvGrpSpPr>
          <p:grpSpPr>
            <a:xfrm>
              <a:off x="0" y="4001"/>
              <a:ext cx="11659189" cy="5411539"/>
              <a:chOff x="0" y="0"/>
              <a:chExt cx="2303050" cy="1068946"/>
            </a:xfrm>
          </p:grpSpPr>
          <p:sp>
            <p:nvSpPr>
              <p:cNvPr id="14" name="Freeform 14"/>
              <p:cNvSpPr/>
              <p:nvPr/>
            </p:nvSpPr>
            <p:spPr>
              <a:xfrm>
                <a:off x="0" y="0"/>
                <a:ext cx="2303050" cy="1068946"/>
              </a:xfrm>
              <a:custGeom>
                <a:avLst/>
                <a:gdLst/>
                <a:ahLst/>
                <a:cxnLst/>
                <a:rect l="l" t="t" r="r" b="b"/>
                <a:pathLst>
                  <a:path w="2303050" h="1068946">
                    <a:moveTo>
                      <a:pt x="0" y="0"/>
                    </a:moveTo>
                    <a:lnTo>
                      <a:pt x="2303050" y="0"/>
                    </a:lnTo>
                    <a:lnTo>
                      <a:pt x="2303050" y="1068946"/>
                    </a:lnTo>
                    <a:lnTo>
                      <a:pt x="0" y="1068946"/>
                    </a:lnTo>
                    <a:close/>
                  </a:path>
                </a:pathLst>
              </a:custGeom>
              <a:solidFill>
                <a:srgbClr val="000000">
                  <a:alpha val="0"/>
                </a:srgbClr>
              </a:solidFill>
              <a:ln w="19050" cap="sq">
                <a:solidFill>
                  <a:srgbClr val="A6A6A6"/>
                </a:solidFill>
                <a:prstDash val="solid"/>
                <a:miter/>
              </a:ln>
            </p:spPr>
          </p:sp>
          <p:sp>
            <p:nvSpPr>
              <p:cNvPr id="15" name="TextBox 15"/>
              <p:cNvSpPr txBox="1"/>
              <p:nvPr/>
            </p:nvSpPr>
            <p:spPr>
              <a:xfrm>
                <a:off x="0" y="0"/>
                <a:ext cx="2303050" cy="1068946"/>
              </a:xfrm>
              <a:prstGeom prst="rect">
                <a:avLst/>
              </a:prstGeom>
            </p:spPr>
            <p:txBody>
              <a:bodyPr lIns="50800" tIns="50800" rIns="50800" bIns="50800" rtlCol="0" anchor="ctr"/>
              <a:lstStyle/>
              <a:p>
                <a:pPr algn="ctr">
                  <a:lnSpc>
                    <a:spcPts val="1800"/>
                  </a:lnSpc>
                </a:pPr>
                <a:endParaRPr/>
              </a:p>
            </p:txBody>
          </p:sp>
        </p:grpSp>
      </p:grpSp>
      <p:sp>
        <p:nvSpPr>
          <p:cNvPr id="16" name="TextBox 16"/>
          <p:cNvSpPr txBox="1"/>
          <p:nvPr/>
        </p:nvSpPr>
        <p:spPr>
          <a:xfrm>
            <a:off x="1028700" y="1184095"/>
            <a:ext cx="14319205" cy="600075"/>
          </a:xfrm>
          <a:prstGeom prst="rect">
            <a:avLst/>
          </a:prstGeom>
        </p:spPr>
        <p:txBody>
          <a:bodyPr lIns="0" tIns="0" rIns="0" bIns="0" rtlCol="0" anchor="t">
            <a:spAutoFit/>
          </a:bodyPr>
          <a:lstStyle/>
          <a:p>
            <a:pPr algn="l">
              <a:lnSpc>
                <a:spcPts val="4799"/>
              </a:lnSpc>
            </a:pPr>
            <a:r>
              <a:rPr lang="en-US" sz="3999" b="1">
                <a:solidFill>
                  <a:srgbClr val="222355"/>
                </a:solidFill>
                <a:latin typeface="Roboto Bold"/>
                <a:ea typeface="Roboto Bold"/>
                <a:cs typeface="Roboto Bold"/>
                <a:sym typeface="Roboto Bold"/>
              </a:rPr>
              <a:t>CREACIÓN DE USUARIO Y OBTENCIÓN DE CONTRASEÑA</a:t>
            </a:r>
          </a:p>
        </p:txBody>
      </p:sp>
      <p:sp>
        <p:nvSpPr>
          <p:cNvPr id="17" name="TextBox 17"/>
          <p:cNvSpPr txBox="1"/>
          <p:nvPr/>
        </p:nvSpPr>
        <p:spPr>
          <a:xfrm>
            <a:off x="1028700" y="1994941"/>
            <a:ext cx="8744392" cy="1181100"/>
          </a:xfrm>
          <a:prstGeom prst="rect">
            <a:avLst/>
          </a:prstGeom>
        </p:spPr>
        <p:txBody>
          <a:bodyPr lIns="0" tIns="0" rIns="0" bIns="0" rtlCol="0" anchor="t">
            <a:spAutoFit/>
          </a:bodyPr>
          <a:lstStyle/>
          <a:p>
            <a:pPr algn="l">
              <a:lnSpc>
                <a:spcPts val="3000"/>
              </a:lnSpc>
            </a:pPr>
            <a:r>
              <a:rPr lang="en-US" sz="3000">
                <a:solidFill>
                  <a:srgbClr val="222355"/>
                </a:solidFill>
                <a:latin typeface="Roboto"/>
                <a:ea typeface="Roboto"/>
                <a:cs typeface="Roboto"/>
                <a:sym typeface="Roboto"/>
              </a:rPr>
              <a:t>Para crear un usuario nuevo, usted deberá ingresar a la dirección del sistema </a:t>
            </a:r>
            <a:r>
              <a:rPr lang="en-US" sz="3000" b="1" u="sng">
                <a:solidFill>
                  <a:srgbClr val="222355"/>
                </a:solidFill>
                <a:latin typeface="Roboto Bold"/>
                <a:ea typeface="Roboto Bold"/>
                <a:cs typeface="Roboto Bold"/>
                <a:sym typeface="Roboto Bold"/>
                <a:hlinkClick r:id="rId6" tooltip="http://sigeva.unlp.edu.ar/auth/index.jsp"/>
              </a:rPr>
              <a:t>http://sigeva.unlp.edu.ar/auth/index.jsp</a:t>
            </a:r>
            <a:r>
              <a:rPr lang="en-US" sz="3000" b="1">
                <a:solidFill>
                  <a:srgbClr val="222355"/>
                </a:solidFill>
                <a:latin typeface="Roboto Bold"/>
                <a:ea typeface="Roboto Bold"/>
                <a:cs typeface="Roboto Bold"/>
                <a:sym typeface="Roboto Bold"/>
              </a:rPr>
              <a:t> </a:t>
            </a:r>
          </a:p>
        </p:txBody>
      </p:sp>
      <p:sp>
        <p:nvSpPr>
          <p:cNvPr id="18" name="TextBox 18"/>
          <p:cNvSpPr txBox="1"/>
          <p:nvPr/>
        </p:nvSpPr>
        <p:spPr>
          <a:xfrm>
            <a:off x="1028700" y="3395116"/>
            <a:ext cx="8881857" cy="644525"/>
          </a:xfrm>
          <a:prstGeom prst="rect">
            <a:avLst/>
          </a:prstGeom>
        </p:spPr>
        <p:txBody>
          <a:bodyPr lIns="0" tIns="0" rIns="0" bIns="0" rtlCol="0" anchor="t">
            <a:spAutoFit/>
          </a:bodyPr>
          <a:lstStyle/>
          <a:p>
            <a:pPr algn="just">
              <a:lnSpc>
                <a:spcPts val="2499"/>
              </a:lnSpc>
            </a:pPr>
            <a:r>
              <a:rPr lang="en-US" sz="2499" b="1">
                <a:solidFill>
                  <a:srgbClr val="222355"/>
                </a:solidFill>
                <a:latin typeface="Roboto Bold"/>
                <a:ea typeface="Roboto Bold"/>
                <a:cs typeface="Roboto Bold"/>
                <a:sym typeface="Roboto Bold"/>
              </a:rPr>
              <a:t>Seleccionar la opción </a:t>
            </a:r>
            <a:r>
              <a:rPr lang="en-US" sz="2499">
                <a:solidFill>
                  <a:srgbClr val="222355"/>
                </a:solidFill>
                <a:latin typeface="Roboto"/>
                <a:ea typeface="Roboto"/>
                <a:cs typeface="Roboto"/>
                <a:sym typeface="Roboto"/>
              </a:rPr>
              <a:t> “Si no es un usuario registrado, haga click aquí”.</a:t>
            </a:r>
          </a:p>
        </p:txBody>
      </p:sp>
      <p:sp>
        <p:nvSpPr>
          <p:cNvPr id="19" name="TextBox 19"/>
          <p:cNvSpPr txBox="1"/>
          <p:nvPr/>
        </p:nvSpPr>
        <p:spPr>
          <a:xfrm>
            <a:off x="1028700" y="8411034"/>
            <a:ext cx="8744392" cy="644525"/>
          </a:xfrm>
          <a:prstGeom prst="rect">
            <a:avLst/>
          </a:prstGeom>
        </p:spPr>
        <p:txBody>
          <a:bodyPr lIns="0" tIns="0" rIns="0" bIns="0" rtlCol="0" anchor="t">
            <a:spAutoFit/>
          </a:bodyPr>
          <a:lstStyle/>
          <a:p>
            <a:pPr algn="just">
              <a:lnSpc>
                <a:spcPts val="2499"/>
              </a:lnSpc>
            </a:pPr>
            <a:r>
              <a:rPr lang="en-US" sz="2499">
                <a:solidFill>
                  <a:srgbClr val="222355"/>
                </a:solidFill>
                <a:latin typeface="Roboto"/>
                <a:ea typeface="Roboto"/>
                <a:cs typeface="Roboto"/>
                <a:sym typeface="Roboto"/>
              </a:rPr>
              <a:t>Una vez seleccionada esta opción, usted podrá ver en pantalla el formulario para dar de alta un nuevo usuario.</a:t>
            </a:r>
          </a:p>
        </p:txBody>
      </p:sp>
      <p:sp>
        <p:nvSpPr>
          <p:cNvPr id="20" name="TextBox 20"/>
          <p:cNvSpPr txBox="1"/>
          <p:nvPr/>
        </p:nvSpPr>
        <p:spPr>
          <a:xfrm>
            <a:off x="10573192" y="8277684"/>
            <a:ext cx="7224317" cy="644525"/>
          </a:xfrm>
          <a:prstGeom prst="rect">
            <a:avLst/>
          </a:prstGeom>
        </p:spPr>
        <p:txBody>
          <a:bodyPr lIns="0" tIns="0" rIns="0" bIns="0" rtlCol="0" anchor="t">
            <a:spAutoFit/>
          </a:bodyPr>
          <a:lstStyle/>
          <a:p>
            <a:pPr algn="just">
              <a:lnSpc>
                <a:spcPts val="2499"/>
              </a:lnSpc>
            </a:pPr>
            <a:r>
              <a:rPr lang="en-US" sz="2499">
                <a:solidFill>
                  <a:srgbClr val="222355"/>
                </a:solidFill>
                <a:latin typeface="Roboto"/>
                <a:ea typeface="Roboto"/>
                <a:cs typeface="Roboto"/>
                <a:sym typeface="Roboto"/>
              </a:rPr>
              <a:t>Una vez que haya finalizado, presionar el botón </a:t>
            </a:r>
            <a:r>
              <a:rPr lang="en-US" sz="2499" b="1">
                <a:solidFill>
                  <a:srgbClr val="222355"/>
                </a:solidFill>
                <a:latin typeface="Roboto Bold"/>
                <a:ea typeface="Roboto Bold"/>
                <a:cs typeface="Roboto Bold"/>
                <a:sym typeface="Roboto Bold"/>
              </a:rPr>
              <a:t>“Registrar”</a:t>
            </a:r>
            <a:r>
              <a:rPr lang="en-US" sz="2499">
                <a:solidFill>
                  <a:srgbClr val="222355"/>
                </a:solidFill>
                <a:latin typeface="Roboto"/>
                <a:ea typeface="Roboto"/>
                <a:cs typeface="Roboto"/>
                <a:sym typeface="Roboto"/>
              </a:rPr>
              <a:t>. </a:t>
            </a:r>
          </a:p>
        </p:txBody>
      </p:sp>
      <p:sp>
        <p:nvSpPr>
          <p:cNvPr id="21" name="TextBox 21"/>
          <p:cNvSpPr txBox="1"/>
          <p:nvPr/>
        </p:nvSpPr>
        <p:spPr>
          <a:xfrm>
            <a:off x="1028700" y="9234035"/>
            <a:ext cx="8744392" cy="330200"/>
          </a:xfrm>
          <a:prstGeom prst="rect">
            <a:avLst/>
          </a:prstGeom>
        </p:spPr>
        <p:txBody>
          <a:bodyPr lIns="0" tIns="0" rIns="0" bIns="0" rtlCol="0" anchor="t">
            <a:spAutoFit/>
          </a:bodyPr>
          <a:lstStyle/>
          <a:p>
            <a:pPr algn="just">
              <a:lnSpc>
                <a:spcPts val="2499"/>
              </a:lnSpc>
            </a:pPr>
            <a:r>
              <a:rPr lang="en-US" sz="2499">
                <a:solidFill>
                  <a:srgbClr val="222355"/>
                </a:solidFill>
                <a:latin typeface="Roboto"/>
                <a:ea typeface="Roboto"/>
                <a:cs typeface="Roboto"/>
                <a:sym typeface="Roboto"/>
              </a:rPr>
              <a:t>En la pantalla usted debe ingresar sus datos personales. </a:t>
            </a:r>
          </a:p>
        </p:txBody>
      </p:sp>
      <p:grpSp>
        <p:nvGrpSpPr>
          <p:cNvPr id="22" name="Group 22"/>
          <p:cNvGrpSpPr/>
          <p:nvPr/>
        </p:nvGrpSpPr>
        <p:grpSpPr>
          <a:xfrm>
            <a:off x="10499242" y="2121656"/>
            <a:ext cx="7142931" cy="6043690"/>
            <a:chOff x="0" y="0"/>
            <a:chExt cx="9523908" cy="8058254"/>
          </a:xfrm>
        </p:grpSpPr>
        <p:sp>
          <p:nvSpPr>
            <p:cNvPr id="23" name="Freeform 23"/>
            <p:cNvSpPr/>
            <p:nvPr/>
          </p:nvSpPr>
          <p:spPr>
            <a:xfrm>
              <a:off x="0" y="0"/>
              <a:ext cx="9485442" cy="8058254"/>
            </a:xfrm>
            <a:custGeom>
              <a:avLst/>
              <a:gdLst/>
              <a:ahLst/>
              <a:cxnLst/>
              <a:rect l="l" t="t" r="r" b="b"/>
              <a:pathLst>
                <a:path w="9485442" h="8058254">
                  <a:moveTo>
                    <a:pt x="0" y="0"/>
                  </a:moveTo>
                  <a:lnTo>
                    <a:pt x="9485442" y="0"/>
                  </a:lnTo>
                  <a:lnTo>
                    <a:pt x="9485442" y="8058254"/>
                  </a:lnTo>
                  <a:lnTo>
                    <a:pt x="0" y="8058254"/>
                  </a:lnTo>
                  <a:lnTo>
                    <a:pt x="0" y="0"/>
                  </a:lnTo>
                  <a:close/>
                </a:path>
              </a:pathLst>
            </a:custGeom>
            <a:blipFill>
              <a:blip r:embed="rId7"/>
              <a:stretch>
                <a:fillRect b="-1025"/>
              </a:stretch>
            </a:blipFill>
          </p:spPr>
        </p:sp>
        <p:grpSp>
          <p:nvGrpSpPr>
            <p:cNvPr id="24" name="Group 24"/>
            <p:cNvGrpSpPr/>
            <p:nvPr/>
          </p:nvGrpSpPr>
          <p:grpSpPr>
            <a:xfrm>
              <a:off x="3832464" y="7522272"/>
              <a:ext cx="1120446" cy="389188"/>
              <a:chOff x="0" y="0"/>
              <a:chExt cx="294608" cy="102332"/>
            </a:xfrm>
          </p:grpSpPr>
          <p:sp>
            <p:nvSpPr>
              <p:cNvPr id="25" name="Freeform 25"/>
              <p:cNvSpPr/>
              <p:nvPr/>
            </p:nvSpPr>
            <p:spPr>
              <a:xfrm>
                <a:off x="0" y="0"/>
                <a:ext cx="294608" cy="102332"/>
              </a:xfrm>
              <a:custGeom>
                <a:avLst/>
                <a:gdLst/>
                <a:ahLst/>
                <a:cxnLst/>
                <a:rect l="l" t="t" r="r" b="b"/>
                <a:pathLst>
                  <a:path w="294608" h="102332">
                    <a:moveTo>
                      <a:pt x="51166" y="0"/>
                    </a:moveTo>
                    <a:lnTo>
                      <a:pt x="243442" y="0"/>
                    </a:lnTo>
                    <a:cubicBezTo>
                      <a:pt x="271700" y="0"/>
                      <a:pt x="294608" y="22908"/>
                      <a:pt x="294608" y="51166"/>
                    </a:cubicBezTo>
                    <a:lnTo>
                      <a:pt x="294608" y="51166"/>
                    </a:lnTo>
                    <a:cubicBezTo>
                      <a:pt x="294608" y="64736"/>
                      <a:pt x="289217" y="77751"/>
                      <a:pt x="279622" y="87346"/>
                    </a:cubicBezTo>
                    <a:cubicBezTo>
                      <a:pt x="270026" y="96942"/>
                      <a:pt x="257012" y="102332"/>
                      <a:pt x="243442" y="102332"/>
                    </a:cubicBezTo>
                    <a:lnTo>
                      <a:pt x="51166" y="102332"/>
                    </a:lnTo>
                    <a:cubicBezTo>
                      <a:pt x="22908" y="102332"/>
                      <a:pt x="0" y="79424"/>
                      <a:pt x="0" y="51166"/>
                    </a:cubicBezTo>
                    <a:lnTo>
                      <a:pt x="0" y="51166"/>
                    </a:lnTo>
                    <a:cubicBezTo>
                      <a:pt x="0" y="22908"/>
                      <a:pt x="22908" y="0"/>
                      <a:pt x="51166" y="0"/>
                    </a:cubicBezTo>
                    <a:close/>
                  </a:path>
                </a:pathLst>
              </a:custGeom>
              <a:solidFill>
                <a:srgbClr val="000000">
                  <a:alpha val="0"/>
                </a:srgbClr>
              </a:solidFill>
              <a:ln w="28575" cap="sq">
                <a:solidFill>
                  <a:srgbClr val="D0005F"/>
                </a:solidFill>
                <a:prstDash val="solid"/>
                <a:miter/>
              </a:ln>
            </p:spPr>
          </p:sp>
          <p:sp>
            <p:nvSpPr>
              <p:cNvPr id="26" name="TextBox 26"/>
              <p:cNvSpPr txBox="1"/>
              <p:nvPr/>
            </p:nvSpPr>
            <p:spPr>
              <a:xfrm>
                <a:off x="0" y="0"/>
                <a:ext cx="294608" cy="102332"/>
              </a:xfrm>
              <a:prstGeom prst="rect">
                <a:avLst/>
              </a:prstGeom>
            </p:spPr>
            <p:txBody>
              <a:bodyPr lIns="38163" tIns="38163" rIns="38163" bIns="38163" rtlCol="0" anchor="ctr"/>
              <a:lstStyle/>
              <a:p>
                <a:pPr algn="ctr">
                  <a:lnSpc>
                    <a:spcPts val="1800"/>
                  </a:lnSpc>
                </a:pPr>
                <a:endParaRPr/>
              </a:p>
            </p:txBody>
          </p:sp>
        </p:grpSp>
        <p:grpSp>
          <p:nvGrpSpPr>
            <p:cNvPr id="27" name="Group 27"/>
            <p:cNvGrpSpPr/>
            <p:nvPr/>
          </p:nvGrpSpPr>
          <p:grpSpPr>
            <a:xfrm>
              <a:off x="0" y="0"/>
              <a:ext cx="9523908" cy="8058254"/>
              <a:chOff x="0" y="0"/>
              <a:chExt cx="1881266" cy="1591754"/>
            </a:xfrm>
          </p:grpSpPr>
          <p:sp>
            <p:nvSpPr>
              <p:cNvPr id="28" name="Freeform 28"/>
              <p:cNvSpPr/>
              <p:nvPr/>
            </p:nvSpPr>
            <p:spPr>
              <a:xfrm>
                <a:off x="0" y="0"/>
                <a:ext cx="1881266" cy="1591754"/>
              </a:xfrm>
              <a:custGeom>
                <a:avLst/>
                <a:gdLst/>
                <a:ahLst/>
                <a:cxnLst/>
                <a:rect l="l" t="t" r="r" b="b"/>
                <a:pathLst>
                  <a:path w="1881266" h="1591754">
                    <a:moveTo>
                      <a:pt x="0" y="0"/>
                    </a:moveTo>
                    <a:lnTo>
                      <a:pt x="1881266" y="0"/>
                    </a:lnTo>
                    <a:lnTo>
                      <a:pt x="1881266" y="1591754"/>
                    </a:lnTo>
                    <a:lnTo>
                      <a:pt x="0" y="1591754"/>
                    </a:lnTo>
                    <a:close/>
                  </a:path>
                </a:pathLst>
              </a:custGeom>
              <a:solidFill>
                <a:srgbClr val="000000">
                  <a:alpha val="0"/>
                </a:srgbClr>
              </a:solidFill>
              <a:ln w="19050" cap="sq">
                <a:solidFill>
                  <a:srgbClr val="A6A6A6"/>
                </a:solidFill>
                <a:prstDash val="solid"/>
                <a:miter/>
              </a:ln>
            </p:spPr>
          </p:sp>
          <p:sp>
            <p:nvSpPr>
              <p:cNvPr id="29" name="TextBox 29"/>
              <p:cNvSpPr txBox="1"/>
              <p:nvPr/>
            </p:nvSpPr>
            <p:spPr>
              <a:xfrm>
                <a:off x="0" y="0"/>
                <a:ext cx="1881266" cy="1591754"/>
              </a:xfrm>
              <a:prstGeom prst="rect">
                <a:avLst/>
              </a:prstGeom>
            </p:spPr>
            <p:txBody>
              <a:bodyPr lIns="50800" tIns="50800" rIns="50800" bIns="50800" rtlCol="0" anchor="ctr"/>
              <a:lstStyle/>
              <a:p>
                <a:pPr algn="ctr">
                  <a:lnSpc>
                    <a:spcPts val="1800"/>
                  </a:lnSpc>
                </a:pPr>
                <a:endParaRPr/>
              </a:p>
            </p:txBody>
          </p:sp>
        </p:grpSp>
      </p:grpSp>
      <p:sp>
        <p:nvSpPr>
          <p:cNvPr id="30" name="TextBox 30"/>
          <p:cNvSpPr txBox="1"/>
          <p:nvPr/>
        </p:nvSpPr>
        <p:spPr>
          <a:xfrm>
            <a:off x="10573192" y="8985250"/>
            <a:ext cx="7068981" cy="774700"/>
          </a:xfrm>
          <a:prstGeom prst="rect">
            <a:avLst/>
          </a:prstGeom>
        </p:spPr>
        <p:txBody>
          <a:bodyPr lIns="0" tIns="0" rIns="0" bIns="0" rtlCol="0" anchor="t">
            <a:spAutoFit/>
          </a:bodyPr>
          <a:lstStyle/>
          <a:p>
            <a:pPr algn="just">
              <a:lnSpc>
                <a:spcPts val="2000"/>
              </a:lnSpc>
            </a:pPr>
            <a:r>
              <a:rPr lang="en-US" sz="2000">
                <a:solidFill>
                  <a:srgbClr val="222355"/>
                </a:solidFill>
                <a:latin typeface="Roboto"/>
                <a:ea typeface="Roboto"/>
                <a:cs typeface="Roboto"/>
                <a:sym typeface="Roboto"/>
              </a:rPr>
              <a:t>Cuando el sistema</a:t>
            </a:r>
            <a:r>
              <a:rPr lang="en-US" sz="2000" b="1">
                <a:solidFill>
                  <a:srgbClr val="222355"/>
                </a:solidFill>
                <a:latin typeface="Roboto Bold"/>
                <a:ea typeface="Roboto Bold"/>
                <a:cs typeface="Roboto Bold"/>
                <a:sym typeface="Roboto Bold"/>
              </a:rPr>
              <a:t> finalice el proceso de la solicitud</a:t>
            </a:r>
            <a:r>
              <a:rPr lang="en-US" sz="2000">
                <a:solidFill>
                  <a:srgbClr val="222355"/>
                </a:solidFill>
                <a:latin typeface="Roboto"/>
                <a:ea typeface="Roboto"/>
                <a:cs typeface="Roboto"/>
                <a:sym typeface="Roboto"/>
              </a:rPr>
              <a:t>, usted recibirá, en la dirección de mail que haya ingresado,</a:t>
            </a:r>
            <a:r>
              <a:rPr lang="en-US" sz="2000" b="1">
                <a:solidFill>
                  <a:srgbClr val="222355"/>
                </a:solidFill>
                <a:latin typeface="Roboto Bold"/>
                <a:ea typeface="Roboto Bold"/>
                <a:cs typeface="Roboto Bold"/>
                <a:sym typeface="Roboto Bold"/>
              </a:rPr>
              <a:t> una contraseña provisoria que utilizará en el primer ingreso.</a:t>
            </a:r>
            <a:r>
              <a:rPr lang="en-US" sz="2000">
                <a:solidFill>
                  <a:srgbClr val="222355"/>
                </a:solidFill>
                <a:latin typeface="Roboto"/>
                <a:ea typeface="Roboto"/>
                <a:cs typeface="Roboto"/>
                <a:sym typeface="Roboto"/>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27" t="-15193" b="-15193"/>
            </a:stretch>
          </a:blipFill>
        </p:spPr>
      </p:sp>
      <p:grpSp>
        <p:nvGrpSpPr>
          <p:cNvPr id="3" name="Group 3"/>
          <p:cNvGrpSpPr/>
          <p:nvPr/>
        </p:nvGrpSpPr>
        <p:grpSpPr>
          <a:xfrm>
            <a:off x="-18474" y="2"/>
            <a:ext cx="245538" cy="10286998"/>
            <a:chOff x="0" y="0"/>
            <a:chExt cx="327384" cy="13715998"/>
          </a:xfrm>
        </p:grpSpPr>
        <p:sp>
          <p:nvSpPr>
            <p:cNvPr id="4" name="Freeform 4"/>
            <p:cNvSpPr/>
            <p:nvPr/>
          </p:nvSpPr>
          <p:spPr>
            <a:xfrm>
              <a:off x="0" y="0"/>
              <a:ext cx="327395" cy="13716000"/>
            </a:xfrm>
            <a:custGeom>
              <a:avLst/>
              <a:gdLst/>
              <a:ahLst/>
              <a:cxnLst/>
              <a:rect l="l" t="t" r="r" b="b"/>
              <a:pathLst>
                <a:path w="327395" h="13716000">
                  <a:moveTo>
                    <a:pt x="0" y="0"/>
                  </a:moveTo>
                  <a:lnTo>
                    <a:pt x="327395" y="0"/>
                  </a:lnTo>
                  <a:lnTo>
                    <a:pt x="327395" y="13716000"/>
                  </a:lnTo>
                  <a:lnTo>
                    <a:pt x="0" y="13716000"/>
                  </a:lnTo>
                  <a:close/>
                </a:path>
              </a:pathLst>
            </a:custGeom>
            <a:solidFill>
              <a:srgbClr val="EC0089"/>
            </a:solidFill>
          </p:spPr>
        </p:sp>
      </p:grpSp>
      <p:sp>
        <p:nvSpPr>
          <p:cNvPr id="5" name="Freeform 5"/>
          <p:cNvSpPr/>
          <p:nvPr/>
        </p:nvSpPr>
        <p:spPr>
          <a:xfrm>
            <a:off x="13723077" y="2"/>
            <a:ext cx="3845146" cy="1116027"/>
          </a:xfrm>
          <a:custGeom>
            <a:avLst/>
            <a:gdLst/>
            <a:ahLst/>
            <a:cxnLst/>
            <a:rect l="l" t="t" r="r" b="b"/>
            <a:pathLst>
              <a:path w="3845146" h="1116027">
                <a:moveTo>
                  <a:pt x="0" y="0"/>
                </a:moveTo>
                <a:lnTo>
                  <a:pt x="3845147" y="0"/>
                </a:lnTo>
                <a:lnTo>
                  <a:pt x="3845147" y="1116026"/>
                </a:lnTo>
                <a:lnTo>
                  <a:pt x="0" y="1116026"/>
                </a:lnTo>
                <a:lnTo>
                  <a:pt x="0" y="0"/>
                </a:lnTo>
                <a:close/>
              </a:path>
            </a:pathLst>
          </a:custGeom>
          <a:blipFill>
            <a:blip r:embed="rId3"/>
            <a:stretch>
              <a:fillRect t="-103" b="-103"/>
            </a:stretch>
          </a:blipFill>
        </p:spPr>
      </p:sp>
      <p:sp>
        <p:nvSpPr>
          <p:cNvPr id="6" name="Freeform 6"/>
          <p:cNvSpPr/>
          <p:nvPr/>
        </p:nvSpPr>
        <p:spPr>
          <a:xfrm>
            <a:off x="10763078" y="244556"/>
            <a:ext cx="3103199" cy="626918"/>
          </a:xfrm>
          <a:custGeom>
            <a:avLst/>
            <a:gdLst/>
            <a:ahLst/>
            <a:cxnLst/>
            <a:rect l="l" t="t" r="r" b="b"/>
            <a:pathLst>
              <a:path w="3103199" h="626918">
                <a:moveTo>
                  <a:pt x="0" y="0"/>
                </a:moveTo>
                <a:lnTo>
                  <a:pt x="3103199" y="0"/>
                </a:lnTo>
                <a:lnTo>
                  <a:pt x="3103199" y="626918"/>
                </a:lnTo>
                <a:lnTo>
                  <a:pt x="0" y="626918"/>
                </a:lnTo>
                <a:lnTo>
                  <a:pt x="0" y="0"/>
                </a:lnTo>
                <a:close/>
              </a:path>
            </a:pathLst>
          </a:custGeom>
          <a:blipFill>
            <a:blip r:embed="rId4"/>
            <a:stretch>
              <a:fillRect/>
            </a:stretch>
          </a:blipFill>
        </p:spPr>
      </p:sp>
      <p:sp>
        <p:nvSpPr>
          <p:cNvPr id="7" name="AutoShape 7"/>
          <p:cNvSpPr/>
          <p:nvPr/>
        </p:nvSpPr>
        <p:spPr>
          <a:xfrm>
            <a:off x="1028700" y="1860370"/>
            <a:ext cx="651032" cy="0"/>
          </a:xfrm>
          <a:prstGeom prst="line">
            <a:avLst/>
          </a:prstGeom>
          <a:ln w="38100" cap="flat">
            <a:solidFill>
              <a:srgbClr val="222355"/>
            </a:solidFill>
            <a:prstDash val="solid"/>
            <a:headEnd type="none" w="sm" len="sm"/>
            <a:tailEnd type="none" w="sm" len="sm"/>
          </a:ln>
        </p:spPr>
      </p:sp>
      <p:sp>
        <p:nvSpPr>
          <p:cNvPr id="8" name="TextBox 8"/>
          <p:cNvSpPr txBox="1"/>
          <p:nvPr/>
        </p:nvSpPr>
        <p:spPr>
          <a:xfrm>
            <a:off x="1028700" y="1184095"/>
            <a:ext cx="6104649" cy="600075"/>
          </a:xfrm>
          <a:prstGeom prst="rect">
            <a:avLst/>
          </a:prstGeom>
        </p:spPr>
        <p:txBody>
          <a:bodyPr lIns="0" tIns="0" rIns="0" bIns="0" rtlCol="0" anchor="t">
            <a:spAutoFit/>
          </a:bodyPr>
          <a:lstStyle/>
          <a:p>
            <a:pPr algn="l">
              <a:lnSpc>
                <a:spcPts val="4799"/>
              </a:lnSpc>
            </a:pPr>
            <a:r>
              <a:rPr lang="en-US" sz="3999" b="1">
                <a:solidFill>
                  <a:srgbClr val="222355"/>
                </a:solidFill>
                <a:latin typeface="Roboto Bold"/>
                <a:ea typeface="Roboto Bold"/>
                <a:cs typeface="Roboto Bold"/>
                <a:sym typeface="Roboto Bold"/>
              </a:rPr>
              <a:t>INGRESO AL SISTEMA </a:t>
            </a:r>
          </a:p>
        </p:txBody>
      </p:sp>
      <p:sp>
        <p:nvSpPr>
          <p:cNvPr id="9" name="TextBox 9"/>
          <p:cNvSpPr txBox="1"/>
          <p:nvPr/>
        </p:nvSpPr>
        <p:spPr>
          <a:xfrm>
            <a:off x="1028700" y="2231845"/>
            <a:ext cx="15156679" cy="419100"/>
          </a:xfrm>
          <a:prstGeom prst="rect">
            <a:avLst/>
          </a:prstGeom>
        </p:spPr>
        <p:txBody>
          <a:bodyPr lIns="0" tIns="0" rIns="0" bIns="0" rtlCol="0" anchor="t">
            <a:spAutoFit/>
          </a:bodyPr>
          <a:lstStyle/>
          <a:p>
            <a:pPr algn="l">
              <a:lnSpc>
                <a:spcPts val="3000"/>
              </a:lnSpc>
            </a:pPr>
            <a:r>
              <a:rPr lang="en-US" sz="3000">
                <a:solidFill>
                  <a:srgbClr val="222355"/>
                </a:solidFill>
                <a:latin typeface="Roboto"/>
                <a:ea typeface="Roboto"/>
                <a:cs typeface="Roboto"/>
                <a:sym typeface="Roboto"/>
              </a:rPr>
              <a:t>Usted deberá ingresar a la dirección del sistema </a:t>
            </a:r>
            <a:r>
              <a:rPr lang="en-US" sz="3000" b="1" u="sng">
                <a:solidFill>
                  <a:srgbClr val="222355"/>
                </a:solidFill>
                <a:latin typeface="Roboto Bold"/>
                <a:ea typeface="Roboto Bold"/>
                <a:cs typeface="Roboto Bold"/>
                <a:sym typeface="Roboto Bold"/>
                <a:hlinkClick r:id="rId5" tooltip="http://sigeva.unlp.edu.ar/auth/index.jsp"/>
              </a:rPr>
              <a:t>http://sigeva.unlp.edu.ar/auth/index.jsp</a:t>
            </a:r>
            <a:r>
              <a:rPr lang="en-US" sz="3000" b="1">
                <a:solidFill>
                  <a:srgbClr val="222355"/>
                </a:solidFill>
                <a:latin typeface="Roboto Bold"/>
                <a:ea typeface="Roboto Bold"/>
                <a:cs typeface="Roboto Bold"/>
                <a:sym typeface="Roboto Bold"/>
              </a:rPr>
              <a:t> </a:t>
            </a:r>
          </a:p>
        </p:txBody>
      </p:sp>
      <p:sp>
        <p:nvSpPr>
          <p:cNvPr id="10" name="TextBox 10"/>
          <p:cNvSpPr txBox="1"/>
          <p:nvPr/>
        </p:nvSpPr>
        <p:spPr>
          <a:xfrm>
            <a:off x="8443120" y="5013828"/>
            <a:ext cx="7743115" cy="958850"/>
          </a:xfrm>
          <a:prstGeom prst="rect">
            <a:avLst/>
          </a:prstGeom>
        </p:spPr>
        <p:txBody>
          <a:bodyPr lIns="0" tIns="0" rIns="0" bIns="0" rtlCol="0" anchor="t">
            <a:spAutoFit/>
          </a:bodyPr>
          <a:lstStyle/>
          <a:p>
            <a:pPr algn="just">
              <a:lnSpc>
                <a:spcPts val="2499"/>
              </a:lnSpc>
            </a:pPr>
            <a:r>
              <a:rPr lang="en-US" sz="2499">
                <a:solidFill>
                  <a:srgbClr val="222355"/>
                </a:solidFill>
                <a:latin typeface="Roboto"/>
                <a:ea typeface="Roboto"/>
                <a:cs typeface="Roboto"/>
                <a:sym typeface="Roboto"/>
              </a:rPr>
              <a:t>En esta pantalla, usted deberá registrar su </a:t>
            </a:r>
            <a:r>
              <a:rPr lang="en-US" sz="2499" b="1">
                <a:solidFill>
                  <a:srgbClr val="222355"/>
                </a:solidFill>
                <a:latin typeface="Roboto Bold"/>
                <a:ea typeface="Roboto Bold"/>
                <a:cs typeface="Roboto Bold"/>
                <a:sym typeface="Roboto Bold"/>
              </a:rPr>
              <a:t>nombre de usuario y contraseña,</a:t>
            </a:r>
            <a:r>
              <a:rPr lang="en-US" sz="2499">
                <a:solidFill>
                  <a:srgbClr val="222355"/>
                </a:solidFill>
                <a:latin typeface="Roboto"/>
                <a:ea typeface="Roboto"/>
                <a:cs typeface="Roboto"/>
                <a:sym typeface="Roboto"/>
              </a:rPr>
              <a:t> y luego seleccionará la opción </a:t>
            </a:r>
            <a:r>
              <a:rPr lang="en-US" sz="2499" b="1">
                <a:solidFill>
                  <a:srgbClr val="222355"/>
                </a:solidFill>
                <a:latin typeface="Roboto Bold"/>
                <a:ea typeface="Roboto Bold"/>
                <a:cs typeface="Roboto Bold"/>
                <a:sym typeface="Roboto Bold"/>
              </a:rPr>
              <a:t>“ingresar”. </a:t>
            </a:r>
          </a:p>
        </p:txBody>
      </p:sp>
      <p:sp>
        <p:nvSpPr>
          <p:cNvPr id="11" name="TextBox 11"/>
          <p:cNvSpPr txBox="1"/>
          <p:nvPr/>
        </p:nvSpPr>
        <p:spPr>
          <a:xfrm>
            <a:off x="8442263" y="6672542"/>
            <a:ext cx="7622713" cy="644525"/>
          </a:xfrm>
          <a:prstGeom prst="rect">
            <a:avLst/>
          </a:prstGeom>
        </p:spPr>
        <p:txBody>
          <a:bodyPr lIns="0" tIns="0" rIns="0" bIns="0" rtlCol="0" anchor="t">
            <a:spAutoFit/>
          </a:bodyPr>
          <a:lstStyle/>
          <a:p>
            <a:pPr algn="just">
              <a:lnSpc>
                <a:spcPts val="2499"/>
              </a:lnSpc>
            </a:pPr>
            <a:r>
              <a:rPr lang="en-US" sz="2499">
                <a:solidFill>
                  <a:srgbClr val="222355"/>
                </a:solidFill>
                <a:latin typeface="Roboto"/>
                <a:ea typeface="Roboto"/>
                <a:cs typeface="Roboto"/>
                <a:sym typeface="Roboto"/>
              </a:rPr>
              <a:t>Una vez que haya ingresado al sistema, usted deberá seleccionar el rol que desea utilizar. </a:t>
            </a:r>
          </a:p>
        </p:txBody>
      </p:sp>
      <p:grpSp>
        <p:nvGrpSpPr>
          <p:cNvPr id="12" name="Group 12"/>
          <p:cNvGrpSpPr/>
          <p:nvPr/>
        </p:nvGrpSpPr>
        <p:grpSpPr>
          <a:xfrm>
            <a:off x="2593208" y="3208518"/>
            <a:ext cx="5517991" cy="6418239"/>
            <a:chOff x="0" y="0"/>
            <a:chExt cx="7357321" cy="8557652"/>
          </a:xfrm>
        </p:grpSpPr>
        <p:sp>
          <p:nvSpPr>
            <p:cNvPr id="13" name="Freeform 13"/>
            <p:cNvSpPr/>
            <p:nvPr/>
          </p:nvSpPr>
          <p:spPr>
            <a:xfrm>
              <a:off x="0" y="0"/>
              <a:ext cx="7357321" cy="8527809"/>
            </a:xfrm>
            <a:custGeom>
              <a:avLst/>
              <a:gdLst/>
              <a:ahLst/>
              <a:cxnLst/>
              <a:rect l="l" t="t" r="r" b="b"/>
              <a:pathLst>
                <a:path w="7357321" h="8527809">
                  <a:moveTo>
                    <a:pt x="0" y="0"/>
                  </a:moveTo>
                  <a:lnTo>
                    <a:pt x="7357321" y="0"/>
                  </a:lnTo>
                  <a:lnTo>
                    <a:pt x="7357321" y="8527809"/>
                  </a:lnTo>
                  <a:lnTo>
                    <a:pt x="0" y="8527809"/>
                  </a:lnTo>
                  <a:lnTo>
                    <a:pt x="0" y="0"/>
                  </a:lnTo>
                  <a:close/>
                </a:path>
              </a:pathLst>
            </a:custGeom>
            <a:blipFill>
              <a:blip r:embed="rId6"/>
              <a:stretch>
                <a:fillRect l="-3500" t="-4366" r="-149965" b="-3965"/>
              </a:stretch>
            </a:blipFill>
          </p:spPr>
        </p:sp>
        <p:grpSp>
          <p:nvGrpSpPr>
            <p:cNvPr id="14" name="Group 14"/>
            <p:cNvGrpSpPr/>
            <p:nvPr/>
          </p:nvGrpSpPr>
          <p:grpSpPr>
            <a:xfrm>
              <a:off x="2176232" y="4175004"/>
              <a:ext cx="1980477" cy="869793"/>
              <a:chOff x="0" y="0"/>
              <a:chExt cx="520742" cy="228702"/>
            </a:xfrm>
          </p:grpSpPr>
          <p:sp>
            <p:nvSpPr>
              <p:cNvPr id="15" name="Freeform 15"/>
              <p:cNvSpPr/>
              <p:nvPr/>
            </p:nvSpPr>
            <p:spPr>
              <a:xfrm>
                <a:off x="0" y="0"/>
                <a:ext cx="520742" cy="228702"/>
              </a:xfrm>
              <a:custGeom>
                <a:avLst/>
                <a:gdLst/>
                <a:ahLst/>
                <a:cxnLst/>
                <a:rect l="l" t="t" r="r" b="b"/>
                <a:pathLst>
                  <a:path w="520742" h="228702">
                    <a:moveTo>
                      <a:pt x="67758" y="0"/>
                    </a:moveTo>
                    <a:lnTo>
                      <a:pt x="452984" y="0"/>
                    </a:lnTo>
                    <a:cubicBezTo>
                      <a:pt x="490406" y="0"/>
                      <a:pt x="520742" y="30336"/>
                      <a:pt x="520742" y="67758"/>
                    </a:cubicBezTo>
                    <a:lnTo>
                      <a:pt x="520742" y="160944"/>
                    </a:lnTo>
                    <a:cubicBezTo>
                      <a:pt x="520742" y="198365"/>
                      <a:pt x="490406" y="228702"/>
                      <a:pt x="452984" y="228702"/>
                    </a:cubicBezTo>
                    <a:lnTo>
                      <a:pt x="67758" y="228702"/>
                    </a:lnTo>
                    <a:cubicBezTo>
                      <a:pt x="30336" y="228702"/>
                      <a:pt x="0" y="198365"/>
                      <a:pt x="0" y="160944"/>
                    </a:cubicBezTo>
                    <a:lnTo>
                      <a:pt x="0" y="67758"/>
                    </a:lnTo>
                    <a:cubicBezTo>
                      <a:pt x="0" y="30336"/>
                      <a:pt x="30336" y="0"/>
                      <a:pt x="67758" y="0"/>
                    </a:cubicBezTo>
                    <a:close/>
                  </a:path>
                </a:pathLst>
              </a:custGeom>
              <a:solidFill>
                <a:srgbClr val="000000">
                  <a:alpha val="0"/>
                </a:srgbClr>
              </a:solidFill>
              <a:ln w="28575" cap="sq">
                <a:solidFill>
                  <a:srgbClr val="D0005F"/>
                </a:solidFill>
                <a:prstDash val="solid"/>
                <a:miter/>
              </a:ln>
            </p:spPr>
          </p:sp>
          <p:sp>
            <p:nvSpPr>
              <p:cNvPr id="16" name="TextBox 16"/>
              <p:cNvSpPr txBox="1"/>
              <p:nvPr/>
            </p:nvSpPr>
            <p:spPr>
              <a:xfrm>
                <a:off x="0" y="0"/>
                <a:ext cx="520742" cy="228702"/>
              </a:xfrm>
              <a:prstGeom prst="rect">
                <a:avLst/>
              </a:prstGeom>
            </p:spPr>
            <p:txBody>
              <a:bodyPr lIns="38163" tIns="38163" rIns="38163" bIns="38163" rtlCol="0" anchor="ctr"/>
              <a:lstStyle/>
              <a:p>
                <a:pPr algn="ctr">
                  <a:lnSpc>
                    <a:spcPts val="1800"/>
                  </a:lnSpc>
                </a:pPr>
                <a:endParaRPr/>
              </a:p>
            </p:txBody>
          </p:sp>
        </p:grpSp>
        <p:grpSp>
          <p:nvGrpSpPr>
            <p:cNvPr id="17" name="Group 17"/>
            <p:cNvGrpSpPr/>
            <p:nvPr/>
          </p:nvGrpSpPr>
          <p:grpSpPr>
            <a:xfrm>
              <a:off x="0" y="0"/>
              <a:ext cx="7357321" cy="8557652"/>
              <a:chOff x="0" y="0"/>
              <a:chExt cx="1453298" cy="1690400"/>
            </a:xfrm>
          </p:grpSpPr>
          <p:sp>
            <p:nvSpPr>
              <p:cNvPr id="18" name="Freeform 18"/>
              <p:cNvSpPr/>
              <p:nvPr/>
            </p:nvSpPr>
            <p:spPr>
              <a:xfrm>
                <a:off x="0" y="0"/>
                <a:ext cx="1453298" cy="1690400"/>
              </a:xfrm>
              <a:custGeom>
                <a:avLst/>
                <a:gdLst/>
                <a:ahLst/>
                <a:cxnLst/>
                <a:rect l="l" t="t" r="r" b="b"/>
                <a:pathLst>
                  <a:path w="1453298" h="1690400">
                    <a:moveTo>
                      <a:pt x="0" y="0"/>
                    </a:moveTo>
                    <a:lnTo>
                      <a:pt x="1453298" y="0"/>
                    </a:lnTo>
                    <a:lnTo>
                      <a:pt x="1453298" y="1690400"/>
                    </a:lnTo>
                    <a:lnTo>
                      <a:pt x="0" y="1690400"/>
                    </a:lnTo>
                    <a:close/>
                  </a:path>
                </a:pathLst>
              </a:custGeom>
              <a:solidFill>
                <a:srgbClr val="000000">
                  <a:alpha val="0"/>
                </a:srgbClr>
              </a:solidFill>
              <a:ln w="19050" cap="sq">
                <a:solidFill>
                  <a:srgbClr val="A6A6A6"/>
                </a:solidFill>
                <a:prstDash val="solid"/>
                <a:miter/>
              </a:ln>
            </p:spPr>
          </p:sp>
          <p:sp>
            <p:nvSpPr>
              <p:cNvPr id="19" name="TextBox 19"/>
              <p:cNvSpPr txBox="1"/>
              <p:nvPr/>
            </p:nvSpPr>
            <p:spPr>
              <a:xfrm>
                <a:off x="0" y="0"/>
                <a:ext cx="1453298" cy="1690400"/>
              </a:xfrm>
              <a:prstGeom prst="rect">
                <a:avLst/>
              </a:prstGeom>
            </p:spPr>
            <p:txBody>
              <a:bodyPr lIns="50800" tIns="50800" rIns="50800" bIns="50800" rtlCol="0" anchor="ctr"/>
              <a:lstStyle/>
              <a:p>
                <a:pPr algn="ctr">
                  <a:lnSpc>
                    <a:spcPts val="1800"/>
                  </a:lnSpc>
                </a:pPr>
                <a:endParaRPr/>
              </a:p>
            </p:txBody>
          </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0794" y="-1"/>
            <a:ext cx="18429588" cy="10350735"/>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27" t="-15193" b="-15193"/>
            </a:stretch>
          </a:blipFill>
        </p:spPr>
        <p:txBody>
          <a:bodyPr/>
          <a:lstStyle/>
          <a:p>
            <a:endParaRPr lang="es-AR" dirty="0"/>
          </a:p>
        </p:txBody>
      </p:sp>
      <p:grpSp>
        <p:nvGrpSpPr>
          <p:cNvPr id="3" name="Group 3"/>
          <p:cNvGrpSpPr/>
          <p:nvPr/>
        </p:nvGrpSpPr>
        <p:grpSpPr>
          <a:xfrm>
            <a:off x="-18474" y="2"/>
            <a:ext cx="245538" cy="10286998"/>
            <a:chOff x="0" y="0"/>
            <a:chExt cx="327384" cy="13715998"/>
          </a:xfrm>
        </p:grpSpPr>
        <p:sp>
          <p:nvSpPr>
            <p:cNvPr id="4" name="Freeform 4"/>
            <p:cNvSpPr/>
            <p:nvPr/>
          </p:nvSpPr>
          <p:spPr>
            <a:xfrm>
              <a:off x="0" y="0"/>
              <a:ext cx="327395" cy="13716000"/>
            </a:xfrm>
            <a:custGeom>
              <a:avLst/>
              <a:gdLst/>
              <a:ahLst/>
              <a:cxnLst/>
              <a:rect l="l" t="t" r="r" b="b"/>
              <a:pathLst>
                <a:path w="327395" h="13716000">
                  <a:moveTo>
                    <a:pt x="0" y="0"/>
                  </a:moveTo>
                  <a:lnTo>
                    <a:pt x="327395" y="0"/>
                  </a:lnTo>
                  <a:lnTo>
                    <a:pt x="327395" y="13716000"/>
                  </a:lnTo>
                  <a:lnTo>
                    <a:pt x="0" y="13716000"/>
                  </a:lnTo>
                  <a:close/>
                </a:path>
              </a:pathLst>
            </a:custGeom>
            <a:solidFill>
              <a:srgbClr val="EC0089"/>
            </a:solidFill>
          </p:spPr>
        </p:sp>
      </p:grpSp>
      <p:sp>
        <p:nvSpPr>
          <p:cNvPr id="5" name="Freeform 5"/>
          <p:cNvSpPr/>
          <p:nvPr/>
        </p:nvSpPr>
        <p:spPr>
          <a:xfrm>
            <a:off x="13723077" y="2"/>
            <a:ext cx="3845146" cy="1116027"/>
          </a:xfrm>
          <a:custGeom>
            <a:avLst/>
            <a:gdLst/>
            <a:ahLst/>
            <a:cxnLst/>
            <a:rect l="l" t="t" r="r" b="b"/>
            <a:pathLst>
              <a:path w="3845146" h="1116027">
                <a:moveTo>
                  <a:pt x="0" y="0"/>
                </a:moveTo>
                <a:lnTo>
                  <a:pt x="3845147" y="0"/>
                </a:lnTo>
                <a:lnTo>
                  <a:pt x="3845147" y="1116026"/>
                </a:lnTo>
                <a:lnTo>
                  <a:pt x="0" y="1116026"/>
                </a:lnTo>
                <a:lnTo>
                  <a:pt x="0" y="0"/>
                </a:lnTo>
                <a:close/>
              </a:path>
            </a:pathLst>
          </a:custGeom>
          <a:blipFill>
            <a:blip r:embed="rId3"/>
            <a:stretch>
              <a:fillRect t="-103" b="-103"/>
            </a:stretch>
          </a:blipFill>
        </p:spPr>
      </p:sp>
      <p:sp>
        <p:nvSpPr>
          <p:cNvPr id="6" name="Freeform 6"/>
          <p:cNvSpPr/>
          <p:nvPr/>
        </p:nvSpPr>
        <p:spPr>
          <a:xfrm>
            <a:off x="10763078" y="244556"/>
            <a:ext cx="3103199" cy="626918"/>
          </a:xfrm>
          <a:custGeom>
            <a:avLst/>
            <a:gdLst/>
            <a:ahLst/>
            <a:cxnLst/>
            <a:rect l="l" t="t" r="r" b="b"/>
            <a:pathLst>
              <a:path w="3103199" h="626918">
                <a:moveTo>
                  <a:pt x="0" y="0"/>
                </a:moveTo>
                <a:lnTo>
                  <a:pt x="3103199" y="0"/>
                </a:lnTo>
                <a:lnTo>
                  <a:pt x="3103199" y="626918"/>
                </a:lnTo>
                <a:lnTo>
                  <a:pt x="0" y="626918"/>
                </a:lnTo>
                <a:lnTo>
                  <a:pt x="0" y="0"/>
                </a:lnTo>
                <a:close/>
              </a:path>
            </a:pathLst>
          </a:custGeom>
          <a:blipFill>
            <a:blip r:embed="rId4"/>
            <a:stretch>
              <a:fillRect/>
            </a:stretch>
          </a:blipFill>
        </p:spPr>
      </p:sp>
      <p:sp>
        <p:nvSpPr>
          <p:cNvPr id="7" name="AutoShape 7"/>
          <p:cNvSpPr/>
          <p:nvPr/>
        </p:nvSpPr>
        <p:spPr>
          <a:xfrm>
            <a:off x="1028700" y="1860370"/>
            <a:ext cx="651032" cy="0"/>
          </a:xfrm>
          <a:prstGeom prst="line">
            <a:avLst/>
          </a:prstGeom>
          <a:ln w="38100" cap="flat">
            <a:solidFill>
              <a:srgbClr val="222355"/>
            </a:solidFill>
            <a:prstDash val="solid"/>
            <a:headEnd type="none" w="sm" len="sm"/>
            <a:tailEnd type="none" w="sm" len="sm"/>
          </a:ln>
        </p:spPr>
      </p:sp>
      <p:sp>
        <p:nvSpPr>
          <p:cNvPr id="8" name="TextBox 8"/>
          <p:cNvSpPr txBox="1"/>
          <p:nvPr/>
        </p:nvSpPr>
        <p:spPr>
          <a:xfrm>
            <a:off x="1028700" y="1184095"/>
            <a:ext cx="6104649" cy="595548"/>
          </a:xfrm>
          <a:prstGeom prst="rect">
            <a:avLst/>
          </a:prstGeom>
        </p:spPr>
        <p:txBody>
          <a:bodyPr lIns="0" tIns="0" rIns="0" bIns="0" rtlCol="0" anchor="t">
            <a:spAutoFit/>
          </a:bodyPr>
          <a:lstStyle/>
          <a:p>
            <a:pPr>
              <a:lnSpc>
                <a:spcPts val="4799"/>
              </a:lnSpc>
            </a:pPr>
            <a:r>
              <a:rPr lang="en-US" sz="3999" b="1" dirty="0">
                <a:solidFill>
                  <a:srgbClr val="222355"/>
                </a:solidFill>
                <a:latin typeface="Roboto Bold"/>
                <a:ea typeface="Roboto Bold"/>
                <a:cs typeface="Roboto Bold"/>
                <a:sym typeface="Roboto Bold"/>
              </a:rPr>
              <a:t>BANCO DE DATOS</a:t>
            </a:r>
            <a:endParaRPr lang="es-AR" sz="4000" dirty="0"/>
          </a:p>
        </p:txBody>
      </p:sp>
      <p:sp>
        <p:nvSpPr>
          <p:cNvPr id="9" name="TextBox 9"/>
          <p:cNvSpPr txBox="1"/>
          <p:nvPr/>
        </p:nvSpPr>
        <p:spPr>
          <a:xfrm>
            <a:off x="1020462" y="1997767"/>
            <a:ext cx="16116300" cy="1549783"/>
          </a:xfrm>
          <a:prstGeom prst="rect">
            <a:avLst/>
          </a:prstGeom>
        </p:spPr>
        <p:txBody>
          <a:bodyPr wrap="square" lIns="0" tIns="0" rIns="0" bIns="0" rtlCol="0" anchor="t">
            <a:spAutoFit/>
          </a:bodyPr>
          <a:lstStyle/>
          <a:p>
            <a:pPr algn="just">
              <a:lnSpc>
                <a:spcPts val="3000"/>
              </a:lnSpc>
            </a:pPr>
            <a:r>
              <a:rPr lang="es-ES" sz="3200" dirty="0">
                <a:solidFill>
                  <a:srgbClr val="222355"/>
                </a:solidFill>
              </a:rPr>
              <a:t>Esta herramienta </a:t>
            </a:r>
            <a:r>
              <a:rPr lang="es-ES" sz="3200" b="1" dirty="0">
                <a:solidFill>
                  <a:srgbClr val="222355"/>
                </a:solidFill>
              </a:rPr>
              <a:t>permitirá cargar sus antecedentes y producciones en cualquier momento</a:t>
            </a:r>
            <a:r>
              <a:rPr lang="es-ES" sz="3200" dirty="0">
                <a:solidFill>
                  <a:srgbClr val="222355"/>
                </a:solidFill>
              </a:rPr>
              <a:t>, sin importar si existen convocatorias abiertas al momento de acceder al mismo. </a:t>
            </a:r>
            <a:r>
              <a:rPr lang="es-ES" sz="3200" b="1" dirty="0">
                <a:solidFill>
                  <a:srgbClr val="222355"/>
                </a:solidFill>
              </a:rPr>
              <a:t>Cuando usted desee participar de alguna presentación, el sistema tomará la información ya actualizada de su banco de datos.</a:t>
            </a:r>
            <a:endParaRPr lang="en-US" sz="3000" b="1" dirty="0">
              <a:solidFill>
                <a:srgbClr val="222355"/>
              </a:solidFill>
              <a:latin typeface="Roboto Bold"/>
              <a:ea typeface="Roboto Bold"/>
              <a:cs typeface="Roboto Bold"/>
              <a:sym typeface="Roboto Bold"/>
            </a:endParaRPr>
          </a:p>
        </p:txBody>
      </p:sp>
      <p:sp>
        <p:nvSpPr>
          <p:cNvPr id="10" name="TextBox 10"/>
          <p:cNvSpPr txBox="1"/>
          <p:nvPr/>
        </p:nvSpPr>
        <p:spPr>
          <a:xfrm>
            <a:off x="1028700" y="3704339"/>
            <a:ext cx="7743115" cy="320601"/>
          </a:xfrm>
          <a:prstGeom prst="rect">
            <a:avLst/>
          </a:prstGeom>
        </p:spPr>
        <p:txBody>
          <a:bodyPr lIns="0" tIns="0" rIns="0" bIns="0" rtlCol="0" anchor="t">
            <a:spAutoFit/>
          </a:bodyPr>
          <a:lstStyle/>
          <a:p>
            <a:pPr algn="just">
              <a:lnSpc>
                <a:spcPts val="2499"/>
              </a:lnSpc>
            </a:pPr>
            <a:r>
              <a:rPr lang="es-ES" sz="2499" b="1" dirty="0">
                <a:solidFill>
                  <a:srgbClr val="222355"/>
                </a:solidFill>
                <a:latin typeface="Roboto"/>
                <a:ea typeface="Roboto"/>
                <a:cs typeface="Roboto"/>
                <a:sym typeface="Roboto"/>
              </a:rPr>
              <a:t>Ingreso al banco de datos:</a:t>
            </a:r>
            <a:endParaRPr lang="en-US" sz="2499" b="1" dirty="0">
              <a:solidFill>
                <a:srgbClr val="222355"/>
              </a:solidFill>
              <a:latin typeface="Roboto Bold"/>
              <a:ea typeface="Roboto Bold"/>
              <a:cs typeface="Roboto Bold"/>
              <a:sym typeface="Roboto Bold"/>
            </a:endParaRPr>
          </a:p>
        </p:txBody>
      </p:sp>
      <p:sp>
        <p:nvSpPr>
          <p:cNvPr id="11" name="TextBox 11"/>
          <p:cNvSpPr txBox="1"/>
          <p:nvPr/>
        </p:nvSpPr>
        <p:spPr>
          <a:xfrm>
            <a:off x="1020463" y="4106651"/>
            <a:ext cx="8047338" cy="961802"/>
          </a:xfrm>
          <a:prstGeom prst="rect">
            <a:avLst/>
          </a:prstGeom>
        </p:spPr>
        <p:txBody>
          <a:bodyPr wrap="square" lIns="0" tIns="0" rIns="0" bIns="0" rtlCol="0" anchor="t">
            <a:spAutoFit/>
          </a:bodyPr>
          <a:lstStyle/>
          <a:p>
            <a:pPr algn="just">
              <a:lnSpc>
                <a:spcPts val="2499"/>
              </a:lnSpc>
            </a:pPr>
            <a:r>
              <a:rPr lang="es-ES" sz="2499" dirty="0">
                <a:solidFill>
                  <a:srgbClr val="222355"/>
                </a:solidFill>
                <a:latin typeface="Roboto"/>
                <a:ea typeface="Roboto"/>
                <a:cs typeface="Roboto"/>
                <a:sym typeface="Roboto"/>
              </a:rPr>
              <a:t>Para ingresar al banco de datos, ya sea para consultar o modificar su </a:t>
            </a:r>
            <a:r>
              <a:rPr lang="es-ES" sz="2499" dirty="0" err="1">
                <a:solidFill>
                  <a:srgbClr val="222355"/>
                </a:solidFill>
                <a:latin typeface="Roboto"/>
                <a:ea typeface="Roboto"/>
                <a:cs typeface="Roboto"/>
                <a:sym typeface="Roboto"/>
              </a:rPr>
              <a:t>curriculum</a:t>
            </a:r>
            <a:r>
              <a:rPr lang="es-ES" sz="2499" dirty="0">
                <a:solidFill>
                  <a:srgbClr val="222355"/>
                </a:solidFill>
                <a:latin typeface="Roboto"/>
                <a:ea typeface="Roboto"/>
                <a:cs typeface="Roboto"/>
                <a:sym typeface="Roboto"/>
              </a:rPr>
              <a:t>, usted podrá hacerlo a través del </a:t>
            </a:r>
            <a:r>
              <a:rPr lang="es-ES" sz="2499" b="1" dirty="0">
                <a:solidFill>
                  <a:srgbClr val="222355"/>
                </a:solidFill>
                <a:latin typeface="Roboto"/>
                <a:ea typeface="Roboto"/>
                <a:cs typeface="Roboto"/>
                <a:sym typeface="Roboto"/>
              </a:rPr>
              <a:t>rol “Usuario banco de datos de actividades de </a:t>
            </a:r>
            <a:r>
              <a:rPr lang="es-ES" sz="2499" b="1" dirty="0" err="1">
                <a:solidFill>
                  <a:srgbClr val="222355"/>
                </a:solidFill>
                <a:latin typeface="Roboto"/>
                <a:ea typeface="Roboto"/>
                <a:cs typeface="Roboto"/>
                <a:sym typeface="Roboto"/>
              </a:rPr>
              <a:t>CyT</a:t>
            </a:r>
            <a:r>
              <a:rPr lang="es-ES" sz="2499" b="1" dirty="0">
                <a:solidFill>
                  <a:srgbClr val="222355"/>
                </a:solidFill>
                <a:latin typeface="Roboto"/>
                <a:ea typeface="Roboto"/>
                <a:cs typeface="Roboto"/>
                <a:sym typeface="Roboto"/>
              </a:rPr>
              <a:t>”.</a:t>
            </a:r>
          </a:p>
        </p:txBody>
      </p:sp>
      <p:sp>
        <p:nvSpPr>
          <p:cNvPr id="21" name="TextBox 14">
            <a:extLst>
              <a:ext uri="{FF2B5EF4-FFF2-40B4-BE49-F238E27FC236}">
                <a16:creationId xmlns:a16="http://schemas.microsoft.com/office/drawing/2014/main" id="{C004FDE0-5E6D-4D73-A5FA-419F886BA9B7}"/>
              </a:ext>
            </a:extLst>
          </p:cNvPr>
          <p:cNvSpPr txBox="1"/>
          <p:nvPr/>
        </p:nvSpPr>
        <p:spPr>
          <a:xfrm>
            <a:off x="1020463" y="5207234"/>
            <a:ext cx="8047338" cy="1282402"/>
          </a:xfrm>
          <a:prstGeom prst="rect">
            <a:avLst/>
          </a:prstGeom>
        </p:spPr>
        <p:txBody>
          <a:bodyPr wrap="square" lIns="0" tIns="0" rIns="0" bIns="0" rtlCol="0" anchor="t">
            <a:spAutoFit/>
          </a:bodyPr>
          <a:lstStyle/>
          <a:p>
            <a:pPr algn="just">
              <a:lnSpc>
                <a:spcPts val="2499"/>
              </a:lnSpc>
            </a:pPr>
            <a:r>
              <a:rPr lang="es-ES" sz="2499" dirty="0">
                <a:solidFill>
                  <a:srgbClr val="222355"/>
                </a:solidFill>
                <a:latin typeface="Roboto"/>
                <a:ea typeface="Roboto"/>
                <a:cs typeface="Roboto"/>
                <a:sym typeface="Roboto"/>
              </a:rPr>
              <a:t>Para acceder a este rol, primero debe posicionarse en la pantalla de selección de roles, y luego seleccionar la opción “Usuario banco de datos de actividades de </a:t>
            </a:r>
            <a:r>
              <a:rPr lang="es-ES" sz="2499" dirty="0" err="1">
                <a:solidFill>
                  <a:srgbClr val="222355"/>
                </a:solidFill>
                <a:latin typeface="Roboto"/>
                <a:ea typeface="Roboto"/>
                <a:cs typeface="Roboto"/>
                <a:sym typeface="Roboto"/>
              </a:rPr>
              <a:t>CyT</a:t>
            </a:r>
            <a:r>
              <a:rPr lang="es-ES" sz="2499" dirty="0">
                <a:solidFill>
                  <a:srgbClr val="222355"/>
                </a:solidFill>
                <a:latin typeface="Roboto"/>
                <a:ea typeface="Roboto"/>
                <a:cs typeface="Roboto"/>
                <a:sym typeface="Roboto"/>
              </a:rPr>
              <a:t>”, como se muestra en la  imagen:</a:t>
            </a:r>
            <a:endParaRPr lang="en-US" sz="2499" dirty="0">
              <a:solidFill>
                <a:srgbClr val="222355"/>
              </a:solidFill>
              <a:latin typeface="Roboto"/>
              <a:ea typeface="Roboto"/>
              <a:cs typeface="Roboto"/>
              <a:sym typeface="Roboto"/>
            </a:endParaRPr>
          </a:p>
        </p:txBody>
      </p:sp>
      <p:pic>
        <p:nvPicPr>
          <p:cNvPr id="26" name="Image 43" descr="1">
            <a:extLst>
              <a:ext uri="{FF2B5EF4-FFF2-40B4-BE49-F238E27FC236}">
                <a16:creationId xmlns:a16="http://schemas.microsoft.com/office/drawing/2014/main" id="{F76F82F1-F8A4-43D1-8ADE-651F48AA653C}"/>
              </a:ext>
            </a:extLst>
          </p:cNvPr>
          <p:cNvPicPr/>
          <p:nvPr/>
        </p:nvPicPr>
        <p:blipFill>
          <a:blip r:embed="rId5" cstate="print"/>
          <a:stretch>
            <a:fillRect/>
          </a:stretch>
        </p:blipFill>
        <p:spPr>
          <a:xfrm>
            <a:off x="10174228" y="3438388"/>
            <a:ext cx="7393995" cy="6277111"/>
          </a:xfrm>
          <a:prstGeom prst="rect">
            <a:avLst/>
          </a:prstGeom>
        </p:spPr>
      </p:pic>
      <p:sp>
        <p:nvSpPr>
          <p:cNvPr id="27" name="TextBox 14">
            <a:extLst>
              <a:ext uri="{FF2B5EF4-FFF2-40B4-BE49-F238E27FC236}">
                <a16:creationId xmlns:a16="http://schemas.microsoft.com/office/drawing/2014/main" id="{D2A97D2E-4343-4672-9540-37181CF0536B}"/>
              </a:ext>
            </a:extLst>
          </p:cNvPr>
          <p:cNvSpPr txBox="1"/>
          <p:nvPr/>
        </p:nvSpPr>
        <p:spPr>
          <a:xfrm>
            <a:off x="1015997" y="9102905"/>
            <a:ext cx="8047338" cy="641201"/>
          </a:xfrm>
          <a:prstGeom prst="rect">
            <a:avLst/>
          </a:prstGeom>
        </p:spPr>
        <p:txBody>
          <a:bodyPr wrap="square" lIns="0" tIns="0" rIns="0" bIns="0" rtlCol="0" anchor="t">
            <a:spAutoFit/>
          </a:bodyPr>
          <a:lstStyle/>
          <a:p>
            <a:pPr algn="just">
              <a:lnSpc>
                <a:spcPts val="2499"/>
              </a:lnSpc>
            </a:pPr>
            <a:r>
              <a:rPr lang="es-ES" sz="2499" dirty="0">
                <a:solidFill>
                  <a:srgbClr val="222355"/>
                </a:solidFill>
                <a:latin typeface="Roboto"/>
                <a:ea typeface="Roboto"/>
                <a:cs typeface="Roboto"/>
                <a:sym typeface="Roboto"/>
              </a:rPr>
              <a:t>Una vez que haya ingresado con ese rol, usted verá una pantalla como la que se muestra a continuación: </a:t>
            </a:r>
            <a:endParaRPr lang="en-US" sz="2499" dirty="0">
              <a:solidFill>
                <a:srgbClr val="222355"/>
              </a:solidFill>
              <a:latin typeface="Roboto"/>
              <a:ea typeface="Roboto"/>
              <a:cs typeface="Roboto"/>
              <a:sym typeface="Roboto"/>
            </a:endParaRPr>
          </a:p>
        </p:txBody>
      </p:sp>
      <p:sp>
        <p:nvSpPr>
          <p:cNvPr id="29" name="Rectangle 2">
            <a:extLst>
              <a:ext uri="{FF2B5EF4-FFF2-40B4-BE49-F238E27FC236}">
                <a16:creationId xmlns:a16="http://schemas.microsoft.com/office/drawing/2014/main" id="{BE424A55-A9D0-4C56-9CE1-29B2B351FE0B}"/>
              </a:ext>
            </a:extLst>
          </p:cNvPr>
          <p:cNvSpPr>
            <a:spLocks noChangeArrowheads="1"/>
          </p:cNvSpPr>
          <p:nvPr/>
        </p:nvSpPr>
        <p:spPr bwMode="auto">
          <a:xfrm>
            <a:off x="0" y="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cxnSp>
        <p:nvCxnSpPr>
          <p:cNvPr id="32" name="Conector recto de flecha 31">
            <a:extLst>
              <a:ext uri="{FF2B5EF4-FFF2-40B4-BE49-F238E27FC236}">
                <a16:creationId xmlns:a16="http://schemas.microsoft.com/office/drawing/2014/main" id="{49839151-0A91-4129-9EF1-A0F80FB10C48}"/>
              </a:ext>
            </a:extLst>
          </p:cNvPr>
          <p:cNvCxnSpPr/>
          <p:nvPr/>
        </p:nvCxnSpPr>
        <p:spPr>
          <a:xfrm>
            <a:off x="8771815" y="9639300"/>
            <a:ext cx="1210385" cy="0"/>
          </a:xfrm>
          <a:prstGeom prst="straightConnector1">
            <a:avLst/>
          </a:prstGeom>
          <a:ln>
            <a:solidFill>
              <a:srgbClr val="EC0089"/>
            </a:solidFill>
            <a:tailEnd type="triangle"/>
          </a:ln>
        </p:spPr>
        <p:style>
          <a:lnRef idx="3">
            <a:schemeClr val="dk1"/>
          </a:lnRef>
          <a:fillRef idx="0">
            <a:schemeClr val="dk1"/>
          </a:fillRef>
          <a:effectRef idx="2">
            <a:schemeClr val="dk1"/>
          </a:effectRef>
          <a:fontRef idx="minor">
            <a:schemeClr val="tx1"/>
          </a:fontRef>
        </p:style>
      </p:cxnSp>
      <p:grpSp>
        <p:nvGrpSpPr>
          <p:cNvPr id="13" name="Grupo 12">
            <a:extLst>
              <a:ext uri="{FF2B5EF4-FFF2-40B4-BE49-F238E27FC236}">
                <a16:creationId xmlns:a16="http://schemas.microsoft.com/office/drawing/2014/main" id="{58688EB8-B8A7-4BAF-BB51-25C700024629}"/>
              </a:ext>
            </a:extLst>
          </p:cNvPr>
          <p:cNvGrpSpPr/>
          <p:nvPr/>
        </p:nvGrpSpPr>
        <p:grpSpPr>
          <a:xfrm>
            <a:off x="1028700" y="6628417"/>
            <a:ext cx="8047338" cy="2301502"/>
            <a:chOff x="1028700" y="6628417"/>
            <a:chExt cx="8047338" cy="2301502"/>
          </a:xfrm>
        </p:grpSpPr>
        <p:grpSp>
          <p:nvGrpSpPr>
            <p:cNvPr id="22" name="Group 39">
              <a:extLst>
                <a:ext uri="{FF2B5EF4-FFF2-40B4-BE49-F238E27FC236}">
                  <a16:creationId xmlns:a16="http://schemas.microsoft.com/office/drawing/2014/main" id="{F03A21E5-A5C8-4E65-9F38-3B03EE389C1E}"/>
                </a:ext>
              </a:extLst>
            </p:cNvPr>
            <p:cNvGrpSpPr>
              <a:grpSpLocks/>
            </p:cNvGrpSpPr>
            <p:nvPr/>
          </p:nvGrpSpPr>
          <p:grpSpPr>
            <a:xfrm>
              <a:off x="1028700" y="6628417"/>
              <a:ext cx="8047338" cy="2301502"/>
              <a:chOff x="507" y="3682"/>
              <a:chExt cx="4022090" cy="1179195"/>
            </a:xfrm>
          </p:grpSpPr>
          <p:pic>
            <p:nvPicPr>
              <p:cNvPr id="23" name="Image 40">
                <a:extLst>
                  <a:ext uri="{FF2B5EF4-FFF2-40B4-BE49-F238E27FC236}">
                    <a16:creationId xmlns:a16="http://schemas.microsoft.com/office/drawing/2014/main" id="{98549973-6ECE-48D8-9F32-19566CF1C03C}"/>
                  </a:ext>
                </a:extLst>
              </p:cNvPr>
              <p:cNvPicPr/>
              <p:nvPr/>
            </p:nvPicPr>
            <p:blipFill>
              <a:blip r:embed="rId6" cstate="print"/>
              <a:stretch>
                <a:fillRect/>
              </a:stretch>
            </p:blipFill>
            <p:spPr>
              <a:xfrm>
                <a:off x="6858" y="6858"/>
                <a:ext cx="4009390" cy="1173480"/>
              </a:xfrm>
              <a:prstGeom prst="rect">
                <a:avLst/>
              </a:prstGeom>
            </p:spPr>
          </p:pic>
          <p:sp>
            <p:nvSpPr>
              <p:cNvPr id="24" name="Graphic 41">
                <a:extLst>
                  <a:ext uri="{FF2B5EF4-FFF2-40B4-BE49-F238E27FC236}">
                    <a16:creationId xmlns:a16="http://schemas.microsoft.com/office/drawing/2014/main" id="{0DFAE7AE-85A9-4D8C-AD9A-1EFBE33F7DE9}"/>
                  </a:ext>
                </a:extLst>
              </p:cNvPr>
              <p:cNvSpPr/>
              <p:nvPr/>
            </p:nvSpPr>
            <p:spPr>
              <a:xfrm>
                <a:off x="507" y="3682"/>
                <a:ext cx="4022090" cy="1179195"/>
              </a:xfrm>
              <a:custGeom>
                <a:avLst/>
                <a:gdLst/>
                <a:ahLst/>
                <a:cxnLst/>
                <a:rect l="l" t="t" r="r" b="b"/>
                <a:pathLst>
                  <a:path w="4022090" h="1179195">
                    <a:moveTo>
                      <a:pt x="0" y="0"/>
                    </a:moveTo>
                    <a:lnTo>
                      <a:pt x="4022090" y="0"/>
                    </a:lnTo>
                  </a:path>
                  <a:path w="4022090" h="1179195">
                    <a:moveTo>
                      <a:pt x="3175" y="3175"/>
                    </a:moveTo>
                    <a:lnTo>
                      <a:pt x="3175" y="1176655"/>
                    </a:lnTo>
                  </a:path>
                  <a:path w="4022090" h="1179195">
                    <a:moveTo>
                      <a:pt x="4018915" y="3175"/>
                    </a:moveTo>
                    <a:lnTo>
                      <a:pt x="4018915" y="1176655"/>
                    </a:lnTo>
                  </a:path>
                  <a:path w="4022090" h="1179195">
                    <a:moveTo>
                      <a:pt x="0" y="1179195"/>
                    </a:moveTo>
                    <a:lnTo>
                      <a:pt x="4022090" y="1179195"/>
                    </a:lnTo>
                  </a:path>
                </a:pathLst>
              </a:custGeom>
              <a:ln w="7365">
                <a:solidFill>
                  <a:srgbClr val="7E7E7E"/>
                </a:solidFill>
                <a:prstDash val="solid"/>
              </a:ln>
            </p:spPr>
            <p:txBody>
              <a:bodyPr wrap="square" lIns="0" tIns="0" rIns="0" bIns="0" rtlCol="0">
                <a:prstTxWarp prst="textNoShape">
                  <a:avLst/>
                </a:prstTxWarp>
                <a:noAutofit/>
              </a:bodyPr>
              <a:lstStyle/>
              <a:p>
                <a:endParaRPr lang="es-AR"/>
              </a:p>
            </p:txBody>
          </p:sp>
          <p:sp>
            <p:nvSpPr>
              <p:cNvPr id="25" name="Graphic 42">
                <a:extLst>
                  <a:ext uri="{FF2B5EF4-FFF2-40B4-BE49-F238E27FC236}">
                    <a16:creationId xmlns:a16="http://schemas.microsoft.com/office/drawing/2014/main" id="{0521FB37-AE88-4C6B-A47D-1E60E16AC499}"/>
                  </a:ext>
                </a:extLst>
              </p:cNvPr>
              <p:cNvSpPr/>
              <p:nvPr/>
            </p:nvSpPr>
            <p:spPr>
              <a:xfrm>
                <a:off x="1787398" y="980947"/>
                <a:ext cx="1278255" cy="90805"/>
              </a:xfrm>
              <a:custGeom>
                <a:avLst/>
                <a:gdLst/>
                <a:ahLst/>
                <a:cxnLst/>
                <a:rect l="l" t="t" r="r" b="b"/>
                <a:pathLst>
                  <a:path w="1278255" h="90805">
                    <a:moveTo>
                      <a:pt x="1278254" y="0"/>
                    </a:moveTo>
                    <a:lnTo>
                      <a:pt x="0" y="0"/>
                    </a:lnTo>
                    <a:lnTo>
                      <a:pt x="0" y="90804"/>
                    </a:lnTo>
                    <a:lnTo>
                      <a:pt x="1278254" y="90804"/>
                    </a:lnTo>
                    <a:lnTo>
                      <a:pt x="1278254" y="0"/>
                    </a:lnTo>
                    <a:close/>
                  </a:path>
                </a:pathLst>
              </a:custGeom>
              <a:solidFill>
                <a:srgbClr val="FFFFFF"/>
              </a:solidFill>
            </p:spPr>
            <p:txBody>
              <a:bodyPr wrap="square" lIns="0" tIns="0" rIns="0" bIns="0" rtlCol="0">
                <a:prstTxWarp prst="textNoShape">
                  <a:avLst/>
                </a:prstTxWarp>
                <a:noAutofit/>
              </a:bodyPr>
              <a:lstStyle/>
              <a:p>
                <a:endParaRPr lang="es-AR"/>
              </a:p>
            </p:txBody>
          </p:sp>
        </p:grpSp>
        <p:sp>
          <p:nvSpPr>
            <p:cNvPr id="12" name="Rectángulo 11">
              <a:extLst>
                <a:ext uri="{FF2B5EF4-FFF2-40B4-BE49-F238E27FC236}">
                  <a16:creationId xmlns:a16="http://schemas.microsoft.com/office/drawing/2014/main" id="{2021AF2B-CBAE-4FCE-9468-F5C18DE14383}"/>
                </a:ext>
              </a:extLst>
            </p:cNvPr>
            <p:cNvSpPr/>
            <p:nvPr/>
          </p:nvSpPr>
          <p:spPr>
            <a:xfrm>
              <a:off x="1905000" y="7124700"/>
              <a:ext cx="1143000" cy="2102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8" name="TextBox 14">
              <a:extLst>
                <a:ext uri="{FF2B5EF4-FFF2-40B4-BE49-F238E27FC236}">
                  <a16:creationId xmlns:a16="http://schemas.microsoft.com/office/drawing/2014/main" id="{1903FB76-E72F-4AD3-9D33-ED9154CD78C5}"/>
                </a:ext>
              </a:extLst>
            </p:cNvPr>
            <p:cNvSpPr txBox="1"/>
            <p:nvPr/>
          </p:nvSpPr>
          <p:spPr>
            <a:xfrm>
              <a:off x="2046913" y="7046457"/>
              <a:ext cx="1981200" cy="288541"/>
            </a:xfrm>
            <a:prstGeom prst="rect">
              <a:avLst/>
            </a:prstGeom>
          </p:spPr>
          <p:txBody>
            <a:bodyPr wrap="square" lIns="0" tIns="0" rIns="0" bIns="0" rtlCol="0" anchor="t">
              <a:spAutoFit/>
            </a:bodyPr>
            <a:lstStyle/>
            <a:p>
              <a:pPr algn="just">
                <a:lnSpc>
                  <a:spcPts val="2499"/>
                </a:lnSpc>
              </a:pPr>
              <a:r>
                <a:rPr lang="es-ES" sz="1500" dirty="0">
                  <a:solidFill>
                    <a:srgbClr val="222355"/>
                  </a:solidFill>
                  <a:latin typeface="Roboto"/>
                  <a:ea typeface="Roboto"/>
                  <a:cs typeface="Roboto"/>
                  <a:sym typeface="Roboto"/>
                </a:rPr>
                <a:t>XXXXXXXX</a:t>
              </a:r>
              <a:endParaRPr lang="en-US" sz="1500" dirty="0">
                <a:solidFill>
                  <a:srgbClr val="222355"/>
                </a:solidFill>
                <a:latin typeface="Roboto"/>
                <a:ea typeface="Roboto"/>
                <a:cs typeface="Roboto"/>
                <a:sym typeface="Roboto"/>
              </a:endParaRPr>
            </a:p>
          </p:txBody>
        </p:sp>
      </p:grpSp>
    </p:spTree>
    <p:extLst>
      <p:ext uri="{BB962C8B-B14F-4D97-AF65-F5344CB8AC3E}">
        <p14:creationId xmlns:p14="http://schemas.microsoft.com/office/powerpoint/2010/main" val="1190039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27" t="-15193" b="-15193"/>
            </a:stretch>
          </a:blipFill>
        </p:spPr>
      </p:sp>
      <p:grpSp>
        <p:nvGrpSpPr>
          <p:cNvPr id="3" name="Group 3"/>
          <p:cNvGrpSpPr/>
          <p:nvPr/>
        </p:nvGrpSpPr>
        <p:grpSpPr>
          <a:xfrm>
            <a:off x="-18474" y="2"/>
            <a:ext cx="245538" cy="10286998"/>
            <a:chOff x="0" y="0"/>
            <a:chExt cx="327384" cy="13715998"/>
          </a:xfrm>
        </p:grpSpPr>
        <p:sp>
          <p:nvSpPr>
            <p:cNvPr id="4" name="Freeform 4"/>
            <p:cNvSpPr/>
            <p:nvPr/>
          </p:nvSpPr>
          <p:spPr>
            <a:xfrm>
              <a:off x="0" y="0"/>
              <a:ext cx="327395" cy="13716000"/>
            </a:xfrm>
            <a:custGeom>
              <a:avLst/>
              <a:gdLst/>
              <a:ahLst/>
              <a:cxnLst/>
              <a:rect l="l" t="t" r="r" b="b"/>
              <a:pathLst>
                <a:path w="327395" h="13716000">
                  <a:moveTo>
                    <a:pt x="0" y="0"/>
                  </a:moveTo>
                  <a:lnTo>
                    <a:pt x="327395" y="0"/>
                  </a:lnTo>
                  <a:lnTo>
                    <a:pt x="327395" y="13716000"/>
                  </a:lnTo>
                  <a:lnTo>
                    <a:pt x="0" y="13716000"/>
                  </a:lnTo>
                  <a:close/>
                </a:path>
              </a:pathLst>
            </a:custGeom>
            <a:solidFill>
              <a:srgbClr val="EC0089"/>
            </a:solidFill>
          </p:spPr>
        </p:sp>
      </p:grpSp>
      <p:sp>
        <p:nvSpPr>
          <p:cNvPr id="5" name="Freeform 5"/>
          <p:cNvSpPr/>
          <p:nvPr/>
        </p:nvSpPr>
        <p:spPr>
          <a:xfrm>
            <a:off x="13723077" y="2"/>
            <a:ext cx="3845146" cy="1116027"/>
          </a:xfrm>
          <a:custGeom>
            <a:avLst/>
            <a:gdLst/>
            <a:ahLst/>
            <a:cxnLst/>
            <a:rect l="l" t="t" r="r" b="b"/>
            <a:pathLst>
              <a:path w="3845146" h="1116027">
                <a:moveTo>
                  <a:pt x="0" y="0"/>
                </a:moveTo>
                <a:lnTo>
                  <a:pt x="3845147" y="0"/>
                </a:lnTo>
                <a:lnTo>
                  <a:pt x="3845147" y="1116026"/>
                </a:lnTo>
                <a:lnTo>
                  <a:pt x="0" y="1116026"/>
                </a:lnTo>
                <a:lnTo>
                  <a:pt x="0" y="0"/>
                </a:lnTo>
                <a:close/>
              </a:path>
            </a:pathLst>
          </a:custGeom>
          <a:blipFill>
            <a:blip r:embed="rId3"/>
            <a:stretch>
              <a:fillRect t="-103" b="-103"/>
            </a:stretch>
          </a:blipFill>
        </p:spPr>
      </p:sp>
      <p:sp>
        <p:nvSpPr>
          <p:cNvPr id="6" name="Freeform 6"/>
          <p:cNvSpPr/>
          <p:nvPr/>
        </p:nvSpPr>
        <p:spPr>
          <a:xfrm>
            <a:off x="10763078" y="244556"/>
            <a:ext cx="3103199" cy="626918"/>
          </a:xfrm>
          <a:custGeom>
            <a:avLst/>
            <a:gdLst/>
            <a:ahLst/>
            <a:cxnLst/>
            <a:rect l="l" t="t" r="r" b="b"/>
            <a:pathLst>
              <a:path w="3103199" h="626918">
                <a:moveTo>
                  <a:pt x="0" y="0"/>
                </a:moveTo>
                <a:lnTo>
                  <a:pt x="3103199" y="0"/>
                </a:lnTo>
                <a:lnTo>
                  <a:pt x="3103199" y="626918"/>
                </a:lnTo>
                <a:lnTo>
                  <a:pt x="0" y="626918"/>
                </a:lnTo>
                <a:lnTo>
                  <a:pt x="0" y="0"/>
                </a:lnTo>
                <a:close/>
              </a:path>
            </a:pathLst>
          </a:custGeom>
          <a:blipFill>
            <a:blip r:embed="rId4"/>
            <a:stretch>
              <a:fillRect/>
            </a:stretch>
          </a:blipFill>
        </p:spPr>
      </p:sp>
      <p:sp>
        <p:nvSpPr>
          <p:cNvPr id="7" name="AutoShape 7"/>
          <p:cNvSpPr/>
          <p:nvPr/>
        </p:nvSpPr>
        <p:spPr>
          <a:xfrm>
            <a:off x="1028700" y="1860370"/>
            <a:ext cx="651032" cy="0"/>
          </a:xfrm>
          <a:prstGeom prst="line">
            <a:avLst/>
          </a:prstGeom>
          <a:ln w="38100" cap="flat">
            <a:solidFill>
              <a:srgbClr val="222355"/>
            </a:solidFill>
            <a:prstDash val="solid"/>
            <a:headEnd type="none" w="sm" len="sm"/>
            <a:tailEnd type="none" w="sm" len="sm"/>
          </a:ln>
        </p:spPr>
      </p:sp>
      <p:sp>
        <p:nvSpPr>
          <p:cNvPr id="8" name="TextBox 8"/>
          <p:cNvSpPr txBox="1"/>
          <p:nvPr/>
        </p:nvSpPr>
        <p:spPr>
          <a:xfrm>
            <a:off x="1028700" y="1184095"/>
            <a:ext cx="10990808" cy="600075"/>
          </a:xfrm>
          <a:prstGeom prst="rect">
            <a:avLst/>
          </a:prstGeom>
        </p:spPr>
        <p:txBody>
          <a:bodyPr lIns="0" tIns="0" rIns="0" bIns="0" rtlCol="0" anchor="t">
            <a:spAutoFit/>
          </a:bodyPr>
          <a:lstStyle/>
          <a:p>
            <a:pPr algn="l">
              <a:lnSpc>
                <a:spcPts val="4799"/>
              </a:lnSpc>
            </a:pPr>
            <a:r>
              <a:rPr lang="en-US" sz="3999" b="1">
                <a:solidFill>
                  <a:srgbClr val="222355"/>
                </a:solidFill>
                <a:latin typeface="Roboto Bold"/>
                <a:ea typeface="Roboto Bold"/>
                <a:cs typeface="Roboto Bold"/>
                <a:sym typeface="Roboto Bold"/>
              </a:rPr>
              <a:t>POSTULACIÓN AL PROYECTO – DIRECTOR</a:t>
            </a:r>
          </a:p>
        </p:txBody>
      </p:sp>
      <p:sp>
        <p:nvSpPr>
          <p:cNvPr id="9" name="TextBox 9"/>
          <p:cNvSpPr txBox="1"/>
          <p:nvPr/>
        </p:nvSpPr>
        <p:spPr>
          <a:xfrm>
            <a:off x="1088219" y="2541652"/>
            <a:ext cx="16171081" cy="1181100"/>
          </a:xfrm>
          <a:prstGeom prst="rect">
            <a:avLst/>
          </a:prstGeom>
        </p:spPr>
        <p:txBody>
          <a:bodyPr lIns="0" tIns="0" rIns="0" bIns="0" rtlCol="0" anchor="t">
            <a:spAutoFit/>
          </a:bodyPr>
          <a:lstStyle/>
          <a:p>
            <a:pPr algn="just">
              <a:lnSpc>
                <a:spcPts val="3000"/>
              </a:lnSpc>
            </a:pPr>
            <a:r>
              <a:rPr lang="en-US" sz="3000">
                <a:solidFill>
                  <a:srgbClr val="222355"/>
                </a:solidFill>
                <a:latin typeface="Roboto"/>
                <a:ea typeface="Roboto"/>
                <a:cs typeface="Roboto"/>
                <a:sym typeface="Roboto"/>
              </a:rPr>
              <a:t>Una vez que ingresado al sistema, usted podrá ver una pantalla como la que se muestra a continuación, en la cual deberá </a:t>
            </a:r>
            <a:r>
              <a:rPr lang="en-US" sz="3000" b="1">
                <a:solidFill>
                  <a:srgbClr val="222355"/>
                </a:solidFill>
                <a:latin typeface="Roboto Bold"/>
                <a:ea typeface="Roboto Bold"/>
                <a:cs typeface="Roboto Bold"/>
                <a:sym typeface="Roboto Bold"/>
              </a:rPr>
              <a:t>seleccionar el rol que desea utilizar</a:t>
            </a:r>
            <a:r>
              <a:rPr lang="en-US" sz="3000">
                <a:solidFill>
                  <a:srgbClr val="222355"/>
                </a:solidFill>
                <a:latin typeface="Roboto"/>
                <a:ea typeface="Roboto"/>
                <a:cs typeface="Roboto"/>
                <a:sym typeface="Roboto"/>
              </a:rPr>
              <a:t>. En este caso, para la elaboración del proyecto, deberá seleccionar el </a:t>
            </a:r>
            <a:r>
              <a:rPr lang="en-US" sz="3000" b="1">
                <a:solidFill>
                  <a:srgbClr val="222355"/>
                </a:solidFill>
                <a:latin typeface="Roboto Bold"/>
                <a:ea typeface="Roboto Bold"/>
                <a:cs typeface="Roboto Bold"/>
                <a:sym typeface="Roboto Bold"/>
              </a:rPr>
              <a:t>rol: “Usuario presentación/solicitud”. </a:t>
            </a:r>
          </a:p>
        </p:txBody>
      </p:sp>
      <p:sp>
        <p:nvSpPr>
          <p:cNvPr id="10" name="TextBox 10"/>
          <p:cNvSpPr txBox="1"/>
          <p:nvPr/>
        </p:nvSpPr>
        <p:spPr>
          <a:xfrm>
            <a:off x="1028700" y="1998727"/>
            <a:ext cx="16230600" cy="419100"/>
          </a:xfrm>
          <a:prstGeom prst="rect">
            <a:avLst/>
          </a:prstGeom>
        </p:spPr>
        <p:txBody>
          <a:bodyPr lIns="0" tIns="0" rIns="0" bIns="0" rtlCol="0" anchor="t">
            <a:spAutoFit/>
          </a:bodyPr>
          <a:lstStyle/>
          <a:p>
            <a:pPr algn="just">
              <a:lnSpc>
                <a:spcPts val="3000"/>
              </a:lnSpc>
            </a:pPr>
            <a:r>
              <a:rPr lang="en-US" sz="3000" b="1">
                <a:solidFill>
                  <a:srgbClr val="222355"/>
                </a:solidFill>
                <a:latin typeface="Roboto Bold"/>
                <a:ea typeface="Roboto Bold"/>
                <a:cs typeface="Roboto Bold"/>
                <a:sym typeface="Roboto Bold"/>
              </a:rPr>
              <a:t>2.1 Seleccionar ROL “Usuario presentación/solicitud”</a:t>
            </a:r>
          </a:p>
        </p:txBody>
      </p:sp>
      <p:grpSp>
        <p:nvGrpSpPr>
          <p:cNvPr id="11" name="Group 11"/>
          <p:cNvGrpSpPr/>
          <p:nvPr/>
        </p:nvGrpSpPr>
        <p:grpSpPr>
          <a:xfrm>
            <a:off x="3195211" y="4233927"/>
            <a:ext cx="11226459" cy="5392830"/>
            <a:chOff x="0" y="0"/>
            <a:chExt cx="14968612" cy="7190440"/>
          </a:xfrm>
        </p:grpSpPr>
        <p:sp>
          <p:nvSpPr>
            <p:cNvPr id="12" name="Freeform 12"/>
            <p:cNvSpPr/>
            <p:nvPr/>
          </p:nvSpPr>
          <p:spPr>
            <a:xfrm>
              <a:off x="0" y="0"/>
              <a:ext cx="14968612" cy="7190440"/>
            </a:xfrm>
            <a:custGeom>
              <a:avLst/>
              <a:gdLst/>
              <a:ahLst/>
              <a:cxnLst/>
              <a:rect l="l" t="t" r="r" b="b"/>
              <a:pathLst>
                <a:path w="14968612" h="7190440">
                  <a:moveTo>
                    <a:pt x="0" y="0"/>
                  </a:moveTo>
                  <a:lnTo>
                    <a:pt x="14968612" y="0"/>
                  </a:lnTo>
                  <a:lnTo>
                    <a:pt x="14968612" y="7190440"/>
                  </a:lnTo>
                  <a:lnTo>
                    <a:pt x="0" y="7190440"/>
                  </a:lnTo>
                  <a:lnTo>
                    <a:pt x="0" y="0"/>
                  </a:lnTo>
                  <a:close/>
                </a:path>
              </a:pathLst>
            </a:custGeom>
            <a:blipFill>
              <a:blip r:embed="rId5"/>
              <a:stretch>
                <a:fillRect b="-23"/>
              </a:stretch>
            </a:blipFill>
          </p:spPr>
        </p:sp>
        <p:grpSp>
          <p:nvGrpSpPr>
            <p:cNvPr id="13" name="Group 13"/>
            <p:cNvGrpSpPr/>
            <p:nvPr/>
          </p:nvGrpSpPr>
          <p:grpSpPr>
            <a:xfrm>
              <a:off x="1543557" y="1832744"/>
              <a:ext cx="7327331" cy="415368"/>
              <a:chOff x="0" y="0"/>
              <a:chExt cx="1447374" cy="82048"/>
            </a:xfrm>
          </p:grpSpPr>
          <p:sp>
            <p:nvSpPr>
              <p:cNvPr id="14" name="Freeform 14"/>
              <p:cNvSpPr/>
              <p:nvPr/>
            </p:nvSpPr>
            <p:spPr>
              <a:xfrm>
                <a:off x="0" y="0"/>
                <a:ext cx="1447374" cy="82048"/>
              </a:xfrm>
              <a:custGeom>
                <a:avLst/>
                <a:gdLst/>
                <a:ahLst/>
                <a:cxnLst/>
                <a:rect l="l" t="t" r="r" b="b"/>
                <a:pathLst>
                  <a:path w="1447374" h="82048">
                    <a:moveTo>
                      <a:pt x="0" y="0"/>
                    </a:moveTo>
                    <a:lnTo>
                      <a:pt x="1447374" y="0"/>
                    </a:lnTo>
                    <a:lnTo>
                      <a:pt x="1447374" y="82048"/>
                    </a:lnTo>
                    <a:lnTo>
                      <a:pt x="0" y="82048"/>
                    </a:lnTo>
                    <a:close/>
                  </a:path>
                </a:pathLst>
              </a:custGeom>
              <a:solidFill>
                <a:srgbClr val="FFFFFF"/>
              </a:solidFill>
            </p:spPr>
          </p:sp>
          <p:sp>
            <p:nvSpPr>
              <p:cNvPr id="15" name="TextBox 15"/>
              <p:cNvSpPr txBox="1"/>
              <p:nvPr/>
            </p:nvSpPr>
            <p:spPr>
              <a:xfrm>
                <a:off x="0" y="0"/>
                <a:ext cx="1447374" cy="82048"/>
              </a:xfrm>
              <a:prstGeom prst="rect">
                <a:avLst/>
              </a:prstGeom>
            </p:spPr>
            <p:txBody>
              <a:bodyPr lIns="50800" tIns="50800" rIns="50800" bIns="50800" rtlCol="0" anchor="ctr"/>
              <a:lstStyle/>
              <a:p>
                <a:pPr algn="ctr">
                  <a:lnSpc>
                    <a:spcPts val="1800"/>
                  </a:lnSpc>
                </a:pPr>
                <a:endParaRPr/>
              </a:p>
            </p:txBody>
          </p:sp>
        </p:grpSp>
        <p:grpSp>
          <p:nvGrpSpPr>
            <p:cNvPr id="16" name="Group 16"/>
            <p:cNvGrpSpPr/>
            <p:nvPr/>
          </p:nvGrpSpPr>
          <p:grpSpPr>
            <a:xfrm>
              <a:off x="0" y="0"/>
              <a:ext cx="14968612" cy="7190440"/>
              <a:chOff x="0" y="0"/>
              <a:chExt cx="2956763" cy="1420334"/>
            </a:xfrm>
          </p:grpSpPr>
          <p:sp>
            <p:nvSpPr>
              <p:cNvPr id="17" name="Freeform 17"/>
              <p:cNvSpPr/>
              <p:nvPr/>
            </p:nvSpPr>
            <p:spPr>
              <a:xfrm>
                <a:off x="0" y="0"/>
                <a:ext cx="2956763" cy="1420334"/>
              </a:xfrm>
              <a:custGeom>
                <a:avLst/>
                <a:gdLst/>
                <a:ahLst/>
                <a:cxnLst/>
                <a:rect l="l" t="t" r="r" b="b"/>
                <a:pathLst>
                  <a:path w="2956763" h="1420334">
                    <a:moveTo>
                      <a:pt x="0" y="0"/>
                    </a:moveTo>
                    <a:lnTo>
                      <a:pt x="2956763" y="0"/>
                    </a:lnTo>
                    <a:lnTo>
                      <a:pt x="2956763" y="1420334"/>
                    </a:lnTo>
                    <a:lnTo>
                      <a:pt x="0" y="1420334"/>
                    </a:lnTo>
                    <a:close/>
                  </a:path>
                </a:pathLst>
              </a:custGeom>
              <a:solidFill>
                <a:srgbClr val="000000">
                  <a:alpha val="0"/>
                </a:srgbClr>
              </a:solidFill>
              <a:ln w="19050" cap="sq">
                <a:solidFill>
                  <a:srgbClr val="A6A6A6"/>
                </a:solidFill>
                <a:prstDash val="solid"/>
                <a:miter/>
              </a:ln>
            </p:spPr>
            <p:txBody>
              <a:bodyPr/>
              <a:lstStyle/>
              <a:p>
                <a:endParaRPr lang="es-AR" dirty="0"/>
              </a:p>
            </p:txBody>
          </p:sp>
          <p:sp>
            <p:nvSpPr>
              <p:cNvPr id="18" name="TextBox 18"/>
              <p:cNvSpPr txBox="1"/>
              <p:nvPr/>
            </p:nvSpPr>
            <p:spPr>
              <a:xfrm>
                <a:off x="0" y="0"/>
                <a:ext cx="2956763" cy="1420334"/>
              </a:xfrm>
              <a:prstGeom prst="rect">
                <a:avLst/>
              </a:prstGeom>
            </p:spPr>
            <p:txBody>
              <a:bodyPr lIns="50800" tIns="50800" rIns="50800" bIns="50800" rtlCol="0" anchor="ctr"/>
              <a:lstStyle/>
              <a:p>
                <a:pPr algn="ctr">
                  <a:lnSpc>
                    <a:spcPts val="1800"/>
                  </a:lnSpc>
                </a:pPr>
                <a:endParaRPr/>
              </a:p>
            </p:txBody>
          </p:sp>
        </p:grpSp>
        <p:sp>
          <p:nvSpPr>
            <p:cNvPr id="19" name="TextBox 19"/>
            <p:cNvSpPr txBox="1"/>
            <p:nvPr/>
          </p:nvSpPr>
          <p:spPr>
            <a:xfrm>
              <a:off x="1734119" y="1832135"/>
              <a:ext cx="1925973" cy="295275"/>
            </a:xfrm>
            <a:prstGeom prst="rect">
              <a:avLst/>
            </a:prstGeom>
          </p:spPr>
          <p:txBody>
            <a:bodyPr lIns="0" tIns="0" rIns="0" bIns="0" rtlCol="0" anchor="t">
              <a:spAutoFit/>
            </a:bodyPr>
            <a:lstStyle/>
            <a:p>
              <a:pPr algn="just">
                <a:lnSpc>
                  <a:spcPts val="1500"/>
                </a:lnSpc>
              </a:pPr>
              <a:r>
                <a:rPr lang="en-US" sz="1500" dirty="0" err="1">
                  <a:solidFill>
                    <a:srgbClr val="222355"/>
                  </a:solidFill>
                  <a:latin typeface="Roboto"/>
                  <a:ea typeface="Roboto"/>
                  <a:cs typeface="Roboto"/>
                  <a:sym typeface="Roboto"/>
                </a:rPr>
                <a:t>xxxxxxxx</a:t>
              </a:r>
              <a:endParaRPr lang="en-US" sz="1500" dirty="0">
                <a:solidFill>
                  <a:srgbClr val="222355"/>
                </a:solidFill>
                <a:latin typeface="Roboto"/>
                <a:ea typeface="Roboto"/>
                <a:cs typeface="Roboto"/>
                <a:sym typeface="Roboto"/>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27" t="-15193" b="-15193"/>
            </a:stretch>
          </a:blipFill>
        </p:spPr>
      </p:sp>
      <p:grpSp>
        <p:nvGrpSpPr>
          <p:cNvPr id="3" name="Group 3"/>
          <p:cNvGrpSpPr/>
          <p:nvPr/>
        </p:nvGrpSpPr>
        <p:grpSpPr>
          <a:xfrm>
            <a:off x="-18474" y="2"/>
            <a:ext cx="245538" cy="10286998"/>
            <a:chOff x="0" y="0"/>
            <a:chExt cx="327384" cy="13715998"/>
          </a:xfrm>
        </p:grpSpPr>
        <p:sp>
          <p:nvSpPr>
            <p:cNvPr id="4" name="Freeform 4"/>
            <p:cNvSpPr/>
            <p:nvPr/>
          </p:nvSpPr>
          <p:spPr>
            <a:xfrm>
              <a:off x="0" y="0"/>
              <a:ext cx="327395" cy="13716000"/>
            </a:xfrm>
            <a:custGeom>
              <a:avLst/>
              <a:gdLst/>
              <a:ahLst/>
              <a:cxnLst/>
              <a:rect l="l" t="t" r="r" b="b"/>
              <a:pathLst>
                <a:path w="327395" h="13716000">
                  <a:moveTo>
                    <a:pt x="0" y="0"/>
                  </a:moveTo>
                  <a:lnTo>
                    <a:pt x="327395" y="0"/>
                  </a:lnTo>
                  <a:lnTo>
                    <a:pt x="327395" y="13716000"/>
                  </a:lnTo>
                  <a:lnTo>
                    <a:pt x="0" y="13716000"/>
                  </a:lnTo>
                  <a:close/>
                </a:path>
              </a:pathLst>
            </a:custGeom>
            <a:solidFill>
              <a:srgbClr val="EC0089"/>
            </a:solidFill>
          </p:spPr>
        </p:sp>
      </p:grpSp>
      <p:sp>
        <p:nvSpPr>
          <p:cNvPr id="5" name="Freeform 5"/>
          <p:cNvSpPr/>
          <p:nvPr/>
        </p:nvSpPr>
        <p:spPr>
          <a:xfrm>
            <a:off x="13723077" y="2"/>
            <a:ext cx="3845146" cy="1116027"/>
          </a:xfrm>
          <a:custGeom>
            <a:avLst/>
            <a:gdLst/>
            <a:ahLst/>
            <a:cxnLst/>
            <a:rect l="l" t="t" r="r" b="b"/>
            <a:pathLst>
              <a:path w="3845146" h="1116027">
                <a:moveTo>
                  <a:pt x="0" y="0"/>
                </a:moveTo>
                <a:lnTo>
                  <a:pt x="3845147" y="0"/>
                </a:lnTo>
                <a:lnTo>
                  <a:pt x="3845147" y="1116026"/>
                </a:lnTo>
                <a:lnTo>
                  <a:pt x="0" y="1116026"/>
                </a:lnTo>
                <a:lnTo>
                  <a:pt x="0" y="0"/>
                </a:lnTo>
                <a:close/>
              </a:path>
            </a:pathLst>
          </a:custGeom>
          <a:blipFill>
            <a:blip r:embed="rId3"/>
            <a:stretch>
              <a:fillRect t="-103" b="-103"/>
            </a:stretch>
          </a:blipFill>
        </p:spPr>
      </p:sp>
      <p:sp>
        <p:nvSpPr>
          <p:cNvPr id="6" name="Freeform 6"/>
          <p:cNvSpPr/>
          <p:nvPr/>
        </p:nvSpPr>
        <p:spPr>
          <a:xfrm>
            <a:off x="10763078" y="244556"/>
            <a:ext cx="3103199" cy="626918"/>
          </a:xfrm>
          <a:custGeom>
            <a:avLst/>
            <a:gdLst/>
            <a:ahLst/>
            <a:cxnLst/>
            <a:rect l="l" t="t" r="r" b="b"/>
            <a:pathLst>
              <a:path w="3103199" h="626918">
                <a:moveTo>
                  <a:pt x="0" y="0"/>
                </a:moveTo>
                <a:lnTo>
                  <a:pt x="3103199" y="0"/>
                </a:lnTo>
                <a:lnTo>
                  <a:pt x="3103199" y="626918"/>
                </a:lnTo>
                <a:lnTo>
                  <a:pt x="0" y="626918"/>
                </a:lnTo>
                <a:lnTo>
                  <a:pt x="0" y="0"/>
                </a:lnTo>
                <a:close/>
              </a:path>
            </a:pathLst>
          </a:custGeom>
          <a:blipFill>
            <a:blip r:embed="rId4"/>
            <a:stretch>
              <a:fillRect/>
            </a:stretch>
          </a:blipFill>
        </p:spPr>
      </p:sp>
      <p:sp>
        <p:nvSpPr>
          <p:cNvPr id="7" name="AutoShape 7"/>
          <p:cNvSpPr/>
          <p:nvPr/>
        </p:nvSpPr>
        <p:spPr>
          <a:xfrm>
            <a:off x="1028700" y="1860370"/>
            <a:ext cx="651032" cy="0"/>
          </a:xfrm>
          <a:prstGeom prst="line">
            <a:avLst/>
          </a:prstGeom>
          <a:ln w="38100" cap="flat">
            <a:solidFill>
              <a:srgbClr val="222355"/>
            </a:solidFill>
            <a:prstDash val="solid"/>
            <a:headEnd type="none" w="sm" len="sm"/>
            <a:tailEnd type="none" w="sm" len="sm"/>
          </a:ln>
        </p:spPr>
      </p:sp>
      <p:grpSp>
        <p:nvGrpSpPr>
          <p:cNvPr id="8" name="Group 8"/>
          <p:cNvGrpSpPr/>
          <p:nvPr/>
        </p:nvGrpSpPr>
        <p:grpSpPr>
          <a:xfrm>
            <a:off x="1028700" y="4361946"/>
            <a:ext cx="11486828" cy="5561815"/>
            <a:chOff x="0" y="0"/>
            <a:chExt cx="15315771" cy="7415753"/>
          </a:xfrm>
        </p:grpSpPr>
        <p:sp>
          <p:nvSpPr>
            <p:cNvPr id="9" name="Freeform 9"/>
            <p:cNvSpPr/>
            <p:nvPr/>
          </p:nvSpPr>
          <p:spPr>
            <a:xfrm>
              <a:off x="0" y="0"/>
              <a:ext cx="15315771" cy="7415753"/>
            </a:xfrm>
            <a:custGeom>
              <a:avLst/>
              <a:gdLst/>
              <a:ahLst/>
              <a:cxnLst/>
              <a:rect l="l" t="t" r="r" b="b"/>
              <a:pathLst>
                <a:path w="15315771" h="7415753">
                  <a:moveTo>
                    <a:pt x="0" y="0"/>
                  </a:moveTo>
                  <a:lnTo>
                    <a:pt x="15315771" y="0"/>
                  </a:lnTo>
                  <a:lnTo>
                    <a:pt x="15315771" y="7415753"/>
                  </a:lnTo>
                  <a:lnTo>
                    <a:pt x="0" y="7415753"/>
                  </a:lnTo>
                  <a:lnTo>
                    <a:pt x="0" y="0"/>
                  </a:lnTo>
                  <a:close/>
                </a:path>
              </a:pathLst>
            </a:custGeom>
            <a:blipFill>
              <a:blip r:embed="rId5"/>
              <a:stretch>
                <a:fillRect l="-313" r="-313"/>
              </a:stretch>
            </a:blipFill>
          </p:spPr>
        </p:sp>
        <p:grpSp>
          <p:nvGrpSpPr>
            <p:cNvPr id="10" name="Group 10"/>
            <p:cNvGrpSpPr/>
            <p:nvPr/>
          </p:nvGrpSpPr>
          <p:grpSpPr>
            <a:xfrm>
              <a:off x="0" y="0"/>
              <a:ext cx="15315771" cy="7415753"/>
              <a:chOff x="0" y="0"/>
              <a:chExt cx="3025337" cy="1464840"/>
            </a:xfrm>
          </p:grpSpPr>
          <p:sp>
            <p:nvSpPr>
              <p:cNvPr id="11" name="Freeform 11"/>
              <p:cNvSpPr/>
              <p:nvPr/>
            </p:nvSpPr>
            <p:spPr>
              <a:xfrm>
                <a:off x="0" y="0"/>
                <a:ext cx="3025337" cy="1464840"/>
              </a:xfrm>
              <a:custGeom>
                <a:avLst/>
                <a:gdLst/>
                <a:ahLst/>
                <a:cxnLst/>
                <a:rect l="l" t="t" r="r" b="b"/>
                <a:pathLst>
                  <a:path w="3025337" h="1464840">
                    <a:moveTo>
                      <a:pt x="0" y="0"/>
                    </a:moveTo>
                    <a:lnTo>
                      <a:pt x="3025337" y="0"/>
                    </a:lnTo>
                    <a:lnTo>
                      <a:pt x="3025337" y="1464840"/>
                    </a:lnTo>
                    <a:lnTo>
                      <a:pt x="0" y="1464840"/>
                    </a:lnTo>
                    <a:close/>
                  </a:path>
                </a:pathLst>
              </a:custGeom>
              <a:solidFill>
                <a:srgbClr val="000000">
                  <a:alpha val="0"/>
                </a:srgbClr>
              </a:solidFill>
              <a:ln w="19050" cap="sq">
                <a:solidFill>
                  <a:srgbClr val="A6A6A6"/>
                </a:solidFill>
                <a:prstDash val="solid"/>
                <a:miter/>
              </a:ln>
            </p:spPr>
          </p:sp>
          <p:sp>
            <p:nvSpPr>
              <p:cNvPr id="12" name="TextBox 12"/>
              <p:cNvSpPr txBox="1"/>
              <p:nvPr/>
            </p:nvSpPr>
            <p:spPr>
              <a:xfrm>
                <a:off x="0" y="0"/>
                <a:ext cx="3025337" cy="1464840"/>
              </a:xfrm>
              <a:prstGeom prst="rect">
                <a:avLst/>
              </a:prstGeom>
            </p:spPr>
            <p:txBody>
              <a:bodyPr lIns="50800" tIns="50800" rIns="50800" bIns="50800" rtlCol="0" anchor="ctr"/>
              <a:lstStyle/>
              <a:p>
                <a:pPr algn="ctr">
                  <a:lnSpc>
                    <a:spcPts val="1800"/>
                  </a:lnSpc>
                </a:pPr>
                <a:endParaRPr/>
              </a:p>
            </p:txBody>
          </p:sp>
        </p:grpSp>
      </p:grpSp>
      <p:sp>
        <p:nvSpPr>
          <p:cNvPr id="13" name="TextBox 13"/>
          <p:cNvSpPr txBox="1"/>
          <p:nvPr/>
        </p:nvSpPr>
        <p:spPr>
          <a:xfrm>
            <a:off x="1028700" y="1184095"/>
            <a:ext cx="10990808" cy="600075"/>
          </a:xfrm>
          <a:prstGeom prst="rect">
            <a:avLst/>
          </a:prstGeom>
        </p:spPr>
        <p:txBody>
          <a:bodyPr lIns="0" tIns="0" rIns="0" bIns="0" rtlCol="0" anchor="t">
            <a:spAutoFit/>
          </a:bodyPr>
          <a:lstStyle/>
          <a:p>
            <a:pPr algn="l">
              <a:lnSpc>
                <a:spcPts val="4799"/>
              </a:lnSpc>
            </a:pPr>
            <a:r>
              <a:rPr lang="en-US" sz="3999" b="1">
                <a:solidFill>
                  <a:srgbClr val="222355"/>
                </a:solidFill>
                <a:latin typeface="Roboto Bold"/>
                <a:ea typeface="Roboto Bold"/>
                <a:cs typeface="Roboto Bold"/>
                <a:sym typeface="Roboto Bold"/>
              </a:rPr>
              <a:t>POSTULACIÓN AL PROYECTO – DIRECTOR</a:t>
            </a:r>
          </a:p>
        </p:txBody>
      </p:sp>
      <p:sp>
        <p:nvSpPr>
          <p:cNvPr id="14" name="TextBox 14"/>
          <p:cNvSpPr txBox="1"/>
          <p:nvPr/>
        </p:nvSpPr>
        <p:spPr>
          <a:xfrm>
            <a:off x="1028700" y="2455927"/>
            <a:ext cx="16171081" cy="958850"/>
          </a:xfrm>
          <a:prstGeom prst="rect">
            <a:avLst/>
          </a:prstGeom>
        </p:spPr>
        <p:txBody>
          <a:bodyPr lIns="0" tIns="0" rIns="0" bIns="0" rtlCol="0" anchor="t">
            <a:spAutoFit/>
          </a:bodyPr>
          <a:lstStyle/>
          <a:p>
            <a:pPr algn="just">
              <a:lnSpc>
                <a:spcPts val="2499"/>
              </a:lnSpc>
            </a:pPr>
            <a:r>
              <a:rPr lang="en-US" sz="2499">
                <a:solidFill>
                  <a:srgbClr val="222355"/>
                </a:solidFill>
                <a:latin typeface="Roboto"/>
                <a:ea typeface="Roboto"/>
                <a:cs typeface="Roboto"/>
                <a:sym typeface="Roboto"/>
              </a:rPr>
              <a:t>Una vez que accede a este rol, en el</a:t>
            </a:r>
            <a:r>
              <a:rPr lang="en-US" sz="2499" b="1">
                <a:solidFill>
                  <a:srgbClr val="222355"/>
                </a:solidFill>
                <a:latin typeface="Roboto Bold"/>
                <a:ea typeface="Roboto Bold"/>
                <a:cs typeface="Roboto Bold"/>
                <a:sym typeface="Roboto Bold"/>
              </a:rPr>
              <a:t> ítem “Convocatorias”, sub-ítem “Convocatorias Vigentes”</a:t>
            </a:r>
            <a:r>
              <a:rPr lang="en-US" sz="2499">
                <a:solidFill>
                  <a:srgbClr val="222355"/>
                </a:solidFill>
                <a:latin typeface="Roboto"/>
                <a:ea typeface="Roboto"/>
                <a:cs typeface="Roboto"/>
                <a:sym typeface="Roboto"/>
              </a:rPr>
              <a:t> podrá observar el listado de convocatorias vigentes, debe seleccionar la convocatoria </a:t>
            </a:r>
            <a:r>
              <a:rPr lang="en-US" sz="2499" b="1">
                <a:solidFill>
                  <a:srgbClr val="222355"/>
                </a:solidFill>
                <a:latin typeface="Roboto Bold"/>
                <a:ea typeface="Roboto Bold"/>
                <a:cs typeface="Roboto Bold"/>
                <a:sym typeface="Roboto Bold"/>
              </a:rPr>
              <a:t>Proyectos Investigación Tecnológica (PIT) o Productiva (PIP)</a:t>
            </a:r>
            <a:r>
              <a:rPr lang="en-US" sz="2499">
                <a:solidFill>
                  <a:srgbClr val="222355"/>
                </a:solidFill>
                <a:latin typeface="Roboto"/>
                <a:ea typeface="Roboto"/>
                <a:cs typeface="Roboto"/>
                <a:sym typeface="Roboto"/>
              </a:rPr>
              <a:t> </a:t>
            </a:r>
          </a:p>
        </p:txBody>
      </p:sp>
      <p:sp>
        <p:nvSpPr>
          <p:cNvPr id="15" name="TextBox 15"/>
          <p:cNvSpPr txBox="1"/>
          <p:nvPr/>
        </p:nvSpPr>
        <p:spPr>
          <a:xfrm>
            <a:off x="1028700" y="1998727"/>
            <a:ext cx="16230600" cy="419100"/>
          </a:xfrm>
          <a:prstGeom prst="rect">
            <a:avLst/>
          </a:prstGeom>
        </p:spPr>
        <p:txBody>
          <a:bodyPr lIns="0" tIns="0" rIns="0" bIns="0" rtlCol="0" anchor="t">
            <a:spAutoFit/>
          </a:bodyPr>
          <a:lstStyle/>
          <a:p>
            <a:pPr algn="just">
              <a:lnSpc>
                <a:spcPts val="3000"/>
              </a:lnSpc>
            </a:pPr>
            <a:r>
              <a:rPr lang="en-US" sz="3000" b="1">
                <a:solidFill>
                  <a:srgbClr val="222355"/>
                </a:solidFill>
                <a:latin typeface="Roboto Bold"/>
                <a:ea typeface="Roboto Bold"/>
                <a:cs typeface="Roboto Bold"/>
                <a:sym typeface="Roboto Bold"/>
              </a:rPr>
              <a:t>2.2. Convocatorias vigentes – Postulación </a:t>
            </a:r>
          </a:p>
        </p:txBody>
      </p:sp>
      <p:sp>
        <p:nvSpPr>
          <p:cNvPr id="16" name="TextBox 16"/>
          <p:cNvSpPr txBox="1"/>
          <p:nvPr/>
        </p:nvSpPr>
        <p:spPr>
          <a:xfrm>
            <a:off x="1019175" y="3548127"/>
            <a:ext cx="16480005" cy="644525"/>
          </a:xfrm>
          <a:prstGeom prst="rect">
            <a:avLst/>
          </a:prstGeom>
        </p:spPr>
        <p:txBody>
          <a:bodyPr lIns="0" tIns="0" rIns="0" bIns="0" rtlCol="0" anchor="t">
            <a:spAutoFit/>
          </a:bodyPr>
          <a:lstStyle/>
          <a:p>
            <a:pPr algn="just">
              <a:lnSpc>
                <a:spcPts val="2499"/>
              </a:lnSpc>
            </a:pPr>
            <a:r>
              <a:rPr lang="en-US" sz="2499" dirty="0" err="1">
                <a:solidFill>
                  <a:srgbClr val="222355"/>
                </a:solidFill>
                <a:latin typeface="Roboto"/>
                <a:ea typeface="Roboto"/>
                <a:cs typeface="Roboto"/>
                <a:sym typeface="Roboto"/>
              </a:rPr>
              <a:t>En</a:t>
            </a:r>
            <a:r>
              <a:rPr lang="en-US" sz="2499" dirty="0">
                <a:solidFill>
                  <a:srgbClr val="222355"/>
                </a:solidFill>
                <a:latin typeface="Roboto"/>
                <a:ea typeface="Roboto"/>
                <a:cs typeface="Roboto"/>
                <a:sym typeface="Roboto"/>
              </a:rPr>
              <a:t> </a:t>
            </a:r>
            <a:r>
              <a:rPr lang="en-US" sz="2499" dirty="0" err="1">
                <a:solidFill>
                  <a:srgbClr val="222355"/>
                </a:solidFill>
                <a:latin typeface="Roboto"/>
                <a:ea typeface="Roboto"/>
                <a:cs typeface="Roboto"/>
                <a:sym typeface="Roboto"/>
              </a:rPr>
              <a:t>el</a:t>
            </a:r>
            <a:r>
              <a:rPr lang="en-US" sz="2499" dirty="0">
                <a:solidFill>
                  <a:srgbClr val="222355"/>
                </a:solidFill>
                <a:latin typeface="Roboto"/>
                <a:ea typeface="Roboto"/>
                <a:cs typeface="Roboto"/>
                <a:sym typeface="Roboto"/>
              </a:rPr>
              <a:t> </a:t>
            </a:r>
            <a:r>
              <a:rPr lang="en-US" sz="2499" dirty="0" err="1">
                <a:solidFill>
                  <a:srgbClr val="222355"/>
                </a:solidFill>
                <a:latin typeface="Roboto"/>
                <a:ea typeface="Roboto"/>
                <a:cs typeface="Roboto"/>
                <a:sym typeface="Roboto"/>
              </a:rPr>
              <a:t>caso</a:t>
            </a:r>
            <a:r>
              <a:rPr lang="en-US" sz="2499" dirty="0">
                <a:solidFill>
                  <a:srgbClr val="222355"/>
                </a:solidFill>
                <a:latin typeface="Roboto"/>
                <a:ea typeface="Roboto"/>
                <a:cs typeface="Roboto"/>
                <a:sym typeface="Roboto"/>
              </a:rPr>
              <a:t> que </a:t>
            </a:r>
            <a:r>
              <a:rPr lang="en-US" sz="2499" dirty="0" err="1">
                <a:solidFill>
                  <a:srgbClr val="222355"/>
                </a:solidFill>
                <a:latin typeface="Roboto"/>
                <a:ea typeface="Roboto"/>
                <a:cs typeface="Roboto"/>
                <a:sym typeface="Roboto"/>
              </a:rPr>
              <a:t>el</a:t>
            </a:r>
            <a:r>
              <a:rPr lang="en-US" sz="2499" dirty="0">
                <a:solidFill>
                  <a:srgbClr val="222355"/>
                </a:solidFill>
                <a:latin typeface="Roboto"/>
                <a:ea typeface="Roboto"/>
                <a:cs typeface="Roboto"/>
                <a:sym typeface="Roboto"/>
              </a:rPr>
              <a:t> Director </a:t>
            </a:r>
            <a:r>
              <a:rPr lang="en-US" sz="2499" dirty="0" err="1">
                <a:solidFill>
                  <a:srgbClr val="222355"/>
                </a:solidFill>
                <a:latin typeface="Roboto"/>
                <a:ea typeface="Roboto"/>
                <a:cs typeface="Roboto"/>
                <a:sym typeface="Roboto"/>
              </a:rPr>
              <a:t>desee</a:t>
            </a:r>
            <a:r>
              <a:rPr lang="en-US" sz="2499" dirty="0">
                <a:solidFill>
                  <a:srgbClr val="222355"/>
                </a:solidFill>
                <a:latin typeface="Roboto"/>
                <a:ea typeface="Roboto"/>
                <a:cs typeface="Roboto"/>
                <a:sym typeface="Roboto"/>
              </a:rPr>
              <a:t> </a:t>
            </a:r>
            <a:r>
              <a:rPr lang="en-US" sz="2499" dirty="0" err="1">
                <a:solidFill>
                  <a:srgbClr val="222355"/>
                </a:solidFill>
                <a:latin typeface="Roboto"/>
                <a:ea typeface="Roboto"/>
                <a:cs typeface="Roboto"/>
                <a:sym typeface="Roboto"/>
              </a:rPr>
              <a:t>postularse</a:t>
            </a:r>
            <a:r>
              <a:rPr lang="en-US" sz="2499" dirty="0">
                <a:solidFill>
                  <a:srgbClr val="222355"/>
                </a:solidFill>
                <a:latin typeface="Roboto"/>
                <a:ea typeface="Roboto"/>
                <a:cs typeface="Roboto"/>
                <a:sym typeface="Roboto"/>
              </a:rPr>
              <a:t> a mas de un </a:t>
            </a:r>
            <a:r>
              <a:rPr lang="en-US" sz="2499" dirty="0" err="1">
                <a:solidFill>
                  <a:srgbClr val="222355"/>
                </a:solidFill>
                <a:latin typeface="Roboto"/>
                <a:ea typeface="Roboto"/>
                <a:cs typeface="Roboto"/>
                <a:sym typeface="Roboto"/>
              </a:rPr>
              <a:t>proyecto</a:t>
            </a:r>
            <a:r>
              <a:rPr lang="en-US" sz="2499" dirty="0">
                <a:solidFill>
                  <a:srgbClr val="222355"/>
                </a:solidFill>
                <a:latin typeface="Roboto"/>
                <a:ea typeface="Roboto"/>
                <a:cs typeface="Roboto"/>
                <a:sym typeface="Roboto"/>
              </a:rPr>
              <a:t>, </a:t>
            </a:r>
            <a:r>
              <a:rPr lang="en-US" sz="2499" dirty="0" err="1">
                <a:solidFill>
                  <a:srgbClr val="222355"/>
                </a:solidFill>
                <a:latin typeface="Roboto"/>
                <a:ea typeface="Roboto"/>
                <a:cs typeface="Roboto"/>
                <a:sym typeface="Roboto"/>
              </a:rPr>
              <a:t>deberá</a:t>
            </a:r>
            <a:r>
              <a:rPr lang="en-US" sz="2499" dirty="0">
                <a:solidFill>
                  <a:srgbClr val="222355"/>
                </a:solidFill>
                <a:latin typeface="Roboto"/>
                <a:ea typeface="Roboto"/>
                <a:cs typeface="Roboto"/>
                <a:sym typeface="Roboto"/>
              </a:rPr>
              <a:t> </a:t>
            </a:r>
            <a:r>
              <a:rPr lang="en-US" sz="2499" dirty="0" err="1">
                <a:solidFill>
                  <a:srgbClr val="222355"/>
                </a:solidFill>
                <a:latin typeface="Roboto"/>
                <a:ea typeface="Roboto"/>
                <a:cs typeface="Roboto"/>
                <a:sym typeface="Roboto"/>
              </a:rPr>
              <a:t>hacerlo</a:t>
            </a:r>
            <a:r>
              <a:rPr lang="en-US" sz="2499" dirty="0">
                <a:solidFill>
                  <a:srgbClr val="222355"/>
                </a:solidFill>
                <a:latin typeface="Roboto"/>
                <a:ea typeface="Roboto"/>
                <a:cs typeface="Roboto"/>
                <a:sym typeface="Roboto"/>
              </a:rPr>
              <a:t> </a:t>
            </a:r>
            <a:r>
              <a:rPr lang="en-US" sz="2499" dirty="0" err="1">
                <a:solidFill>
                  <a:srgbClr val="222355"/>
                </a:solidFill>
                <a:latin typeface="Roboto"/>
                <a:ea typeface="Roboto"/>
                <a:cs typeface="Roboto"/>
                <a:sym typeface="Roboto"/>
              </a:rPr>
              <a:t>en</a:t>
            </a:r>
            <a:r>
              <a:rPr lang="en-US" sz="2499" dirty="0">
                <a:solidFill>
                  <a:srgbClr val="222355"/>
                </a:solidFill>
                <a:latin typeface="Roboto"/>
                <a:ea typeface="Roboto"/>
                <a:cs typeface="Roboto"/>
                <a:sym typeface="Roboto"/>
              </a:rPr>
              <a:t> la </a:t>
            </a:r>
            <a:r>
              <a:rPr lang="en-US" sz="2499" dirty="0" err="1">
                <a:solidFill>
                  <a:srgbClr val="222355"/>
                </a:solidFill>
                <a:latin typeface="Roboto"/>
                <a:ea typeface="Roboto"/>
                <a:cs typeface="Roboto"/>
                <a:sym typeface="Roboto"/>
              </a:rPr>
              <a:t>convocatoria</a:t>
            </a:r>
            <a:r>
              <a:rPr lang="en-US" sz="2499" dirty="0">
                <a:solidFill>
                  <a:srgbClr val="222355"/>
                </a:solidFill>
                <a:latin typeface="Roboto"/>
                <a:ea typeface="Roboto"/>
                <a:cs typeface="Roboto"/>
                <a:sym typeface="Roboto"/>
              </a:rPr>
              <a:t> </a:t>
            </a:r>
            <a:r>
              <a:rPr lang="en-US" sz="2499" dirty="0" err="1">
                <a:solidFill>
                  <a:srgbClr val="222355"/>
                </a:solidFill>
                <a:latin typeface="Roboto"/>
                <a:ea typeface="Roboto"/>
                <a:cs typeface="Roboto"/>
                <a:sym typeface="Roboto"/>
              </a:rPr>
              <a:t>mencionada</a:t>
            </a:r>
            <a:r>
              <a:rPr lang="en-US" sz="2499" dirty="0">
                <a:solidFill>
                  <a:srgbClr val="222355"/>
                </a:solidFill>
                <a:latin typeface="Roboto"/>
                <a:ea typeface="Roboto"/>
                <a:cs typeface="Roboto"/>
                <a:sym typeface="Roboto"/>
              </a:rPr>
              <a:t> </a:t>
            </a:r>
            <a:r>
              <a:rPr lang="en-US" sz="2499" dirty="0" err="1">
                <a:solidFill>
                  <a:srgbClr val="222355"/>
                </a:solidFill>
                <a:latin typeface="Roboto"/>
                <a:ea typeface="Roboto"/>
                <a:cs typeface="Roboto"/>
                <a:sym typeface="Roboto"/>
              </a:rPr>
              <a:t>anteriormente</a:t>
            </a:r>
            <a:r>
              <a:rPr lang="en-US" sz="2499" dirty="0">
                <a:solidFill>
                  <a:srgbClr val="222355"/>
                </a:solidFill>
                <a:latin typeface="Roboto"/>
                <a:ea typeface="Roboto"/>
                <a:cs typeface="Roboto"/>
                <a:sym typeface="Roboto"/>
              </a:rPr>
              <a:t> y </a:t>
            </a:r>
            <a:r>
              <a:rPr lang="en-US" sz="2499" dirty="0" err="1">
                <a:solidFill>
                  <a:srgbClr val="222355"/>
                </a:solidFill>
                <a:latin typeface="Roboto"/>
                <a:ea typeface="Roboto"/>
                <a:cs typeface="Roboto"/>
                <a:sym typeface="Roboto"/>
              </a:rPr>
              <a:t>en</a:t>
            </a:r>
            <a:r>
              <a:rPr lang="en-US" sz="2499" dirty="0">
                <a:solidFill>
                  <a:srgbClr val="222355"/>
                </a:solidFill>
                <a:latin typeface="Roboto"/>
                <a:ea typeface="Roboto"/>
                <a:cs typeface="Roboto"/>
                <a:sym typeface="Roboto"/>
              </a:rPr>
              <a:t> la </a:t>
            </a:r>
            <a:r>
              <a:rPr lang="en-US" sz="2499" dirty="0" err="1">
                <a:solidFill>
                  <a:srgbClr val="222355"/>
                </a:solidFill>
                <a:latin typeface="Roboto"/>
                <a:ea typeface="Roboto"/>
                <a:cs typeface="Roboto"/>
                <a:sym typeface="Roboto"/>
              </a:rPr>
              <a:t>siguiente</a:t>
            </a:r>
            <a:r>
              <a:rPr lang="en-US" sz="2499" dirty="0">
                <a:solidFill>
                  <a:srgbClr val="222355"/>
                </a:solidFill>
                <a:latin typeface="Roboto"/>
                <a:ea typeface="Roboto"/>
                <a:cs typeface="Roboto"/>
                <a:sym typeface="Roboto"/>
              </a:rPr>
              <a:t>, </a:t>
            </a:r>
            <a:r>
              <a:rPr lang="en-US" sz="2499" dirty="0" err="1">
                <a:solidFill>
                  <a:srgbClr val="222355"/>
                </a:solidFill>
                <a:latin typeface="Roboto"/>
                <a:ea typeface="Roboto"/>
                <a:cs typeface="Roboto"/>
                <a:sym typeface="Roboto"/>
              </a:rPr>
              <a:t>según</a:t>
            </a:r>
            <a:r>
              <a:rPr lang="en-US" sz="2499" dirty="0">
                <a:solidFill>
                  <a:srgbClr val="222355"/>
                </a:solidFill>
                <a:latin typeface="Roboto"/>
                <a:ea typeface="Roboto"/>
                <a:cs typeface="Roboto"/>
                <a:sym typeface="Roboto"/>
              </a:rPr>
              <a:t> </a:t>
            </a:r>
            <a:r>
              <a:rPr lang="en-US" sz="2499" dirty="0" err="1">
                <a:solidFill>
                  <a:srgbClr val="222355"/>
                </a:solidFill>
                <a:latin typeface="Roboto"/>
                <a:ea typeface="Roboto"/>
                <a:cs typeface="Roboto"/>
                <a:sym typeface="Roboto"/>
              </a:rPr>
              <a:t>corresponda</a:t>
            </a:r>
            <a:r>
              <a:rPr lang="en-US" sz="2499" dirty="0">
                <a:solidFill>
                  <a:srgbClr val="222355"/>
                </a:solidFill>
                <a:latin typeface="Roboto"/>
                <a:ea typeface="Roboto"/>
                <a:cs typeface="Roboto"/>
                <a:sym typeface="Roboto"/>
              </a:rPr>
              <a:t>: </a:t>
            </a:r>
          </a:p>
        </p:txBody>
      </p:sp>
      <p:sp>
        <p:nvSpPr>
          <p:cNvPr id="17" name="TextBox 17"/>
          <p:cNvSpPr txBox="1"/>
          <p:nvPr/>
        </p:nvSpPr>
        <p:spPr>
          <a:xfrm>
            <a:off x="12789762" y="4593463"/>
            <a:ext cx="4709418" cy="2216150"/>
          </a:xfrm>
          <a:prstGeom prst="rect">
            <a:avLst/>
          </a:prstGeom>
        </p:spPr>
        <p:txBody>
          <a:bodyPr lIns="0" tIns="0" rIns="0" bIns="0" rtlCol="0" anchor="t">
            <a:spAutoFit/>
          </a:bodyPr>
          <a:lstStyle/>
          <a:p>
            <a:pPr algn="just">
              <a:lnSpc>
                <a:spcPts val="2499"/>
              </a:lnSpc>
            </a:pPr>
            <a:r>
              <a:rPr lang="en-US" sz="2499" b="1" dirty="0">
                <a:solidFill>
                  <a:srgbClr val="222355"/>
                </a:solidFill>
                <a:latin typeface="Roboto Bold"/>
                <a:ea typeface="Roboto Bold"/>
                <a:cs typeface="Roboto Bold"/>
                <a:sym typeface="Roboto Bold"/>
              </a:rPr>
              <a:t>SEGUNDO </a:t>
            </a:r>
            <a:r>
              <a:rPr lang="en-US" sz="2499" b="1" dirty="0" err="1">
                <a:solidFill>
                  <a:srgbClr val="222355"/>
                </a:solidFill>
                <a:latin typeface="Roboto Bold"/>
                <a:ea typeface="Roboto Bold"/>
                <a:cs typeface="Roboto Bold"/>
                <a:sym typeface="Roboto Bold"/>
              </a:rPr>
              <a:t>Proyectos</a:t>
            </a:r>
            <a:r>
              <a:rPr lang="en-US" sz="2499" b="1" dirty="0">
                <a:solidFill>
                  <a:srgbClr val="222355"/>
                </a:solidFill>
                <a:latin typeface="Roboto Bold"/>
                <a:ea typeface="Roboto Bold"/>
                <a:cs typeface="Roboto Bold"/>
                <a:sym typeface="Roboto Bold"/>
              </a:rPr>
              <a:t> Inv. </a:t>
            </a:r>
            <a:r>
              <a:rPr lang="en-US" sz="2499" b="1" dirty="0" err="1">
                <a:solidFill>
                  <a:srgbClr val="222355"/>
                </a:solidFill>
                <a:latin typeface="Roboto Bold"/>
                <a:ea typeface="Roboto Bold"/>
                <a:cs typeface="Roboto Bold"/>
                <a:sym typeface="Roboto Bold"/>
              </a:rPr>
              <a:t>Tecnológica</a:t>
            </a:r>
            <a:r>
              <a:rPr lang="en-US" sz="2499" b="1" dirty="0">
                <a:solidFill>
                  <a:srgbClr val="222355"/>
                </a:solidFill>
                <a:latin typeface="Roboto Bold"/>
                <a:ea typeface="Roboto Bold"/>
                <a:cs typeface="Roboto Bold"/>
                <a:sym typeface="Roboto Bold"/>
              </a:rPr>
              <a:t> (PIT) o </a:t>
            </a:r>
            <a:r>
              <a:rPr lang="en-US" sz="2499" b="1" dirty="0" err="1">
                <a:solidFill>
                  <a:srgbClr val="222355"/>
                </a:solidFill>
                <a:latin typeface="Roboto Bold"/>
                <a:ea typeface="Roboto Bold"/>
                <a:cs typeface="Roboto Bold"/>
                <a:sym typeface="Roboto Bold"/>
              </a:rPr>
              <a:t>Productiva</a:t>
            </a:r>
            <a:r>
              <a:rPr lang="en-US" sz="2499" b="1" dirty="0">
                <a:solidFill>
                  <a:srgbClr val="222355"/>
                </a:solidFill>
                <a:latin typeface="Roboto Bold"/>
                <a:ea typeface="Roboto Bold"/>
                <a:cs typeface="Roboto Bold"/>
                <a:sym typeface="Roboto Bold"/>
              </a:rPr>
              <a:t> (PIP): </a:t>
            </a:r>
            <a:r>
              <a:rPr lang="en-US" sz="2499" dirty="0" err="1">
                <a:solidFill>
                  <a:srgbClr val="222355"/>
                </a:solidFill>
                <a:latin typeface="Roboto"/>
                <a:ea typeface="Roboto"/>
                <a:cs typeface="Roboto"/>
                <a:sym typeface="Roboto"/>
              </a:rPr>
              <a:t>sólo</a:t>
            </a:r>
            <a:r>
              <a:rPr lang="en-US" sz="2499" dirty="0">
                <a:solidFill>
                  <a:srgbClr val="222355"/>
                </a:solidFill>
                <a:latin typeface="Roboto"/>
                <a:ea typeface="Roboto"/>
                <a:cs typeface="Roboto"/>
                <a:sym typeface="Roboto"/>
              </a:rPr>
              <a:t> </a:t>
            </a:r>
            <a:r>
              <a:rPr lang="en-US" sz="2499" dirty="0" err="1">
                <a:solidFill>
                  <a:srgbClr val="222355"/>
                </a:solidFill>
                <a:latin typeface="Roboto"/>
                <a:ea typeface="Roboto"/>
                <a:cs typeface="Roboto"/>
                <a:sym typeface="Roboto"/>
              </a:rPr>
              <a:t>si</a:t>
            </a:r>
            <a:r>
              <a:rPr lang="en-US" sz="2499" dirty="0">
                <a:solidFill>
                  <a:srgbClr val="222355"/>
                </a:solidFill>
                <a:latin typeface="Roboto"/>
                <a:ea typeface="Roboto"/>
                <a:cs typeface="Roboto"/>
                <a:sym typeface="Roboto"/>
              </a:rPr>
              <a:t> el Director </a:t>
            </a:r>
            <a:r>
              <a:rPr lang="en-US" sz="2499" dirty="0" err="1">
                <a:solidFill>
                  <a:srgbClr val="222355"/>
                </a:solidFill>
                <a:latin typeface="Roboto"/>
                <a:ea typeface="Roboto"/>
                <a:cs typeface="Roboto"/>
                <a:sym typeface="Roboto"/>
              </a:rPr>
              <a:t>ya</a:t>
            </a:r>
            <a:r>
              <a:rPr lang="en-US" sz="2499" dirty="0">
                <a:solidFill>
                  <a:srgbClr val="222355"/>
                </a:solidFill>
                <a:latin typeface="Roboto"/>
                <a:ea typeface="Roboto"/>
                <a:cs typeface="Roboto"/>
                <a:sym typeface="Roboto"/>
              </a:rPr>
              <a:t> se </a:t>
            </a:r>
            <a:r>
              <a:rPr lang="en-US" sz="2499" dirty="0" err="1">
                <a:solidFill>
                  <a:srgbClr val="222355"/>
                </a:solidFill>
                <a:latin typeface="Roboto"/>
                <a:ea typeface="Roboto"/>
                <a:cs typeface="Roboto"/>
                <a:sym typeface="Roboto"/>
              </a:rPr>
              <a:t>postuló</a:t>
            </a:r>
            <a:r>
              <a:rPr lang="en-US" sz="2499" dirty="0">
                <a:solidFill>
                  <a:srgbClr val="222355"/>
                </a:solidFill>
                <a:latin typeface="Roboto"/>
                <a:ea typeface="Roboto"/>
                <a:cs typeface="Roboto"/>
                <a:sym typeface="Roboto"/>
              </a:rPr>
              <a:t> con un </a:t>
            </a:r>
            <a:r>
              <a:rPr lang="en-US" sz="2499" dirty="0" err="1">
                <a:solidFill>
                  <a:srgbClr val="222355"/>
                </a:solidFill>
                <a:latin typeface="Roboto"/>
                <a:ea typeface="Roboto"/>
                <a:cs typeface="Roboto"/>
                <a:sym typeface="Roboto"/>
              </a:rPr>
              <a:t>proyecto</a:t>
            </a:r>
            <a:r>
              <a:rPr lang="en-US" sz="2499" dirty="0">
                <a:solidFill>
                  <a:srgbClr val="222355"/>
                </a:solidFill>
                <a:latin typeface="Roboto"/>
                <a:ea typeface="Roboto"/>
                <a:cs typeface="Roboto"/>
                <a:sym typeface="Roboto"/>
              </a:rPr>
              <a:t> </a:t>
            </a:r>
            <a:r>
              <a:rPr lang="en-US" sz="2499" dirty="0" err="1">
                <a:solidFill>
                  <a:srgbClr val="222355"/>
                </a:solidFill>
                <a:latin typeface="Roboto"/>
                <a:ea typeface="Roboto"/>
                <a:cs typeface="Roboto"/>
                <a:sym typeface="Roboto"/>
              </a:rPr>
              <a:t>en</a:t>
            </a:r>
            <a:r>
              <a:rPr lang="en-US" sz="2499" dirty="0">
                <a:solidFill>
                  <a:srgbClr val="222355"/>
                </a:solidFill>
                <a:latin typeface="Roboto"/>
                <a:ea typeface="Roboto"/>
                <a:cs typeface="Roboto"/>
                <a:sym typeface="Roboto"/>
              </a:rPr>
              <a:t> la </a:t>
            </a:r>
            <a:r>
              <a:rPr lang="en-US" sz="2499" dirty="0" err="1">
                <a:solidFill>
                  <a:srgbClr val="222355"/>
                </a:solidFill>
                <a:latin typeface="Roboto"/>
                <a:ea typeface="Roboto"/>
                <a:cs typeface="Roboto"/>
                <a:sym typeface="Roboto"/>
              </a:rPr>
              <a:t>convocatoria</a:t>
            </a:r>
            <a:r>
              <a:rPr lang="en-US" sz="2499" dirty="0">
                <a:solidFill>
                  <a:srgbClr val="222355"/>
                </a:solidFill>
                <a:latin typeface="Roboto"/>
                <a:ea typeface="Roboto"/>
                <a:cs typeface="Roboto"/>
                <a:sym typeface="Roboto"/>
              </a:rPr>
              <a:t> </a:t>
            </a:r>
            <a:r>
              <a:rPr lang="en-US" sz="2499" dirty="0" err="1">
                <a:solidFill>
                  <a:srgbClr val="222355"/>
                </a:solidFill>
                <a:latin typeface="Roboto"/>
                <a:ea typeface="Roboto"/>
                <a:cs typeface="Roboto"/>
                <a:sym typeface="Roboto"/>
              </a:rPr>
              <a:t>Proyectos</a:t>
            </a:r>
            <a:r>
              <a:rPr lang="en-US" sz="2499" dirty="0">
                <a:solidFill>
                  <a:srgbClr val="222355"/>
                </a:solidFill>
                <a:latin typeface="Roboto"/>
                <a:ea typeface="Roboto"/>
                <a:cs typeface="Roboto"/>
                <a:sym typeface="Roboto"/>
              </a:rPr>
              <a:t> </a:t>
            </a:r>
            <a:r>
              <a:rPr lang="en-US" sz="2499" dirty="0" err="1">
                <a:solidFill>
                  <a:srgbClr val="222355"/>
                </a:solidFill>
                <a:latin typeface="Roboto"/>
                <a:ea typeface="Roboto"/>
                <a:cs typeface="Roboto"/>
                <a:sym typeface="Roboto"/>
              </a:rPr>
              <a:t>Investigación</a:t>
            </a:r>
            <a:r>
              <a:rPr lang="en-US" sz="2499" dirty="0">
                <a:solidFill>
                  <a:srgbClr val="222355"/>
                </a:solidFill>
                <a:latin typeface="Roboto"/>
                <a:ea typeface="Roboto"/>
                <a:cs typeface="Roboto"/>
                <a:sym typeface="Roboto"/>
              </a:rPr>
              <a:t> </a:t>
            </a:r>
            <a:r>
              <a:rPr lang="en-US" sz="2499" dirty="0" err="1">
                <a:solidFill>
                  <a:srgbClr val="222355"/>
                </a:solidFill>
                <a:latin typeface="Roboto"/>
                <a:ea typeface="Roboto"/>
                <a:cs typeface="Roboto"/>
                <a:sym typeface="Roboto"/>
              </a:rPr>
              <a:t>Tecnológica</a:t>
            </a:r>
            <a:r>
              <a:rPr lang="en-US" sz="2499" dirty="0">
                <a:solidFill>
                  <a:srgbClr val="222355"/>
                </a:solidFill>
                <a:latin typeface="Roboto"/>
                <a:ea typeface="Roboto"/>
                <a:cs typeface="Roboto"/>
                <a:sym typeface="Roboto"/>
              </a:rPr>
              <a:t> (PIT) o </a:t>
            </a:r>
            <a:r>
              <a:rPr lang="en-US" sz="2499" dirty="0" err="1">
                <a:solidFill>
                  <a:srgbClr val="222355"/>
                </a:solidFill>
                <a:latin typeface="Roboto"/>
                <a:ea typeface="Roboto"/>
                <a:cs typeface="Roboto"/>
                <a:sym typeface="Roboto"/>
              </a:rPr>
              <a:t>Productiva</a:t>
            </a:r>
            <a:r>
              <a:rPr lang="en-US" sz="2499" dirty="0">
                <a:solidFill>
                  <a:srgbClr val="222355"/>
                </a:solidFill>
                <a:latin typeface="Roboto"/>
                <a:ea typeface="Roboto"/>
                <a:cs typeface="Roboto"/>
                <a:sym typeface="Roboto"/>
              </a:rPr>
              <a:t> (PIP). </a:t>
            </a:r>
          </a:p>
        </p:txBody>
      </p:sp>
      <p:sp>
        <p:nvSpPr>
          <p:cNvPr id="18" name="TextBox 18"/>
          <p:cNvSpPr txBox="1"/>
          <p:nvPr/>
        </p:nvSpPr>
        <p:spPr>
          <a:xfrm>
            <a:off x="12789762" y="7142854"/>
            <a:ext cx="4709418" cy="2216150"/>
          </a:xfrm>
          <a:prstGeom prst="rect">
            <a:avLst/>
          </a:prstGeom>
        </p:spPr>
        <p:txBody>
          <a:bodyPr lIns="0" tIns="0" rIns="0" bIns="0" rtlCol="0" anchor="t">
            <a:spAutoFit/>
          </a:bodyPr>
          <a:lstStyle/>
          <a:p>
            <a:pPr algn="just">
              <a:lnSpc>
                <a:spcPts val="2499"/>
              </a:lnSpc>
            </a:pPr>
            <a:r>
              <a:rPr lang="en-US" sz="2499" b="1">
                <a:solidFill>
                  <a:srgbClr val="222355"/>
                </a:solidFill>
                <a:latin typeface="Roboto Bold"/>
                <a:ea typeface="Roboto Bold"/>
                <a:cs typeface="Roboto Bold"/>
                <a:sym typeface="Roboto Bold"/>
              </a:rPr>
              <a:t>TERCER Proyectos Inv. Tecnológica (PIT) o Productiva (PIP):</a:t>
            </a:r>
            <a:r>
              <a:rPr lang="en-US" sz="2499">
                <a:solidFill>
                  <a:srgbClr val="222355"/>
                </a:solidFill>
                <a:latin typeface="Roboto"/>
                <a:ea typeface="Roboto"/>
                <a:cs typeface="Roboto"/>
                <a:sym typeface="Roboto"/>
              </a:rPr>
              <a:t> sólo si el Director ya se postuló con dos (2) proyecto en la convocatoria Proyectos Investigación Tecnológica (PIT) o Productiva (PIP). </a:t>
            </a:r>
          </a:p>
        </p:txBody>
      </p:sp>
      <p:grpSp>
        <p:nvGrpSpPr>
          <p:cNvPr id="19" name="Group 19"/>
          <p:cNvGrpSpPr/>
          <p:nvPr/>
        </p:nvGrpSpPr>
        <p:grpSpPr>
          <a:xfrm>
            <a:off x="733280" y="9359004"/>
            <a:ext cx="5578111" cy="742517"/>
            <a:chOff x="0" y="0"/>
            <a:chExt cx="7437481" cy="990022"/>
          </a:xfrm>
        </p:grpSpPr>
        <p:grpSp>
          <p:nvGrpSpPr>
            <p:cNvPr id="20" name="Group 20"/>
            <p:cNvGrpSpPr/>
            <p:nvPr/>
          </p:nvGrpSpPr>
          <p:grpSpPr>
            <a:xfrm>
              <a:off x="0" y="0"/>
              <a:ext cx="7424781" cy="990022"/>
              <a:chOff x="0" y="0"/>
              <a:chExt cx="1466623" cy="195560"/>
            </a:xfrm>
          </p:grpSpPr>
          <p:sp>
            <p:nvSpPr>
              <p:cNvPr id="21" name="Freeform 21"/>
              <p:cNvSpPr/>
              <p:nvPr/>
            </p:nvSpPr>
            <p:spPr>
              <a:xfrm>
                <a:off x="0" y="0"/>
                <a:ext cx="1466623" cy="195560"/>
              </a:xfrm>
              <a:custGeom>
                <a:avLst/>
                <a:gdLst/>
                <a:ahLst/>
                <a:cxnLst/>
                <a:rect l="l" t="t" r="r" b="b"/>
                <a:pathLst>
                  <a:path w="1466623" h="195560">
                    <a:moveTo>
                      <a:pt x="5561" y="0"/>
                    </a:moveTo>
                    <a:lnTo>
                      <a:pt x="1461062" y="0"/>
                    </a:lnTo>
                    <a:cubicBezTo>
                      <a:pt x="1464134" y="0"/>
                      <a:pt x="1466623" y="2490"/>
                      <a:pt x="1466623" y="5561"/>
                    </a:cubicBezTo>
                    <a:lnTo>
                      <a:pt x="1466623" y="189999"/>
                    </a:lnTo>
                    <a:cubicBezTo>
                      <a:pt x="1466623" y="193070"/>
                      <a:pt x="1464134" y="195560"/>
                      <a:pt x="1461062" y="195560"/>
                    </a:cubicBezTo>
                    <a:lnTo>
                      <a:pt x="5561" y="195560"/>
                    </a:lnTo>
                    <a:cubicBezTo>
                      <a:pt x="2490" y="195560"/>
                      <a:pt x="0" y="193070"/>
                      <a:pt x="0" y="189999"/>
                    </a:cubicBezTo>
                    <a:lnTo>
                      <a:pt x="0" y="5561"/>
                    </a:lnTo>
                    <a:cubicBezTo>
                      <a:pt x="0" y="2490"/>
                      <a:pt x="2490" y="0"/>
                      <a:pt x="5561" y="0"/>
                    </a:cubicBezTo>
                    <a:close/>
                  </a:path>
                </a:pathLst>
              </a:custGeom>
              <a:solidFill>
                <a:srgbClr val="222355"/>
              </a:solidFill>
            </p:spPr>
          </p:sp>
          <p:sp>
            <p:nvSpPr>
              <p:cNvPr id="22" name="TextBox 22"/>
              <p:cNvSpPr txBox="1"/>
              <p:nvPr/>
            </p:nvSpPr>
            <p:spPr>
              <a:xfrm>
                <a:off x="0" y="0"/>
                <a:ext cx="1466623" cy="195560"/>
              </a:xfrm>
              <a:prstGeom prst="rect">
                <a:avLst/>
              </a:prstGeom>
            </p:spPr>
            <p:txBody>
              <a:bodyPr lIns="50800" tIns="50800" rIns="50800" bIns="50800" rtlCol="0" anchor="ctr"/>
              <a:lstStyle/>
              <a:p>
                <a:pPr algn="ctr">
                  <a:lnSpc>
                    <a:spcPts val="1800"/>
                  </a:lnSpc>
                </a:pPr>
                <a:endParaRPr/>
              </a:p>
            </p:txBody>
          </p:sp>
        </p:grpSp>
        <p:sp>
          <p:nvSpPr>
            <p:cNvPr id="23" name="TextBox 23"/>
            <p:cNvSpPr txBox="1"/>
            <p:nvPr/>
          </p:nvSpPr>
          <p:spPr>
            <a:xfrm>
              <a:off x="110116" y="137294"/>
              <a:ext cx="7327366" cy="709083"/>
            </a:xfrm>
            <a:prstGeom prst="rect">
              <a:avLst/>
            </a:prstGeom>
          </p:spPr>
          <p:txBody>
            <a:bodyPr lIns="0" tIns="0" rIns="0" bIns="0" rtlCol="0" anchor="t">
              <a:spAutoFit/>
            </a:bodyPr>
            <a:lstStyle/>
            <a:p>
              <a:pPr algn="just">
                <a:lnSpc>
                  <a:spcPts val="2000"/>
                </a:lnSpc>
              </a:pPr>
              <a:r>
                <a:rPr lang="en-US" sz="2000" b="1">
                  <a:solidFill>
                    <a:srgbClr val="FFFFFF"/>
                  </a:solidFill>
                  <a:latin typeface="Roboto Bold"/>
                  <a:ea typeface="Roboto Bold"/>
                  <a:cs typeface="Roboto Bold"/>
                  <a:sym typeface="Roboto Bold"/>
                </a:rPr>
                <a:t>ATENCIÓN:</a:t>
              </a:r>
              <a:r>
                <a:rPr lang="en-US" sz="2000">
                  <a:solidFill>
                    <a:srgbClr val="FFFFFF"/>
                  </a:solidFill>
                  <a:latin typeface="Roboto"/>
                  <a:ea typeface="Roboto"/>
                  <a:cs typeface="Roboto"/>
                  <a:sym typeface="Roboto"/>
                </a:rPr>
                <a:t> Esta operación, sólo debe realizarla</a:t>
              </a:r>
            </a:p>
            <a:p>
              <a:pPr algn="just">
                <a:lnSpc>
                  <a:spcPts val="2000"/>
                </a:lnSpc>
              </a:pPr>
              <a:r>
                <a:rPr lang="en-US" sz="2000">
                  <a:solidFill>
                    <a:srgbClr val="FFFFFF"/>
                  </a:solidFill>
                  <a:latin typeface="Roboto"/>
                  <a:ea typeface="Roboto"/>
                  <a:cs typeface="Roboto"/>
                  <a:sym typeface="Roboto"/>
                </a:rPr>
                <a:t>el </a:t>
              </a:r>
              <a:r>
                <a:rPr lang="en-US" sz="2000" b="1">
                  <a:solidFill>
                    <a:srgbClr val="FFFFFF"/>
                  </a:solidFill>
                  <a:latin typeface="Roboto Bold"/>
                  <a:ea typeface="Roboto Bold"/>
                  <a:cs typeface="Roboto Bold"/>
                  <a:sym typeface="Roboto Bold"/>
                </a:rPr>
                <a:t>DIRECTOR</a:t>
              </a:r>
              <a:r>
                <a:rPr lang="en-US" sz="2000">
                  <a:solidFill>
                    <a:srgbClr val="FFFFFF"/>
                  </a:solidFill>
                  <a:latin typeface="Roboto"/>
                  <a:ea typeface="Roboto"/>
                  <a:cs typeface="Roboto"/>
                  <a:sym typeface="Roboto"/>
                </a:rPr>
                <a:t> del proyecto. </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27" t="-15193" b="-15193"/>
            </a:stretch>
          </a:blipFill>
        </p:spPr>
      </p:sp>
      <p:grpSp>
        <p:nvGrpSpPr>
          <p:cNvPr id="3" name="Group 3"/>
          <p:cNvGrpSpPr/>
          <p:nvPr/>
        </p:nvGrpSpPr>
        <p:grpSpPr>
          <a:xfrm>
            <a:off x="-18474" y="2"/>
            <a:ext cx="245538" cy="10286998"/>
            <a:chOff x="0" y="0"/>
            <a:chExt cx="327384" cy="13715998"/>
          </a:xfrm>
        </p:grpSpPr>
        <p:sp>
          <p:nvSpPr>
            <p:cNvPr id="4" name="Freeform 4"/>
            <p:cNvSpPr/>
            <p:nvPr/>
          </p:nvSpPr>
          <p:spPr>
            <a:xfrm>
              <a:off x="0" y="0"/>
              <a:ext cx="327395" cy="13716000"/>
            </a:xfrm>
            <a:custGeom>
              <a:avLst/>
              <a:gdLst/>
              <a:ahLst/>
              <a:cxnLst/>
              <a:rect l="l" t="t" r="r" b="b"/>
              <a:pathLst>
                <a:path w="327395" h="13716000">
                  <a:moveTo>
                    <a:pt x="0" y="0"/>
                  </a:moveTo>
                  <a:lnTo>
                    <a:pt x="327395" y="0"/>
                  </a:lnTo>
                  <a:lnTo>
                    <a:pt x="327395" y="13716000"/>
                  </a:lnTo>
                  <a:lnTo>
                    <a:pt x="0" y="13716000"/>
                  </a:lnTo>
                  <a:close/>
                </a:path>
              </a:pathLst>
            </a:custGeom>
            <a:solidFill>
              <a:srgbClr val="EC0089"/>
            </a:solidFill>
          </p:spPr>
        </p:sp>
      </p:grpSp>
      <p:sp>
        <p:nvSpPr>
          <p:cNvPr id="5" name="Freeform 5"/>
          <p:cNvSpPr/>
          <p:nvPr/>
        </p:nvSpPr>
        <p:spPr>
          <a:xfrm>
            <a:off x="13723077" y="2"/>
            <a:ext cx="3845146" cy="1116027"/>
          </a:xfrm>
          <a:custGeom>
            <a:avLst/>
            <a:gdLst/>
            <a:ahLst/>
            <a:cxnLst/>
            <a:rect l="l" t="t" r="r" b="b"/>
            <a:pathLst>
              <a:path w="3845146" h="1116027">
                <a:moveTo>
                  <a:pt x="0" y="0"/>
                </a:moveTo>
                <a:lnTo>
                  <a:pt x="3845147" y="0"/>
                </a:lnTo>
                <a:lnTo>
                  <a:pt x="3845147" y="1116026"/>
                </a:lnTo>
                <a:lnTo>
                  <a:pt x="0" y="1116026"/>
                </a:lnTo>
                <a:lnTo>
                  <a:pt x="0" y="0"/>
                </a:lnTo>
                <a:close/>
              </a:path>
            </a:pathLst>
          </a:custGeom>
          <a:blipFill>
            <a:blip r:embed="rId3"/>
            <a:stretch>
              <a:fillRect t="-103" b="-103"/>
            </a:stretch>
          </a:blipFill>
        </p:spPr>
      </p:sp>
      <p:sp>
        <p:nvSpPr>
          <p:cNvPr id="6" name="Freeform 6"/>
          <p:cNvSpPr/>
          <p:nvPr/>
        </p:nvSpPr>
        <p:spPr>
          <a:xfrm>
            <a:off x="10763078" y="244556"/>
            <a:ext cx="3103199" cy="626918"/>
          </a:xfrm>
          <a:custGeom>
            <a:avLst/>
            <a:gdLst/>
            <a:ahLst/>
            <a:cxnLst/>
            <a:rect l="l" t="t" r="r" b="b"/>
            <a:pathLst>
              <a:path w="3103199" h="626918">
                <a:moveTo>
                  <a:pt x="0" y="0"/>
                </a:moveTo>
                <a:lnTo>
                  <a:pt x="3103199" y="0"/>
                </a:lnTo>
                <a:lnTo>
                  <a:pt x="3103199" y="626918"/>
                </a:lnTo>
                <a:lnTo>
                  <a:pt x="0" y="626918"/>
                </a:lnTo>
                <a:lnTo>
                  <a:pt x="0" y="0"/>
                </a:lnTo>
                <a:close/>
              </a:path>
            </a:pathLst>
          </a:custGeom>
          <a:blipFill>
            <a:blip r:embed="rId4"/>
            <a:stretch>
              <a:fillRect/>
            </a:stretch>
          </a:blipFill>
        </p:spPr>
      </p:sp>
      <p:sp>
        <p:nvSpPr>
          <p:cNvPr id="7" name="AutoShape 7"/>
          <p:cNvSpPr/>
          <p:nvPr/>
        </p:nvSpPr>
        <p:spPr>
          <a:xfrm>
            <a:off x="1028700" y="1860370"/>
            <a:ext cx="651032" cy="0"/>
          </a:xfrm>
          <a:prstGeom prst="line">
            <a:avLst/>
          </a:prstGeom>
          <a:ln w="38100" cap="flat">
            <a:solidFill>
              <a:srgbClr val="222355"/>
            </a:solidFill>
            <a:prstDash val="solid"/>
            <a:headEnd type="none" w="sm" len="sm"/>
            <a:tailEnd type="none" w="sm" len="sm"/>
          </a:ln>
        </p:spPr>
      </p:sp>
      <p:sp>
        <p:nvSpPr>
          <p:cNvPr id="8" name="TextBox 8"/>
          <p:cNvSpPr txBox="1"/>
          <p:nvPr/>
        </p:nvSpPr>
        <p:spPr>
          <a:xfrm>
            <a:off x="1028700" y="1184095"/>
            <a:ext cx="10990808" cy="600075"/>
          </a:xfrm>
          <a:prstGeom prst="rect">
            <a:avLst/>
          </a:prstGeom>
        </p:spPr>
        <p:txBody>
          <a:bodyPr lIns="0" tIns="0" rIns="0" bIns="0" rtlCol="0" anchor="t">
            <a:spAutoFit/>
          </a:bodyPr>
          <a:lstStyle/>
          <a:p>
            <a:pPr algn="l">
              <a:lnSpc>
                <a:spcPts val="4799"/>
              </a:lnSpc>
            </a:pPr>
            <a:r>
              <a:rPr lang="en-US" sz="3999" b="1">
                <a:solidFill>
                  <a:srgbClr val="222355"/>
                </a:solidFill>
                <a:latin typeface="Roboto Bold"/>
                <a:ea typeface="Roboto Bold"/>
                <a:cs typeface="Roboto Bold"/>
                <a:sym typeface="Roboto Bold"/>
              </a:rPr>
              <a:t>POSTULACIÓN AL PROYECTO – DIRECTOR</a:t>
            </a:r>
          </a:p>
        </p:txBody>
      </p:sp>
      <p:sp>
        <p:nvSpPr>
          <p:cNvPr id="9" name="TextBox 9"/>
          <p:cNvSpPr txBox="1"/>
          <p:nvPr/>
        </p:nvSpPr>
        <p:spPr>
          <a:xfrm>
            <a:off x="1028700" y="2570227"/>
            <a:ext cx="16171081" cy="800100"/>
          </a:xfrm>
          <a:prstGeom prst="rect">
            <a:avLst/>
          </a:prstGeom>
        </p:spPr>
        <p:txBody>
          <a:bodyPr lIns="0" tIns="0" rIns="0" bIns="0" rtlCol="0" anchor="t">
            <a:spAutoFit/>
          </a:bodyPr>
          <a:lstStyle/>
          <a:p>
            <a:pPr algn="just">
              <a:lnSpc>
                <a:spcPts val="3000"/>
              </a:lnSpc>
            </a:pPr>
            <a:r>
              <a:rPr lang="en-US" sz="3000">
                <a:solidFill>
                  <a:srgbClr val="222355"/>
                </a:solidFill>
                <a:latin typeface="Roboto"/>
                <a:ea typeface="Roboto"/>
                <a:cs typeface="Roboto"/>
                <a:sym typeface="Roboto"/>
              </a:rPr>
              <a:t>En esta pantalla deberá confirmar que conoce las consideraciones enumeradas para postularse a la convocatoria. </a:t>
            </a:r>
          </a:p>
        </p:txBody>
      </p:sp>
      <p:sp>
        <p:nvSpPr>
          <p:cNvPr id="10" name="TextBox 10"/>
          <p:cNvSpPr txBox="1"/>
          <p:nvPr/>
        </p:nvSpPr>
        <p:spPr>
          <a:xfrm>
            <a:off x="1028700" y="1998727"/>
            <a:ext cx="16230600" cy="419100"/>
          </a:xfrm>
          <a:prstGeom prst="rect">
            <a:avLst/>
          </a:prstGeom>
        </p:spPr>
        <p:txBody>
          <a:bodyPr lIns="0" tIns="0" rIns="0" bIns="0" rtlCol="0" anchor="t">
            <a:spAutoFit/>
          </a:bodyPr>
          <a:lstStyle/>
          <a:p>
            <a:pPr algn="just">
              <a:lnSpc>
                <a:spcPts val="3000"/>
              </a:lnSpc>
            </a:pPr>
            <a:r>
              <a:rPr lang="en-US" sz="3000" b="1">
                <a:solidFill>
                  <a:srgbClr val="222355"/>
                </a:solidFill>
                <a:latin typeface="Roboto Bold"/>
                <a:ea typeface="Roboto Bold"/>
                <a:cs typeface="Roboto Bold"/>
                <a:sym typeface="Roboto Bold"/>
              </a:rPr>
              <a:t>2.3. Confirmación para la postulación </a:t>
            </a:r>
          </a:p>
        </p:txBody>
      </p:sp>
      <p:grpSp>
        <p:nvGrpSpPr>
          <p:cNvPr id="11" name="Group 11"/>
          <p:cNvGrpSpPr/>
          <p:nvPr/>
        </p:nvGrpSpPr>
        <p:grpSpPr>
          <a:xfrm>
            <a:off x="1921019" y="3560827"/>
            <a:ext cx="14445963" cy="5989703"/>
            <a:chOff x="0" y="0"/>
            <a:chExt cx="19261284" cy="7986271"/>
          </a:xfrm>
        </p:grpSpPr>
        <p:sp>
          <p:nvSpPr>
            <p:cNvPr id="12" name="Freeform 12"/>
            <p:cNvSpPr/>
            <p:nvPr/>
          </p:nvSpPr>
          <p:spPr>
            <a:xfrm>
              <a:off x="0" y="0"/>
              <a:ext cx="19261284" cy="7986271"/>
            </a:xfrm>
            <a:custGeom>
              <a:avLst/>
              <a:gdLst/>
              <a:ahLst/>
              <a:cxnLst/>
              <a:rect l="l" t="t" r="r" b="b"/>
              <a:pathLst>
                <a:path w="19261284" h="7986271">
                  <a:moveTo>
                    <a:pt x="0" y="0"/>
                  </a:moveTo>
                  <a:lnTo>
                    <a:pt x="19261284" y="0"/>
                  </a:lnTo>
                  <a:lnTo>
                    <a:pt x="19261284" y="7986271"/>
                  </a:lnTo>
                  <a:lnTo>
                    <a:pt x="0" y="7986271"/>
                  </a:lnTo>
                  <a:lnTo>
                    <a:pt x="0" y="0"/>
                  </a:lnTo>
                  <a:close/>
                </a:path>
              </a:pathLst>
            </a:custGeom>
            <a:blipFill>
              <a:blip r:embed="rId5"/>
              <a:stretch>
                <a:fillRect l="-950" t="-3526" r="-1357" b="-3928"/>
              </a:stretch>
            </a:blipFill>
          </p:spPr>
        </p:sp>
        <p:grpSp>
          <p:nvGrpSpPr>
            <p:cNvPr id="13" name="Group 13"/>
            <p:cNvGrpSpPr/>
            <p:nvPr/>
          </p:nvGrpSpPr>
          <p:grpSpPr>
            <a:xfrm>
              <a:off x="0" y="0"/>
              <a:ext cx="19261284" cy="7986271"/>
              <a:chOff x="0" y="0"/>
              <a:chExt cx="3600532" cy="1492882"/>
            </a:xfrm>
          </p:grpSpPr>
          <p:sp>
            <p:nvSpPr>
              <p:cNvPr id="14" name="Freeform 14"/>
              <p:cNvSpPr/>
              <p:nvPr/>
            </p:nvSpPr>
            <p:spPr>
              <a:xfrm>
                <a:off x="0" y="0"/>
                <a:ext cx="3600532" cy="1492882"/>
              </a:xfrm>
              <a:custGeom>
                <a:avLst/>
                <a:gdLst/>
                <a:ahLst/>
                <a:cxnLst/>
                <a:rect l="l" t="t" r="r" b="b"/>
                <a:pathLst>
                  <a:path w="3600532" h="1492882">
                    <a:moveTo>
                      <a:pt x="0" y="0"/>
                    </a:moveTo>
                    <a:lnTo>
                      <a:pt x="3600532" y="0"/>
                    </a:lnTo>
                    <a:lnTo>
                      <a:pt x="3600532" y="1492882"/>
                    </a:lnTo>
                    <a:lnTo>
                      <a:pt x="0" y="1492882"/>
                    </a:lnTo>
                    <a:close/>
                  </a:path>
                </a:pathLst>
              </a:custGeom>
              <a:solidFill>
                <a:srgbClr val="000000">
                  <a:alpha val="0"/>
                </a:srgbClr>
              </a:solidFill>
              <a:ln w="19050" cap="sq">
                <a:solidFill>
                  <a:srgbClr val="A6A6A6"/>
                </a:solidFill>
                <a:prstDash val="solid"/>
                <a:miter/>
              </a:ln>
            </p:spPr>
          </p:sp>
          <p:sp>
            <p:nvSpPr>
              <p:cNvPr id="15" name="TextBox 15"/>
              <p:cNvSpPr txBox="1"/>
              <p:nvPr/>
            </p:nvSpPr>
            <p:spPr>
              <a:xfrm>
                <a:off x="0" y="0"/>
                <a:ext cx="3600532" cy="1492882"/>
              </a:xfrm>
              <a:prstGeom prst="rect">
                <a:avLst/>
              </a:prstGeom>
            </p:spPr>
            <p:txBody>
              <a:bodyPr lIns="50800" tIns="50800" rIns="50800" bIns="50800" rtlCol="0" anchor="ctr"/>
              <a:lstStyle/>
              <a:p>
                <a:pPr algn="ctr">
                  <a:lnSpc>
                    <a:spcPts val="1800"/>
                  </a:lnSpc>
                </a:pPr>
                <a:endParaRPr/>
              </a:p>
            </p:txBody>
          </p:sp>
        </p:gr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27" t="-15193" b="-15193"/>
            </a:stretch>
          </a:blipFill>
        </p:spPr>
      </p:sp>
      <p:grpSp>
        <p:nvGrpSpPr>
          <p:cNvPr id="3" name="Group 3"/>
          <p:cNvGrpSpPr/>
          <p:nvPr/>
        </p:nvGrpSpPr>
        <p:grpSpPr>
          <a:xfrm>
            <a:off x="-18474" y="2"/>
            <a:ext cx="245538" cy="10286998"/>
            <a:chOff x="0" y="0"/>
            <a:chExt cx="327384" cy="13715998"/>
          </a:xfrm>
        </p:grpSpPr>
        <p:sp>
          <p:nvSpPr>
            <p:cNvPr id="4" name="Freeform 4"/>
            <p:cNvSpPr/>
            <p:nvPr/>
          </p:nvSpPr>
          <p:spPr>
            <a:xfrm>
              <a:off x="0" y="0"/>
              <a:ext cx="327395" cy="13716000"/>
            </a:xfrm>
            <a:custGeom>
              <a:avLst/>
              <a:gdLst/>
              <a:ahLst/>
              <a:cxnLst/>
              <a:rect l="l" t="t" r="r" b="b"/>
              <a:pathLst>
                <a:path w="327395" h="13716000">
                  <a:moveTo>
                    <a:pt x="0" y="0"/>
                  </a:moveTo>
                  <a:lnTo>
                    <a:pt x="327395" y="0"/>
                  </a:lnTo>
                  <a:lnTo>
                    <a:pt x="327395" y="13716000"/>
                  </a:lnTo>
                  <a:lnTo>
                    <a:pt x="0" y="13716000"/>
                  </a:lnTo>
                  <a:close/>
                </a:path>
              </a:pathLst>
            </a:custGeom>
            <a:solidFill>
              <a:srgbClr val="EC0089"/>
            </a:solidFill>
          </p:spPr>
        </p:sp>
      </p:grpSp>
      <p:sp>
        <p:nvSpPr>
          <p:cNvPr id="5" name="Freeform 5"/>
          <p:cNvSpPr/>
          <p:nvPr/>
        </p:nvSpPr>
        <p:spPr>
          <a:xfrm>
            <a:off x="13723077" y="2"/>
            <a:ext cx="3845146" cy="1116027"/>
          </a:xfrm>
          <a:custGeom>
            <a:avLst/>
            <a:gdLst/>
            <a:ahLst/>
            <a:cxnLst/>
            <a:rect l="l" t="t" r="r" b="b"/>
            <a:pathLst>
              <a:path w="3845146" h="1116027">
                <a:moveTo>
                  <a:pt x="0" y="0"/>
                </a:moveTo>
                <a:lnTo>
                  <a:pt x="3845147" y="0"/>
                </a:lnTo>
                <a:lnTo>
                  <a:pt x="3845147" y="1116026"/>
                </a:lnTo>
                <a:lnTo>
                  <a:pt x="0" y="1116026"/>
                </a:lnTo>
                <a:lnTo>
                  <a:pt x="0" y="0"/>
                </a:lnTo>
                <a:close/>
              </a:path>
            </a:pathLst>
          </a:custGeom>
          <a:blipFill>
            <a:blip r:embed="rId3"/>
            <a:stretch>
              <a:fillRect t="-103" b="-103"/>
            </a:stretch>
          </a:blipFill>
        </p:spPr>
      </p:sp>
      <p:sp>
        <p:nvSpPr>
          <p:cNvPr id="6" name="Freeform 6"/>
          <p:cNvSpPr/>
          <p:nvPr/>
        </p:nvSpPr>
        <p:spPr>
          <a:xfrm>
            <a:off x="10763078" y="244556"/>
            <a:ext cx="3103199" cy="626918"/>
          </a:xfrm>
          <a:custGeom>
            <a:avLst/>
            <a:gdLst/>
            <a:ahLst/>
            <a:cxnLst/>
            <a:rect l="l" t="t" r="r" b="b"/>
            <a:pathLst>
              <a:path w="3103199" h="626918">
                <a:moveTo>
                  <a:pt x="0" y="0"/>
                </a:moveTo>
                <a:lnTo>
                  <a:pt x="3103199" y="0"/>
                </a:lnTo>
                <a:lnTo>
                  <a:pt x="3103199" y="626918"/>
                </a:lnTo>
                <a:lnTo>
                  <a:pt x="0" y="626918"/>
                </a:lnTo>
                <a:lnTo>
                  <a:pt x="0" y="0"/>
                </a:lnTo>
                <a:close/>
              </a:path>
            </a:pathLst>
          </a:custGeom>
          <a:blipFill>
            <a:blip r:embed="rId4"/>
            <a:stretch>
              <a:fillRect/>
            </a:stretch>
          </a:blipFill>
        </p:spPr>
      </p:sp>
      <p:sp>
        <p:nvSpPr>
          <p:cNvPr id="7" name="AutoShape 7"/>
          <p:cNvSpPr/>
          <p:nvPr/>
        </p:nvSpPr>
        <p:spPr>
          <a:xfrm>
            <a:off x="1028700" y="1860370"/>
            <a:ext cx="651032" cy="0"/>
          </a:xfrm>
          <a:prstGeom prst="line">
            <a:avLst/>
          </a:prstGeom>
          <a:ln w="38100" cap="flat">
            <a:solidFill>
              <a:srgbClr val="222355"/>
            </a:solidFill>
            <a:prstDash val="solid"/>
            <a:headEnd type="none" w="sm" len="sm"/>
            <a:tailEnd type="none" w="sm" len="sm"/>
          </a:ln>
        </p:spPr>
      </p:sp>
      <p:grpSp>
        <p:nvGrpSpPr>
          <p:cNvPr id="8" name="Group 8"/>
          <p:cNvGrpSpPr/>
          <p:nvPr/>
        </p:nvGrpSpPr>
        <p:grpSpPr>
          <a:xfrm>
            <a:off x="821604" y="3586227"/>
            <a:ext cx="17277910" cy="6534996"/>
            <a:chOff x="0" y="0"/>
            <a:chExt cx="23037214" cy="8713328"/>
          </a:xfrm>
        </p:grpSpPr>
        <p:sp>
          <p:nvSpPr>
            <p:cNvPr id="9" name="Freeform 9"/>
            <p:cNvSpPr/>
            <p:nvPr/>
          </p:nvSpPr>
          <p:spPr>
            <a:xfrm>
              <a:off x="0" y="0"/>
              <a:ext cx="20229638" cy="8433485"/>
            </a:xfrm>
            <a:custGeom>
              <a:avLst/>
              <a:gdLst/>
              <a:ahLst/>
              <a:cxnLst/>
              <a:rect l="l" t="t" r="r" b="b"/>
              <a:pathLst>
                <a:path w="20229638" h="8433485">
                  <a:moveTo>
                    <a:pt x="0" y="0"/>
                  </a:moveTo>
                  <a:lnTo>
                    <a:pt x="20229638" y="0"/>
                  </a:lnTo>
                  <a:lnTo>
                    <a:pt x="20229638" y="8433485"/>
                  </a:lnTo>
                  <a:lnTo>
                    <a:pt x="0" y="8433485"/>
                  </a:lnTo>
                  <a:lnTo>
                    <a:pt x="0" y="0"/>
                  </a:lnTo>
                  <a:close/>
                </a:path>
              </a:pathLst>
            </a:custGeom>
            <a:blipFill>
              <a:blip r:embed="rId5"/>
              <a:stretch>
                <a:fillRect t="-15419" b="-15419"/>
              </a:stretch>
            </a:blipFill>
          </p:spPr>
        </p:sp>
        <p:grpSp>
          <p:nvGrpSpPr>
            <p:cNvPr id="10" name="Group 10"/>
            <p:cNvGrpSpPr/>
            <p:nvPr/>
          </p:nvGrpSpPr>
          <p:grpSpPr>
            <a:xfrm>
              <a:off x="0" y="0"/>
              <a:ext cx="20229638" cy="8433485"/>
              <a:chOff x="0" y="0"/>
              <a:chExt cx="3781548" cy="1576480"/>
            </a:xfrm>
          </p:grpSpPr>
          <p:sp>
            <p:nvSpPr>
              <p:cNvPr id="11" name="Freeform 11"/>
              <p:cNvSpPr/>
              <p:nvPr/>
            </p:nvSpPr>
            <p:spPr>
              <a:xfrm>
                <a:off x="0" y="0"/>
                <a:ext cx="3781547" cy="1576480"/>
              </a:xfrm>
              <a:custGeom>
                <a:avLst/>
                <a:gdLst/>
                <a:ahLst/>
                <a:cxnLst/>
                <a:rect l="l" t="t" r="r" b="b"/>
                <a:pathLst>
                  <a:path w="3781547" h="1576480">
                    <a:moveTo>
                      <a:pt x="0" y="0"/>
                    </a:moveTo>
                    <a:lnTo>
                      <a:pt x="3781547" y="0"/>
                    </a:lnTo>
                    <a:lnTo>
                      <a:pt x="3781547" y="1576480"/>
                    </a:lnTo>
                    <a:lnTo>
                      <a:pt x="0" y="1576480"/>
                    </a:lnTo>
                    <a:close/>
                  </a:path>
                </a:pathLst>
              </a:custGeom>
              <a:solidFill>
                <a:srgbClr val="000000">
                  <a:alpha val="0"/>
                </a:srgbClr>
              </a:solidFill>
              <a:ln w="19050" cap="sq">
                <a:solidFill>
                  <a:srgbClr val="A6A6A6"/>
                </a:solidFill>
                <a:prstDash val="solid"/>
                <a:miter/>
              </a:ln>
            </p:spPr>
          </p:sp>
          <p:sp>
            <p:nvSpPr>
              <p:cNvPr id="12" name="TextBox 12"/>
              <p:cNvSpPr txBox="1"/>
              <p:nvPr/>
            </p:nvSpPr>
            <p:spPr>
              <a:xfrm>
                <a:off x="0" y="0"/>
                <a:ext cx="3781548" cy="1576480"/>
              </a:xfrm>
              <a:prstGeom prst="rect">
                <a:avLst/>
              </a:prstGeom>
            </p:spPr>
            <p:txBody>
              <a:bodyPr lIns="53681" tIns="53681" rIns="53681" bIns="53681" rtlCol="0" anchor="ctr"/>
              <a:lstStyle/>
              <a:p>
                <a:pPr algn="ctr">
                  <a:lnSpc>
                    <a:spcPts val="1800"/>
                  </a:lnSpc>
                </a:pPr>
                <a:endParaRPr/>
              </a:p>
            </p:txBody>
          </p:sp>
        </p:grpSp>
        <p:grpSp>
          <p:nvGrpSpPr>
            <p:cNvPr id="13" name="Group 13"/>
            <p:cNvGrpSpPr/>
            <p:nvPr/>
          </p:nvGrpSpPr>
          <p:grpSpPr>
            <a:xfrm>
              <a:off x="5878470" y="68972"/>
              <a:ext cx="5228072" cy="512912"/>
              <a:chOff x="0" y="0"/>
              <a:chExt cx="1374658" cy="134864"/>
            </a:xfrm>
          </p:grpSpPr>
          <p:sp>
            <p:nvSpPr>
              <p:cNvPr id="14" name="Freeform 14"/>
              <p:cNvSpPr/>
              <p:nvPr/>
            </p:nvSpPr>
            <p:spPr>
              <a:xfrm>
                <a:off x="0" y="0"/>
                <a:ext cx="1374658" cy="134864"/>
              </a:xfrm>
              <a:custGeom>
                <a:avLst/>
                <a:gdLst/>
                <a:ahLst/>
                <a:cxnLst/>
                <a:rect l="l" t="t" r="r" b="b"/>
                <a:pathLst>
                  <a:path w="1374658" h="134864">
                    <a:moveTo>
                      <a:pt x="25668" y="0"/>
                    </a:moveTo>
                    <a:lnTo>
                      <a:pt x="1348990" y="0"/>
                    </a:lnTo>
                    <a:cubicBezTo>
                      <a:pt x="1355798" y="0"/>
                      <a:pt x="1362327" y="2704"/>
                      <a:pt x="1367140" y="7518"/>
                    </a:cubicBezTo>
                    <a:cubicBezTo>
                      <a:pt x="1371954" y="12332"/>
                      <a:pt x="1374658" y="18860"/>
                      <a:pt x="1374658" y="25668"/>
                    </a:cubicBezTo>
                    <a:lnTo>
                      <a:pt x="1374658" y="109196"/>
                    </a:lnTo>
                    <a:cubicBezTo>
                      <a:pt x="1374658" y="116004"/>
                      <a:pt x="1371954" y="122532"/>
                      <a:pt x="1367140" y="127346"/>
                    </a:cubicBezTo>
                    <a:cubicBezTo>
                      <a:pt x="1362327" y="132160"/>
                      <a:pt x="1355798" y="134864"/>
                      <a:pt x="1348990" y="134864"/>
                    </a:cubicBezTo>
                    <a:lnTo>
                      <a:pt x="25668" y="134864"/>
                    </a:lnTo>
                    <a:cubicBezTo>
                      <a:pt x="18860" y="134864"/>
                      <a:pt x="12332" y="132160"/>
                      <a:pt x="7518" y="127346"/>
                    </a:cubicBezTo>
                    <a:cubicBezTo>
                      <a:pt x="2704" y="122532"/>
                      <a:pt x="0" y="116004"/>
                      <a:pt x="0" y="109196"/>
                    </a:cubicBezTo>
                    <a:lnTo>
                      <a:pt x="0" y="25668"/>
                    </a:lnTo>
                    <a:cubicBezTo>
                      <a:pt x="0" y="18860"/>
                      <a:pt x="2704" y="12332"/>
                      <a:pt x="7518" y="7518"/>
                    </a:cubicBezTo>
                    <a:cubicBezTo>
                      <a:pt x="12332" y="2704"/>
                      <a:pt x="18860" y="0"/>
                      <a:pt x="25668" y="0"/>
                    </a:cubicBezTo>
                    <a:close/>
                  </a:path>
                </a:pathLst>
              </a:custGeom>
              <a:solidFill>
                <a:srgbClr val="000000">
                  <a:alpha val="0"/>
                </a:srgbClr>
              </a:solidFill>
              <a:ln w="38100" cap="sq">
                <a:solidFill>
                  <a:srgbClr val="D0005F"/>
                </a:solidFill>
                <a:prstDash val="solid"/>
                <a:miter/>
              </a:ln>
            </p:spPr>
          </p:sp>
          <p:sp>
            <p:nvSpPr>
              <p:cNvPr id="15" name="TextBox 15"/>
              <p:cNvSpPr txBox="1"/>
              <p:nvPr/>
            </p:nvSpPr>
            <p:spPr>
              <a:xfrm>
                <a:off x="0" y="0"/>
                <a:ext cx="1374658" cy="134864"/>
              </a:xfrm>
              <a:prstGeom prst="rect">
                <a:avLst/>
              </a:prstGeom>
            </p:spPr>
            <p:txBody>
              <a:bodyPr lIns="38163" tIns="38163" rIns="38163" bIns="38163" rtlCol="0" anchor="ctr"/>
              <a:lstStyle/>
              <a:p>
                <a:pPr algn="ctr">
                  <a:lnSpc>
                    <a:spcPts val="1800"/>
                  </a:lnSpc>
                </a:pPr>
                <a:endParaRPr/>
              </a:p>
            </p:txBody>
          </p:sp>
        </p:grpSp>
        <p:grpSp>
          <p:nvGrpSpPr>
            <p:cNvPr id="16" name="Group 16"/>
            <p:cNvGrpSpPr/>
            <p:nvPr/>
          </p:nvGrpSpPr>
          <p:grpSpPr>
            <a:xfrm>
              <a:off x="4907488" y="1563716"/>
              <a:ext cx="13882952" cy="4612674"/>
              <a:chOff x="0" y="0"/>
              <a:chExt cx="3650354" cy="1212847"/>
            </a:xfrm>
          </p:grpSpPr>
          <p:sp>
            <p:nvSpPr>
              <p:cNvPr id="17" name="Freeform 17"/>
              <p:cNvSpPr/>
              <p:nvPr/>
            </p:nvSpPr>
            <p:spPr>
              <a:xfrm>
                <a:off x="0" y="0"/>
                <a:ext cx="3650354" cy="1212847"/>
              </a:xfrm>
              <a:custGeom>
                <a:avLst/>
                <a:gdLst/>
                <a:ahLst/>
                <a:cxnLst/>
                <a:rect l="l" t="t" r="r" b="b"/>
                <a:pathLst>
                  <a:path w="3650354" h="1212847">
                    <a:moveTo>
                      <a:pt x="9666" y="0"/>
                    </a:moveTo>
                    <a:lnTo>
                      <a:pt x="3640688" y="0"/>
                    </a:lnTo>
                    <a:cubicBezTo>
                      <a:pt x="3646026" y="0"/>
                      <a:pt x="3650354" y="4328"/>
                      <a:pt x="3650354" y="9666"/>
                    </a:cubicBezTo>
                    <a:lnTo>
                      <a:pt x="3650354" y="1203181"/>
                    </a:lnTo>
                    <a:cubicBezTo>
                      <a:pt x="3650354" y="1208519"/>
                      <a:pt x="3646026" y="1212847"/>
                      <a:pt x="3640688" y="1212847"/>
                    </a:cubicBezTo>
                    <a:lnTo>
                      <a:pt x="9666" y="1212847"/>
                    </a:lnTo>
                    <a:cubicBezTo>
                      <a:pt x="4328" y="1212847"/>
                      <a:pt x="0" y="1208519"/>
                      <a:pt x="0" y="1203181"/>
                    </a:cubicBezTo>
                    <a:lnTo>
                      <a:pt x="0" y="9666"/>
                    </a:lnTo>
                    <a:cubicBezTo>
                      <a:pt x="0" y="4328"/>
                      <a:pt x="4328" y="0"/>
                      <a:pt x="9666" y="0"/>
                    </a:cubicBezTo>
                    <a:close/>
                  </a:path>
                </a:pathLst>
              </a:custGeom>
              <a:solidFill>
                <a:srgbClr val="000000">
                  <a:alpha val="0"/>
                </a:srgbClr>
              </a:solidFill>
              <a:ln w="38100" cap="sq">
                <a:solidFill>
                  <a:srgbClr val="D0005F"/>
                </a:solidFill>
                <a:prstDash val="solid"/>
                <a:miter/>
              </a:ln>
            </p:spPr>
          </p:sp>
          <p:sp>
            <p:nvSpPr>
              <p:cNvPr id="18" name="TextBox 18"/>
              <p:cNvSpPr txBox="1"/>
              <p:nvPr/>
            </p:nvSpPr>
            <p:spPr>
              <a:xfrm>
                <a:off x="0" y="0"/>
                <a:ext cx="3650354" cy="1212847"/>
              </a:xfrm>
              <a:prstGeom prst="rect">
                <a:avLst/>
              </a:prstGeom>
            </p:spPr>
            <p:txBody>
              <a:bodyPr lIns="38163" tIns="38163" rIns="38163" bIns="38163" rtlCol="0" anchor="ctr"/>
              <a:lstStyle/>
              <a:p>
                <a:pPr algn="ctr">
                  <a:lnSpc>
                    <a:spcPts val="1800"/>
                  </a:lnSpc>
                </a:pPr>
                <a:endParaRPr/>
              </a:p>
            </p:txBody>
          </p:sp>
        </p:grpSp>
        <p:grpSp>
          <p:nvGrpSpPr>
            <p:cNvPr id="19" name="Group 19"/>
            <p:cNvGrpSpPr/>
            <p:nvPr/>
          </p:nvGrpSpPr>
          <p:grpSpPr>
            <a:xfrm>
              <a:off x="16839690" y="2302140"/>
              <a:ext cx="1708544" cy="429655"/>
              <a:chOff x="0" y="0"/>
              <a:chExt cx="449241" cy="112973"/>
            </a:xfrm>
          </p:grpSpPr>
          <p:sp>
            <p:nvSpPr>
              <p:cNvPr id="20" name="Freeform 20"/>
              <p:cNvSpPr/>
              <p:nvPr/>
            </p:nvSpPr>
            <p:spPr>
              <a:xfrm>
                <a:off x="0" y="0"/>
                <a:ext cx="449241" cy="112973"/>
              </a:xfrm>
              <a:custGeom>
                <a:avLst/>
                <a:gdLst/>
                <a:ahLst/>
                <a:cxnLst/>
                <a:rect l="l" t="t" r="r" b="b"/>
                <a:pathLst>
                  <a:path w="449241" h="112973">
                    <a:moveTo>
                      <a:pt x="56486" y="0"/>
                    </a:moveTo>
                    <a:lnTo>
                      <a:pt x="392755" y="0"/>
                    </a:lnTo>
                    <a:cubicBezTo>
                      <a:pt x="407736" y="0"/>
                      <a:pt x="422103" y="5951"/>
                      <a:pt x="432696" y="16544"/>
                    </a:cubicBezTo>
                    <a:cubicBezTo>
                      <a:pt x="443290" y="27138"/>
                      <a:pt x="449241" y="41505"/>
                      <a:pt x="449241" y="56486"/>
                    </a:cubicBezTo>
                    <a:lnTo>
                      <a:pt x="449241" y="56486"/>
                    </a:lnTo>
                    <a:cubicBezTo>
                      <a:pt x="449241" y="71467"/>
                      <a:pt x="443290" y="85835"/>
                      <a:pt x="432696" y="96428"/>
                    </a:cubicBezTo>
                    <a:cubicBezTo>
                      <a:pt x="422103" y="107021"/>
                      <a:pt x="407736" y="112973"/>
                      <a:pt x="392755" y="112973"/>
                    </a:cubicBezTo>
                    <a:lnTo>
                      <a:pt x="56486" y="112973"/>
                    </a:lnTo>
                    <a:cubicBezTo>
                      <a:pt x="41505" y="112973"/>
                      <a:pt x="27138" y="107021"/>
                      <a:pt x="16544" y="96428"/>
                    </a:cubicBezTo>
                    <a:cubicBezTo>
                      <a:pt x="5951" y="85835"/>
                      <a:pt x="0" y="71467"/>
                      <a:pt x="0" y="56486"/>
                    </a:cubicBezTo>
                    <a:lnTo>
                      <a:pt x="0" y="56486"/>
                    </a:lnTo>
                    <a:cubicBezTo>
                      <a:pt x="0" y="41505"/>
                      <a:pt x="5951" y="27138"/>
                      <a:pt x="16544" y="16544"/>
                    </a:cubicBezTo>
                    <a:cubicBezTo>
                      <a:pt x="27138" y="5951"/>
                      <a:pt x="41505" y="0"/>
                      <a:pt x="56486" y="0"/>
                    </a:cubicBezTo>
                    <a:close/>
                  </a:path>
                </a:pathLst>
              </a:custGeom>
              <a:solidFill>
                <a:srgbClr val="000000">
                  <a:alpha val="0"/>
                </a:srgbClr>
              </a:solidFill>
              <a:ln w="38100" cap="sq">
                <a:solidFill>
                  <a:srgbClr val="D0005F"/>
                </a:solidFill>
                <a:prstDash val="solid"/>
                <a:miter/>
              </a:ln>
            </p:spPr>
          </p:sp>
          <p:sp>
            <p:nvSpPr>
              <p:cNvPr id="21" name="TextBox 21"/>
              <p:cNvSpPr txBox="1"/>
              <p:nvPr/>
            </p:nvSpPr>
            <p:spPr>
              <a:xfrm>
                <a:off x="0" y="0"/>
                <a:ext cx="449241" cy="112973"/>
              </a:xfrm>
              <a:prstGeom prst="rect">
                <a:avLst/>
              </a:prstGeom>
            </p:spPr>
            <p:txBody>
              <a:bodyPr lIns="38163" tIns="38163" rIns="38163" bIns="38163" rtlCol="0" anchor="ctr"/>
              <a:lstStyle/>
              <a:p>
                <a:pPr algn="ctr">
                  <a:lnSpc>
                    <a:spcPts val="1800"/>
                  </a:lnSpc>
                </a:pPr>
                <a:endParaRPr/>
              </a:p>
            </p:txBody>
          </p:sp>
        </p:grpSp>
        <p:grpSp>
          <p:nvGrpSpPr>
            <p:cNvPr id="22" name="Group 22"/>
            <p:cNvGrpSpPr/>
            <p:nvPr/>
          </p:nvGrpSpPr>
          <p:grpSpPr>
            <a:xfrm>
              <a:off x="8593142" y="6671690"/>
              <a:ext cx="2648843" cy="1551545"/>
              <a:chOff x="0" y="0"/>
              <a:chExt cx="696481" cy="407960"/>
            </a:xfrm>
          </p:grpSpPr>
          <p:sp>
            <p:nvSpPr>
              <p:cNvPr id="23" name="Freeform 23"/>
              <p:cNvSpPr/>
              <p:nvPr/>
            </p:nvSpPr>
            <p:spPr>
              <a:xfrm>
                <a:off x="0" y="0"/>
                <a:ext cx="696481" cy="407960"/>
              </a:xfrm>
              <a:custGeom>
                <a:avLst/>
                <a:gdLst/>
                <a:ahLst/>
                <a:cxnLst/>
                <a:rect l="l" t="t" r="r" b="b"/>
                <a:pathLst>
                  <a:path w="696481" h="407960">
                    <a:moveTo>
                      <a:pt x="50661" y="0"/>
                    </a:moveTo>
                    <a:lnTo>
                      <a:pt x="645820" y="0"/>
                    </a:lnTo>
                    <a:cubicBezTo>
                      <a:pt x="659256" y="0"/>
                      <a:pt x="672142" y="5337"/>
                      <a:pt x="681643" y="14838"/>
                    </a:cubicBezTo>
                    <a:cubicBezTo>
                      <a:pt x="691144" y="24339"/>
                      <a:pt x="696481" y="37225"/>
                      <a:pt x="696481" y="50661"/>
                    </a:cubicBezTo>
                    <a:lnTo>
                      <a:pt x="696481" y="357299"/>
                    </a:lnTo>
                    <a:cubicBezTo>
                      <a:pt x="696481" y="370735"/>
                      <a:pt x="691144" y="383621"/>
                      <a:pt x="681643" y="393122"/>
                    </a:cubicBezTo>
                    <a:cubicBezTo>
                      <a:pt x="672142" y="402622"/>
                      <a:pt x="659256" y="407960"/>
                      <a:pt x="645820" y="407960"/>
                    </a:cubicBezTo>
                    <a:lnTo>
                      <a:pt x="50661" y="407960"/>
                    </a:lnTo>
                    <a:cubicBezTo>
                      <a:pt x="37225" y="407960"/>
                      <a:pt x="24339" y="402622"/>
                      <a:pt x="14838" y="393122"/>
                    </a:cubicBezTo>
                    <a:cubicBezTo>
                      <a:pt x="5337" y="383621"/>
                      <a:pt x="0" y="370735"/>
                      <a:pt x="0" y="357299"/>
                    </a:cubicBezTo>
                    <a:lnTo>
                      <a:pt x="0" y="50661"/>
                    </a:lnTo>
                    <a:cubicBezTo>
                      <a:pt x="0" y="37225"/>
                      <a:pt x="5337" y="24339"/>
                      <a:pt x="14838" y="14838"/>
                    </a:cubicBezTo>
                    <a:cubicBezTo>
                      <a:pt x="24339" y="5337"/>
                      <a:pt x="37225" y="0"/>
                      <a:pt x="50661" y="0"/>
                    </a:cubicBezTo>
                    <a:close/>
                  </a:path>
                </a:pathLst>
              </a:custGeom>
              <a:solidFill>
                <a:srgbClr val="000000">
                  <a:alpha val="0"/>
                </a:srgbClr>
              </a:solidFill>
              <a:ln w="38100" cap="sq">
                <a:solidFill>
                  <a:srgbClr val="D0005F"/>
                </a:solidFill>
                <a:prstDash val="solid"/>
                <a:miter/>
              </a:ln>
            </p:spPr>
          </p:sp>
          <p:sp>
            <p:nvSpPr>
              <p:cNvPr id="24" name="TextBox 24"/>
              <p:cNvSpPr txBox="1"/>
              <p:nvPr/>
            </p:nvSpPr>
            <p:spPr>
              <a:xfrm>
                <a:off x="0" y="0"/>
                <a:ext cx="696481" cy="407960"/>
              </a:xfrm>
              <a:prstGeom prst="rect">
                <a:avLst/>
              </a:prstGeom>
            </p:spPr>
            <p:txBody>
              <a:bodyPr lIns="38163" tIns="38163" rIns="38163" bIns="38163" rtlCol="0" anchor="ctr"/>
              <a:lstStyle/>
              <a:p>
                <a:pPr algn="ctr">
                  <a:lnSpc>
                    <a:spcPts val="1800"/>
                  </a:lnSpc>
                </a:pPr>
                <a:endParaRPr/>
              </a:p>
            </p:txBody>
          </p:sp>
        </p:grpSp>
        <p:grpSp>
          <p:nvGrpSpPr>
            <p:cNvPr id="25" name="Group 25"/>
            <p:cNvGrpSpPr/>
            <p:nvPr/>
          </p:nvGrpSpPr>
          <p:grpSpPr>
            <a:xfrm>
              <a:off x="781080" y="4546036"/>
              <a:ext cx="3180955" cy="1363788"/>
              <a:chOff x="0" y="0"/>
              <a:chExt cx="534540" cy="229176"/>
            </a:xfrm>
          </p:grpSpPr>
          <p:sp>
            <p:nvSpPr>
              <p:cNvPr id="26" name="Freeform 26"/>
              <p:cNvSpPr/>
              <p:nvPr/>
            </p:nvSpPr>
            <p:spPr>
              <a:xfrm>
                <a:off x="0" y="0"/>
                <a:ext cx="534540" cy="229176"/>
              </a:xfrm>
              <a:custGeom>
                <a:avLst/>
                <a:gdLst/>
                <a:ahLst/>
                <a:cxnLst/>
                <a:rect l="l" t="t" r="r" b="b"/>
                <a:pathLst>
                  <a:path w="534540" h="229176">
                    <a:moveTo>
                      <a:pt x="19471" y="0"/>
                    </a:moveTo>
                    <a:lnTo>
                      <a:pt x="515069" y="0"/>
                    </a:lnTo>
                    <a:cubicBezTo>
                      <a:pt x="525822" y="0"/>
                      <a:pt x="534540" y="8717"/>
                      <a:pt x="534540" y="19471"/>
                    </a:cubicBezTo>
                    <a:lnTo>
                      <a:pt x="534540" y="209705"/>
                    </a:lnTo>
                    <a:cubicBezTo>
                      <a:pt x="534540" y="220459"/>
                      <a:pt x="525822" y="229176"/>
                      <a:pt x="515069" y="229176"/>
                    </a:cubicBezTo>
                    <a:lnTo>
                      <a:pt x="19471" y="229176"/>
                    </a:lnTo>
                    <a:cubicBezTo>
                      <a:pt x="8717" y="229176"/>
                      <a:pt x="0" y="220459"/>
                      <a:pt x="0" y="209705"/>
                    </a:cubicBezTo>
                    <a:lnTo>
                      <a:pt x="0" y="19471"/>
                    </a:lnTo>
                    <a:cubicBezTo>
                      <a:pt x="0" y="8717"/>
                      <a:pt x="8717" y="0"/>
                      <a:pt x="19471" y="0"/>
                    </a:cubicBezTo>
                    <a:close/>
                  </a:path>
                </a:pathLst>
              </a:custGeom>
              <a:solidFill>
                <a:srgbClr val="D9D9D9"/>
              </a:solidFill>
              <a:ln w="28575" cap="sq">
                <a:solidFill>
                  <a:srgbClr val="222355"/>
                </a:solidFill>
                <a:prstDash val="solid"/>
                <a:miter/>
              </a:ln>
            </p:spPr>
          </p:sp>
          <p:sp>
            <p:nvSpPr>
              <p:cNvPr id="27" name="TextBox 27"/>
              <p:cNvSpPr txBox="1"/>
              <p:nvPr/>
            </p:nvSpPr>
            <p:spPr>
              <a:xfrm>
                <a:off x="0" y="0"/>
                <a:ext cx="534540" cy="229176"/>
              </a:xfrm>
              <a:prstGeom prst="rect">
                <a:avLst/>
              </a:prstGeom>
            </p:spPr>
            <p:txBody>
              <a:bodyPr lIns="50800" tIns="50800" rIns="50800" bIns="50800" rtlCol="0" anchor="ctr"/>
              <a:lstStyle/>
              <a:p>
                <a:pPr algn="ctr">
                  <a:lnSpc>
                    <a:spcPts val="1800"/>
                  </a:lnSpc>
                </a:pPr>
                <a:endParaRPr/>
              </a:p>
            </p:txBody>
          </p:sp>
        </p:grpSp>
        <p:sp>
          <p:nvSpPr>
            <p:cNvPr id="28" name="TextBox 28"/>
            <p:cNvSpPr txBox="1"/>
            <p:nvPr/>
          </p:nvSpPr>
          <p:spPr>
            <a:xfrm>
              <a:off x="982622" y="4803347"/>
              <a:ext cx="2717633" cy="827326"/>
            </a:xfrm>
            <a:prstGeom prst="rect">
              <a:avLst/>
            </a:prstGeom>
          </p:spPr>
          <p:txBody>
            <a:bodyPr lIns="0" tIns="0" rIns="0" bIns="0" rtlCol="0" anchor="t">
              <a:spAutoFit/>
            </a:bodyPr>
            <a:lstStyle/>
            <a:p>
              <a:pPr algn="ctr">
                <a:lnSpc>
                  <a:spcPts val="2350"/>
                </a:lnSpc>
              </a:pPr>
              <a:r>
                <a:rPr lang="en-US" sz="2350" b="1">
                  <a:solidFill>
                    <a:srgbClr val="222355"/>
                  </a:solidFill>
                  <a:latin typeface="Roboto Bold"/>
                  <a:ea typeface="Roboto Bold"/>
                  <a:cs typeface="Roboto Bold"/>
                  <a:sym typeface="Roboto Bold"/>
                </a:rPr>
                <a:t>Nombre de la convocatoria </a:t>
              </a:r>
            </a:p>
          </p:txBody>
        </p:sp>
        <p:sp>
          <p:nvSpPr>
            <p:cNvPr id="29" name="AutoShape 29"/>
            <p:cNvSpPr/>
            <p:nvPr/>
          </p:nvSpPr>
          <p:spPr>
            <a:xfrm>
              <a:off x="2966068" y="3702716"/>
              <a:ext cx="0" cy="1028053"/>
            </a:xfrm>
            <a:prstGeom prst="line">
              <a:avLst/>
            </a:prstGeom>
            <a:ln w="50800" cap="flat">
              <a:solidFill>
                <a:srgbClr val="222355"/>
              </a:solidFill>
              <a:prstDash val="solid"/>
              <a:headEnd type="none" w="sm" len="sm"/>
              <a:tailEnd type="arrow" w="med" len="sm"/>
            </a:ln>
          </p:spPr>
        </p:sp>
        <p:grpSp>
          <p:nvGrpSpPr>
            <p:cNvPr id="30" name="Group 30"/>
            <p:cNvGrpSpPr/>
            <p:nvPr/>
          </p:nvGrpSpPr>
          <p:grpSpPr>
            <a:xfrm>
              <a:off x="3854527" y="6765568"/>
              <a:ext cx="3180955" cy="1363788"/>
              <a:chOff x="0" y="0"/>
              <a:chExt cx="534540" cy="229176"/>
            </a:xfrm>
          </p:grpSpPr>
          <p:sp>
            <p:nvSpPr>
              <p:cNvPr id="31" name="Freeform 31"/>
              <p:cNvSpPr/>
              <p:nvPr/>
            </p:nvSpPr>
            <p:spPr>
              <a:xfrm>
                <a:off x="0" y="0"/>
                <a:ext cx="534540" cy="229176"/>
              </a:xfrm>
              <a:custGeom>
                <a:avLst/>
                <a:gdLst/>
                <a:ahLst/>
                <a:cxnLst/>
                <a:rect l="l" t="t" r="r" b="b"/>
                <a:pathLst>
                  <a:path w="534540" h="229176">
                    <a:moveTo>
                      <a:pt x="19471" y="0"/>
                    </a:moveTo>
                    <a:lnTo>
                      <a:pt x="515069" y="0"/>
                    </a:lnTo>
                    <a:cubicBezTo>
                      <a:pt x="525822" y="0"/>
                      <a:pt x="534540" y="8717"/>
                      <a:pt x="534540" y="19471"/>
                    </a:cubicBezTo>
                    <a:lnTo>
                      <a:pt x="534540" y="209705"/>
                    </a:lnTo>
                    <a:cubicBezTo>
                      <a:pt x="534540" y="220459"/>
                      <a:pt x="525822" y="229176"/>
                      <a:pt x="515069" y="229176"/>
                    </a:cubicBezTo>
                    <a:lnTo>
                      <a:pt x="19471" y="229176"/>
                    </a:lnTo>
                    <a:cubicBezTo>
                      <a:pt x="8717" y="229176"/>
                      <a:pt x="0" y="220459"/>
                      <a:pt x="0" y="209705"/>
                    </a:cubicBezTo>
                    <a:lnTo>
                      <a:pt x="0" y="19471"/>
                    </a:lnTo>
                    <a:cubicBezTo>
                      <a:pt x="0" y="8717"/>
                      <a:pt x="8717" y="0"/>
                      <a:pt x="19471" y="0"/>
                    </a:cubicBezTo>
                    <a:close/>
                  </a:path>
                </a:pathLst>
              </a:custGeom>
              <a:solidFill>
                <a:srgbClr val="D9D9D9"/>
              </a:solidFill>
              <a:ln w="28575" cap="sq">
                <a:solidFill>
                  <a:srgbClr val="222355"/>
                </a:solidFill>
                <a:prstDash val="solid"/>
                <a:miter/>
              </a:ln>
            </p:spPr>
          </p:sp>
          <p:sp>
            <p:nvSpPr>
              <p:cNvPr id="32" name="TextBox 32"/>
              <p:cNvSpPr txBox="1"/>
              <p:nvPr/>
            </p:nvSpPr>
            <p:spPr>
              <a:xfrm>
                <a:off x="0" y="0"/>
                <a:ext cx="534540" cy="229176"/>
              </a:xfrm>
              <a:prstGeom prst="rect">
                <a:avLst/>
              </a:prstGeom>
            </p:spPr>
            <p:txBody>
              <a:bodyPr lIns="50800" tIns="50800" rIns="50800" bIns="50800" rtlCol="0" anchor="ctr"/>
              <a:lstStyle/>
              <a:p>
                <a:pPr algn="ctr">
                  <a:lnSpc>
                    <a:spcPts val="1800"/>
                  </a:lnSpc>
                </a:pPr>
                <a:endParaRPr/>
              </a:p>
            </p:txBody>
          </p:sp>
        </p:grpSp>
        <p:sp>
          <p:nvSpPr>
            <p:cNvPr id="33" name="TextBox 33"/>
            <p:cNvSpPr txBox="1"/>
            <p:nvPr/>
          </p:nvSpPr>
          <p:spPr>
            <a:xfrm>
              <a:off x="4056069" y="7022879"/>
              <a:ext cx="2717633" cy="827326"/>
            </a:xfrm>
            <a:prstGeom prst="rect">
              <a:avLst/>
            </a:prstGeom>
          </p:spPr>
          <p:txBody>
            <a:bodyPr lIns="0" tIns="0" rIns="0" bIns="0" rtlCol="0" anchor="t">
              <a:spAutoFit/>
            </a:bodyPr>
            <a:lstStyle/>
            <a:p>
              <a:pPr algn="ctr">
                <a:lnSpc>
                  <a:spcPts val="2350"/>
                </a:lnSpc>
              </a:pPr>
              <a:r>
                <a:rPr lang="en-US" sz="2350" b="1">
                  <a:solidFill>
                    <a:srgbClr val="222355"/>
                  </a:solidFill>
                  <a:latin typeface="Roboto Bold"/>
                  <a:ea typeface="Roboto Bold"/>
                  <a:cs typeface="Roboto Bold"/>
                  <a:sym typeface="Roboto Bold"/>
                </a:rPr>
                <a:t>Código del trámite</a:t>
              </a:r>
            </a:p>
          </p:txBody>
        </p:sp>
        <p:sp>
          <p:nvSpPr>
            <p:cNvPr id="34" name="AutoShape 34"/>
            <p:cNvSpPr/>
            <p:nvPr/>
          </p:nvSpPr>
          <p:spPr>
            <a:xfrm flipH="1" flipV="1">
              <a:off x="6621818" y="7472862"/>
              <a:ext cx="1661700" cy="12700"/>
            </a:xfrm>
            <a:prstGeom prst="line">
              <a:avLst/>
            </a:prstGeom>
            <a:ln w="50800" cap="flat">
              <a:solidFill>
                <a:srgbClr val="222355"/>
              </a:solidFill>
              <a:prstDash val="solid"/>
              <a:headEnd type="none" w="sm" len="sm"/>
              <a:tailEnd type="arrow" w="med" len="sm"/>
            </a:ln>
          </p:spPr>
          <p:txBody>
            <a:bodyPr/>
            <a:lstStyle/>
            <a:p>
              <a:endParaRPr lang="es-AR" dirty="0"/>
            </a:p>
          </p:txBody>
        </p:sp>
        <p:grpSp>
          <p:nvGrpSpPr>
            <p:cNvPr id="35" name="Group 35"/>
            <p:cNvGrpSpPr/>
            <p:nvPr/>
          </p:nvGrpSpPr>
          <p:grpSpPr>
            <a:xfrm>
              <a:off x="19637963" y="3020822"/>
              <a:ext cx="3180955" cy="1751929"/>
              <a:chOff x="0" y="0"/>
              <a:chExt cx="534540" cy="294401"/>
            </a:xfrm>
          </p:grpSpPr>
          <p:sp>
            <p:nvSpPr>
              <p:cNvPr id="36" name="Freeform 36"/>
              <p:cNvSpPr/>
              <p:nvPr/>
            </p:nvSpPr>
            <p:spPr>
              <a:xfrm>
                <a:off x="0" y="0"/>
                <a:ext cx="534540" cy="294401"/>
              </a:xfrm>
              <a:custGeom>
                <a:avLst/>
                <a:gdLst/>
                <a:ahLst/>
                <a:cxnLst/>
                <a:rect l="l" t="t" r="r" b="b"/>
                <a:pathLst>
                  <a:path w="534540" h="294401">
                    <a:moveTo>
                      <a:pt x="19471" y="0"/>
                    </a:moveTo>
                    <a:lnTo>
                      <a:pt x="515069" y="0"/>
                    </a:lnTo>
                    <a:cubicBezTo>
                      <a:pt x="525822" y="0"/>
                      <a:pt x="534540" y="8717"/>
                      <a:pt x="534540" y="19471"/>
                    </a:cubicBezTo>
                    <a:lnTo>
                      <a:pt x="534540" y="274930"/>
                    </a:lnTo>
                    <a:cubicBezTo>
                      <a:pt x="534540" y="285683"/>
                      <a:pt x="525822" y="294401"/>
                      <a:pt x="515069" y="294401"/>
                    </a:cubicBezTo>
                    <a:lnTo>
                      <a:pt x="19471" y="294401"/>
                    </a:lnTo>
                    <a:cubicBezTo>
                      <a:pt x="8717" y="294401"/>
                      <a:pt x="0" y="285683"/>
                      <a:pt x="0" y="274930"/>
                    </a:cubicBezTo>
                    <a:lnTo>
                      <a:pt x="0" y="19471"/>
                    </a:lnTo>
                    <a:cubicBezTo>
                      <a:pt x="0" y="8717"/>
                      <a:pt x="8717" y="0"/>
                      <a:pt x="19471" y="0"/>
                    </a:cubicBezTo>
                    <a:close/>
                  </a:path>
                </a:pathLst>
              </a:custGeom>
              <a:solidFill>
                <a:srgbClr val="D9D9D9"/>
              </a:solidFill>
              <a:ln w="28575" cap="sq">
                <a:solidFill>
                  <a:srgbClr val="222355"/>
                </a:solidFill>
                <a:prstDash val="solid"/>
                <a:miter/>
              </a:ln>
            </p:spPr>
          </p:sp>
          <p:sp>
            <p:nvSpPr>
              <p:cNvPr id="37" name="TextBox 37"/>
              <p:cNvSpPr txBox="1"/>
              <p:nvPr/>
            </p:nvSpPr>
            <p:spPr>
              <a:xfrm>
                <a:off x="0" y="0"/>
                <a:ext cx="534540" cy="294401"/>
              </a:xfrm>
              <a:prstGeom prst="rect">
                <a:avLst/>
              </a:prstGeom>
            </p:spPr>
            <p:txBody>
              <a:bodyPr lIns="50800" tIns="50800" rIns="50800" bIns="50800" rtlCol="0" anchor="ctr"/>
              <a:lstStyle/>
              <a:p>
                <a:pPr algn="ctr">
                  <a:lnSpc>
                    <a:spcPts val="1800"/>
                  </a:lnSpc>
                </a:pPr>
                <a:endParaRPr/>
              </a:p>
            </p:txBody>
          </p:sp>
        </p:grpSp>
        <p:sp>
          <p:nvSpPr>
            <p:cNvPr id="38" name="TextBox 38"/>
            <p:cNvSpPr txBox="1"/>
            <p:nvPr/>
          </p:nvSpPr>
          <p:spPr>
            <a:xfrm>
              <a:off x="19839505" y="3278133"/>
              <a:ext cx="2717633" cy="1215467"/>
            </a:xfrm>
            <a:prstGeom prst="rect">
              <a:avLst/>
            </a:prstGeom>
          </p:spPr>
          <p:txBody>
            <a:bodyPr lIns="0" tIns="0" rIns="0" bIns="0" rtlCol="0" anchor="t">
              <a:spAutoFit/>
            </a:bodyPr>
            <a:lstStyle/>
            <a:p>
              <a:pPr algn="ctr">
                <a:lnSpc>
                  <a:spcPts val="2350"/>
                </a:lnSpc>
              </a:pPr>
              <a:r>
                <a:rPr lang="en-US" sz="2350" b="1">
                  <a:solidFill>
                    <a:srgbClr val="222355"/>
                  </a:solidFill>
                  <a:latin typeface="Roboto Bold"/>
                  <a:ea typeface="Roboto Bold"/>
                  <a:cs typeface="Roboto Bold"/>
                  <a:sym typeface="Roboto Bold"/>
                </a:rPr>
                <a:t>Fecha límite para enviar la presentación </a:t>
              </a:r>
            </a:p>
          </p:txBody>
        </p:sp>
        <p:sp>
          <p:nvSpPr>
            <p:cNvPr id="39" name="AutoShape 39"/>
            <p:cNvSpPr/>
            <p:nvPr/>
          </p:nvSpPr>
          <p:spPr>
            <a:xfrm flipH="1" flipV="1">
              <a:off x="18548234" y="2516968"/>
              <a:ext cx="2680206" cy="503854"/>
            </a:xfrm>
            <a:prstGeom prst="line">
              <a:avLst/>
            </a:prstGeom>
            <a:ln w="50800" cap="flat">
              <a:solidFill>
                <a:srgbClr val="222355"/>
              </a:solidFill>
              <a:prstDash val="solid"/>
              <a:headEnd type="arrow" w="med" len="sm"/>
              <a:tailEnd type="none" w="sm" len="sm"/>
            </a:ln>
          </p:spPr>
        </p:sp>
        <p:grpSp>
          <p:nvGrpSpPr>
            <p:cNvPr id="40" name="Group 40"/>
            <p:cNvGrpSpPr/>
            <p:nvPr/>
          </p:nvGrpSpPr>
          <p:grpSpPr>
            <a:xfrm>
              <a:off x="18790439" y="6275680"/>
              <a:ext cx="4246775" cy="2437648"/>
              <a:chOff x="0" y="0"/>
              <a:chExt cx="713644" cy="409632"/>
            </a:xfrm>
          </p:grpSpPr>
          <p:sp>
            <p:nvSpPr>
              <p:cNvPr id="41" name="Freeform 41"/>
              <p:cNvSpPr/>
              <p:nvPr/>
            </p:nvSpPr>
            <p:spPr>
              <a:xfrm>
                <a:off x="0" y="0"/>
                <a:ext cx="713644" cy="409632"/>
              </a:xfrm>
              <a:custGeom>
                <a:avLst/>
                <a:gdLst/>
                <a:ahLst/>
                <a:cxnLst/>
                <a:rect l="l" t="t" r="r" b="b"/>
                <a:pathLst>
                  <a:path w="713644" h="409632">
                    <a:moveTo>
                      <a:pt x="14584" y="0"/>
                    </a:moveTo>
                    <a:lnTo>
                      <a:pt x="699060" y="0"/>
                    </a:lnTo>
                    <a:cubicBezTo>
                      <a:pt x="707114" y="0"/>
                      <a:pt x="713644" y="6530"/>
                      <a:pt x="713644" y="14584"/>
                    </a:cubicBezTo>
                    <a:lnTo>
                      <a:pt x="713644" y="395047"/>
                    </a:lnTo>
                    <a:cubicBezTo>
                      <a:pt x="713644" y="403102"/>
                      <a:pt x="707114" y="409632"/>
                      <a:pt x="699060" y="409632"/>
                    </a:cubicBezTo>
                    <a:lnTo>
                      <a:pt x="14584" y="409632"/>
                    </a:lnTo>
                    <a:cubicBezTo>
                      <a:pt x="6530" y="409632"/>
                      <a:pt x="0" y="403102"/>
                      <a:pt x="0" y="395047"/>
                    </a:cubicBezTo>
                    <a:lnTo>
                      <a:pt x="0" y="14584"/>
                    </a:lnTo>
                    <a:cubicBezTo>
                      <a:pt x="0" y="6530"/>
                      <a:pt x="6530" y="0"/>
                      <a:pt x="14584" y="0"/>
                    </a:cubicBezTo>
                    <a:close/>
                  </a:path>
                </a:pathLst>
              </a:custGeom>
              <a:solidFill>
                <a:srgbClr val="D9D9D9"/>
              </a:solidFill>
              <a:ln w="28575" cap="sq">
                <a:solidFill>
                  <a:srgbClr val="222355"/>
                </a:solidFill>
                <a:prstDash val="solid"/>
                <a:miter/>
              </a:ln>
            </p:spPr>
          </p:sp>
          <p:sp>
            <p:nvSpPr>
              <p:cNvPr id="42" name="TextBox 42"/>
              <p:cNvSpPr txBox="1"/>
              <p:nvPr/>
            </p:nvSpPr>
            <p:spPr>
              <a:xfrm>
                <a:off x="0" y="0"/>
                <a:ext cx="713644" cy="409632"/>
              </a:xfrm>
              <a:prstGeom prst="rect">
                <a:avLst/>
              </a:prstGeom>
            </p:spPr>
            <p:txBody>
              <a:bodyPr lIns="50800" tIns="50800" rIns="50800" bIns="50800" rtlCol="0" anchor="ctr"/>
              <a:lstStyle/>
              <a:p>
                <a:pPr algn="ctr">
                  <a:lnSpc>
                    <a:spcPts val="1800"/>
                  </a:lnSpc>
                </a:pPr>
                <a:endParaRPr/>
              </a:p>
            </p:txBody>
          </p:sp>
        </p:grpSp>
        <p:sp>
          <p:nvSpPr>
            <p:cNvPr id="43" name="TextBox 43"/>
            <p:cNvSpPr txBox="1"/>
            <p:nvPr/>
          </p:nvSpPr>
          <p:spPr>
            <a:xfrm>
              <a:off x="18871288" y="6442046"/>
              <a:ext cx="4085076" cy="2029883"/>
            </a:xfrm>
            <a:prstGeom prst="rect">
              <a:avLst/>
            </a:prstGeom>
          </p:spPr>
          <p:txBody>
            <a:bodyPr lIns="0" tIns="0" rIns="0" bIns="0" rtlCol="0" anchor="t">
              <a:spAutoFit/>
            </a:bodyPr>
            <a:lstStyle/>
            <a:p>
              <a:pPr algn="ctr">
                <a:lnSpc>
                  <a:spcPts val="2000"/>
                </a:lnSpc>
              </a:pPr>
              <a:r>
                <a:rPr lang="en-US" sz="2000" b="1">
                  <a:solidFill>
                    <a:srgbClr val="222355"/>
                  </a:solidFill>
                  <a:latin typeface="Roboto Bold"/>
                  <a:ea typeface="Roboto Bold"/>
                  <a:cs typeface="Roboto Bold"/>
                  <a:sym typeface="Roboto Bold"/>
                </a:rPr>
                <a:t>Otra forma de acceder es desde el panel Principal, donde simplemente deberá presionar sobre el nombre de la sección que desee acceder.</a:t>
              </a:r>
            </a:p>
          </p:txBody>
        </p:sp>
        <p:sp>
          <p:nvSpPr>
            <p:cNvPr id="44" name="AutoShape 44"/>
            <p:cNvSpPr/>
            <p:nvPr/>
          </p:nvSpPr>
          <p:spPr>
            <a:xfrm flipH="1" flipV="1">
              <a:off x="18790439" y="5746426"/>
              <a:ext cx="2477006" cy="652430"/>
            </a:xfrm>
            <a:prstGeom prst="line">
              <a:avLst/>
            </a:prstGeom>
            <a:ln w="50800" cap="flat">
              <a:solidFill>
                <a:srgbClr val="222355"/>
              </a:solidFill>
              <a:prstDash val="solid"/>
              <a:headEnd type="arrow" w="med" len="sm"/>
              <a:tailEnd type="none" w="sm" len="sm"/>
            </a:ln>
          </p:spPr>
        </p:sp>
      </p:grpSp>
      <p:sp>
        <p:nvSpPr>
          <p:cNvPr id="45" name="TextBox 45"/>
          <p:cNvSpPr txBox="1"/>
          <p:nvPr/>
        </p:nvSpPr>
        <p:spPr>
          <a:xfrm>
            <a:off x="1028700" y="1184095"/>
            <a:ext cx="10990808" cy="600075"/>
          </a:xfrm>
          <a:prstGeom prst="rect">
            <a:avLst/>
          </a:prstGeom>
        </p:spPr>
        <p:txBody>
          <a:bodyPr lIns="0" tIns="0" rIns="0" bIns="0" rtlCol="0" anchor="t">
            <a:spAutoFit/>
          </a:bodyPr>
          <a:lstStyle/>
          <a:p>
            <a:pPr algn="l">
              <a:lnSpc>
                <a:spcPts val="4799"/>
              </a:lnSpc>
            </a:pPr>
            <a:r>
              <a:rPr lang="en-US" sz="3999" b="1">
                <a:solidFill>
                  <a:srgbClr val="222355"/>
                </a:solidFill>
                <a:latin typeface="Roboto Bold"/>
                <a:ea typeface="Roboto Bold"/>
                <a:cs typeface="Roboto Bold"/>
                <a:sym typeface="Roboto Bold"/>
              </a:rPr>
              <a:t>POSTULACIÓN AL PROYECTO – DIRECTOR</a:t>
            </a:r>
          </a:p>
        </p:txBody>
      </p:sp>
      <p:sp>
        <p:nvSpPr>
          <p:cNvPr id="46" name="TextBox 46"/>
          <p:cNvSpPr txBox="1"/>
          <p:nvPr/>
        </p:nvSpPr>
        <p:spPr>
          <a:xfrm>
            <a:off x="1028700" y="2446402"/>
            <a:ext cx="16171081" cy="958850"/>
          </a:xfrm>
          <a:prstGeom prst="rect">
            <a:avLst/>
          </a:prstGeom>
        </p:spPr>
        <p:txBody>
          <a:bodyPr lIns="0" tIns="0" rIns="0" bIns="0" rtlCol="0" anchor="t">
            <a:spAutoFit/>
          </a:bodyPr>
          <a:lstStyle/>
          <a:p>
            <a:pPr algn="just">
              <a:lnSpc>
                <a:spcPts val="2499"/>
              </a:lnSpc>
            </a:pPr>
            <a:r>
              <a:rPr lang="en-US" sz="2499">
                <a:solidFill>
                  <a:srgbClr val="222355"/>
                </a:solidFill>
                <a:latin typeface="Roboto"/>
                <a:ea typeface="Roboto"/>
                <a:cs typeface="Roboto"/>
                <a:sym typeface="Roboto"/>
              </a:rPr>
              <a:t>Una vez que se postula en la convocatoria, la primera pantalla que puede observar es la que se muestra a continuación. Para acceder a las diferentes secciones del sistema, debe hacer click sobre las pestañas </a:t>
            </a:r>
            <a:r>
              <a:rPr lang="en-US" sz="2499" b="1">
                <a:solidFill>
                  <a:srgbClr val="222355"/>
                </a:solidFill>
                <a:latin typeface="Roboto Bold"/>
                <a:ea typeface="Roboto Bold"/>
                <a:cs typeface="Roboto Bold"/>
                <a:sym typeface="Roboto Bold"/>
              </a:rPr>
              <a:t>“Principal”, “Carátula” y “Antecedentes”</a:t>
            </a:r>
            <a:r>
              <a:rPr lang="en-US" sz="2499">
                <a:solidFill>
                  <a:srgbClr val="222355"/>
                </a:solidFill>
                <a:latin typeface="Roboto"/>
                <a:ea typeface="Roboto"/>
                <a:cs typeface="Roboto"/>
                <a:sym typeface="Roboto"/>
              </a:rPr>
              <a:t>, cada una de las cuales tiene los sub-ítems correspondientes. </a:t>
            </a:r>
          </a:p>
        </p:txBody>
      </p:sp>
      <p:sp>
        <p:nvSpPr>
          <p:cNvPr id="47" name="TextBox 47"/>
          <p:cNvSpPr txBox="1"/>
          <p:nvPr/>
        </p:nvSpPr>
        <p:spPr>
          <a:xfrm>
            <a:off x="1028700" y="1998727"/>
            <a:ext cx="16230600" cy="419100"/>
          </a:xfrm>
          <a:prstGeom prst="rect">
            <a:avLst/>
          </a:prstGeom>
        </p:spPr>
        <p:txBody>
          <a:bodyPr lIns="0" tIns="0" rIns="0" bIns="0" rtlCol="0" anchor="t">
            <a:spAutoFit/>
          </a:bodyPr>
          <a:lstStyle/>
          <a:p>
            <a:pPr algn="just">
              <a:lnSpc>
                <a:spcPts val="3000"/>
              </a:lnSpc>
            </a:pPr>
            <a:r>
              <a:rPr lang="en-US" sz="3000" b="1">
                <a:solidFill>
                  <a:srgbClr val="222355"/>
                </a:solidFill>
                <a:latin typeface="Roboto Bold"/>
                <a:ea typeface="Roboto Bold"/>
                <a:cs typeface="Roboto Bold"/>
                <a:sym typeface="Roboto Bold"/>
              </a:rPr>
              <a:t>2.4. Pantalla Principal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TotalTime>
  <Words>2098</Words>
  <Application>Microsoft Office PowerPoint</Application>
  <PresentationFormat>Personalizado</PresentationFormat>
  <Paragraphs>127</Paragraphs>
  <Slides>24</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24</vt:i4>
      </vt:variant>
    </vt:vector>
  </HeadingPairs>
  <TitlesOfParts>
    <vt:vector size="30" baseType="lpstr">
      <vt:lpstr>Montserrat Bold</vt:lpstr>
      <vt:lpstr>Roboto</vt:lpstr>
      <vt:lpstr>Calibri</vt:lpstr>
      <vt:lpstr>Arial</vt:lpstr>
      <vt:lpstr>Roboto Bold</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Presentacion Proyectos</dc:title>
  <dc:creator>Natalia Cardenas</dc:creator>
  <cp:lastModifiedBy>Natalia Cardenas</cp:lastModifiedBy>
  <cp:revision>10</cp:revision>
  <dcterms:created xsi:type="dcterms:W3CDTF">2006-08-16T00:00:00Z</dcterms:created>
  <dcterms:modified xsi:type="dcterms:W3CDTF">2025-02-26T17:12:11Z</dcterms:modified>
  <dc:identifier>DAGgBjxqt9I</dc:identifier>
</cp:coreProperties>
</file>