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903487D-0190-4B93-9D9A-9A38313273CB}"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903487D-0190-4B93-9D9A-9A38313273CB}"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903487D-0190-4B93-9D9A-9A38313273CB}"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903487D-0190-4B93-9D9A-9A38313273CB}"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903487D-0190-4B93-9D9A-9A38313273CB}"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903487D-0190-4B93-9D9A-9A38313273CB}" type="datetimeFigureOut">
              <a:rPr lang="es-ES" smtClean="0"/>
              <a:t>25/03/2021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E903487D-0190-4B93-9D9A-9A38313273CB}" type="datetimeFigureOut">
              <a:rPr lang="es-ES" smtClean="0"/>
              <a:t>25/03/2021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903487D-0190-4B93-9D9A-9A38313273CB}" type="datetimeFigureOut">
              <a:rPr lang="es-ES" smtClean="0"/>
              <a:t>25/03/2021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3487D-0190-4B93-9D9A-9A38313273CB}" type="datetimeFigureOut">
              <a:rPr lang="es-ES" smtClean="0"/>
              <a:t>25/03/2021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F767A18-D139-4333-A485-C5061B2C192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903487D-0190-4B93-9D9A-9A38313273CB}" type="datetimeFigureOut">
              <a:rPr lang="es-ES" smtClean="0"/>
              <a:t>25/03/2021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F767A18-D139-4333-A485-C5061B2C1925}"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E903487D-0190-4B93-9D9A-9A38313273CB}" type="datetimeFigureOut">
              <a:rPr lang="es-ES" smtClean="0"/>
              <a:t>25/03/2021</a:t>
            </a:fld>
            <a:endParaRPr lang="es-ES"/>
          </a:p>
        </p:txBody>
      </p:sp>
      <p:sp>
        <p:nvSpPr>
          <p:cNvPr id="9" name="Slide Number Placeholder 8"/>
          <p:cNvSpPr>
            <a:spLocks noGrp="1"/>
          </p:cNvSpPr>
          <p:nvPr>
            <p:ph type="sldNum" sz="quarter" idx="11"/>
          </p:nvPr>
        </p:nvSpPr>
        <p:spPr/>
        <p:txBody>
          <a:bodyPr/>
          <a:lstStyle/>
          <a:p>
            <a:fld id="{BF767A18-D139-4333-A485-C5061B2C1925}"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F767A18-D139-4333-A485-C5061B2C1925}"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903487D-0190-4B93-9D9A-9A38313273CB}" type="datetimeFigureOut">
              <a:rPr lang="es-ES" smtClean="0"/>
              <a:t>25/03/2021</a:t>
            </a:fld>
            <a:endParaRPr lang="es-E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Disposición Reglamentaria</a:t>
            </a:r>
            <a:endParaRPr lang="es-ES" dirty="0"/>
          </a:p>
        </p:txBody>
      </p:sp>
      <p:sp>
        <p:nvSpPr>
          <p:cNvPr id="3" name="2 Subtítulo"/>
          <p:cNvSpPr>
            <a:spLocks noGrp="1"/>
          </p:cNvSpPr>
          <p:nvPr>
            <p:ph type="subTitle" idx="1"/>
          </p:nvPr>
        </p:nvSpPr>
        <p:spPr/>
        <p:txBody>
          <a:bodyPr>
            <a:normAutofit/>
          </a:bodyPr>
          <a:lstStyle/>
          <a:p>
            <a:r>
              <a:rPr lang="es-ES" dirty="0" smtClean="0"/>
              <a:t>Paritaria Nodocente</a:t>
            </a:r>
          </a:p>
          <a:p>
            <a:r>
              <a:rPr lang="es-ES" dirty="0" smtClean="0"/>
              <a:t>3/20</a:t>
            </a:r>
            <a:endParaRPr lang="es-ES" dirty="0"/>
          </a:p>
        </p:txBody>
      </p:sp>
    </p:spTree>
    <p:extLst>
      <p:ext uri="{BB962C8B-B14F-4D97-AF65-F5344CB8AC3E}">
        <p14:creationId xmlns:p14="http://schemas.microsoft.com/office/powerpoint/2010/main" val="17020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305387"/>
            <a:ext cx="8100392" cy="6463308"/>
          </a:xfrm>
          <a:prstGeom prst="rect">
            <a:avLst/>
          </a:prstGeom>
        </p:spPr>
        <p:txBody>
          <a:bodyPr wrap="square">
            <a:spAutoFit/>
          </a:bodyPr>
          <a:lstStyle/>
          <a:p>
            <a:pPr marL="342900" indent="-342900">
              <a:buAutoNum type="arabicParenR"/>
            </a:pPr>
            <a:r>
              <a:rPr lang="es-ES" dirty="0" smtClean="0"/>
              <a:t>La </a:t>
            </a:r>
            <a:r>
              <a:rPr lang="es-ES" dirty="0"/>
              <a:t>autoridad dictará, una vez recibida la homologación </a:t>
            </a:r>
            <a:r>
              <a:rPr lang="es-ES" dirty="0" smtClean="0"/>
              <a:t>del listado </a:t>
            </a:r>
            <a:r>
              <a:rPr lang="es-ES" dirty="0"/>
              <a:t>de aspirantes relevados, el acto administrativo </a:t>
            </a:r>
            <a:r>
              <a:rPr lang="es-ES" dirty="0" smtClean="0"/>
              <a:t>de convocatoria </a:t>
            </a:r>
            <a:r>
              <a:rPr lang="es-ES" dirty="0"/>
              <a:t>al procedimiento de </a:t>
            </a:r>
            <a:r>
              <a:rPr lang="es-ES" dirty="0" smtClean="0"/>
              <a:t>selección</a:t>
            </a:r>
          </a:p>
          <a:p>
            <a:pPr marL="342900" indent="-342900">
              <a:buAutoNum type="arabicParenR"/>
            </a:pPr>
            <a:endParaRPr lang="es-ES" dirty="0"/>
          </a:p>
          <a:p>
            <a:r>
              <a:rPr lang="es-ES" dirty="0" smtClean="0"/>
              <a:t>2) Los </a:t>
            </a:r>
            <a:r>
              <a:rPr lang="es-ES" dirty="0"/>
              <a:t>listados </a:t>
            </a:r>
            <a:r>
              <a:rPr lang="es-ES" dirty="0" smtClean="0"/>
              <a:t>homologados tendrán </a:t>
            </a:r>
            <a:r>
              <a:rPr lang="es-ES" dirty="0"/>
              <a:t>validez de inscripción condicional </a:t>
            </a:r>
            <a:r>
              <a:rPr lang="es-ES" dirty="0" smtClean="0"/>
              <a:t>al procedimiento </a:t>
            </a:r>
            <a:r>
              <a:rPr lang="es-ES" dirty="0"/>
              <a:t>de </a:t>
            </a:r>
            <a:r>
              <a:rPr lang="es-ES" dirty="0" smtClean="0"/>
              <a:t>selección</a:t>
            </a:r>
          </a:p>
          <a:p>
            <a:endParaRPr lang="es-ES" dirty="0"/>
          </a:p>
          <a:p>
            <a:r>
              <a:rPr lang="es-ES" dirty="0" smtClean="0"/>
              <a:t>3) </a:t>
            </a:r>
            <a:r>
              <a:rPr lang="es-ES" dirty="0"/>
              <a:t>El plazo de 5 días hábiles para acreditación </a:t>
            </a:r>
            <a:r>
              <a:rPr lang="es-ES" dirty="0" smtClean="0"/>
              <a:t>de los antecedentes </a:t>
            </a:r>
            <a:r>
              <a:rPr lang="es-ES" dirty="0"/>
              <a:t>y condiciones de los </a:t>
            </a:r>
            <a:r>
              <a:rPr lang="es-ES" dirty="0" smtClean="0"/>
              <a:t>relevados </a:t>
            </a:r>
            <a:r>
              <a:rPr lang="es-ES" dirty="0"/>
              <a:t>establecidas en los Artículos 19° y 21° de la Ordenanza </a:t>
            </a:r>
            <a:r>
              <a:rPr lang="es-ES" dirty="0" smtClean="0"/>
              <a:t>262/02 ,será </a:t>
            </a:r>
            <a:r>
              <a:rPr lang="es-ES" dirty="0"/>
              <a:t>fijado en el acto </a:t>
            </a:r>
            <a:r>
              <a:rPr lang="es-ES" dirty="0" smtClean="0"/>
              <a:t>de convocatoria</a:t>
            </a:r>
            <a:r>
              <a:rPr lang="es-ES" dirty="0"/>
              <a:t>. El mismo deberá definir la modalidad de entrega de </a:t>
            </a:r>
            <a:r>
              <a:rPr lang="es-ES" dirty="0" smtClean="0"/>
              <a:t>la documentación</a:t>
            </a:r>
            <a:r>
              <a:rPr lang="es-ES" dirty="0"/>
              <a:t>, el cual podrá ser presencial o digital. Para el </a:t>
            </a:r>
            <a:r>
              <a:rPr lang="es-ES" dirty="0" smtClean="0"/>
              <a:t>último caso</a:t>
            </a:r>
            <a:r>
              <a:rPr lang="es-ES" dirty="0"/>
              <a:t>, se dispondrá el mecanismo de recepción y guarda de la </a:t>
            </a:r>
            <a:r>
              <a:rPr lang="es-ES" dirty="0" smtClean="0"/>
              <a:t>misma</a:t>
            </a:r>
          </a:p>
          <a:p>
            <a:endParaRPr lang="es-ES" dirty="0"/>
          </a:p>
          <a:p>
            <a:r>
              <a:rPr lang="es-ES" dirty="0" smtClean="0"/>
              <a:t>4) Finalizado </a:t>
            </a:r>
            <a:r>
              <a:rPr lang="es-ES" dirty="0"/>
              <a:t>el periodo de acreditación de antecedentes </a:t>
            </a:r>
            <a:r>
              <a:rPr lang="es-ES" dirty="0" smtClean="0"/>
              <a:t>y condiciones</a:t>
            </a:r>
            <a:r>
              <a:rPr lang="es-ES" dirty="0"/>
              <a:t>, se publicará el listado de </a:t>
            </a:r>
            <a:r>
              <a:rPr lang="es-ES" dirty="0" smtClean="0"/>
              <a:t>sujetos </a:t>
            </a:r>
            <a:r>
              <a:rPr lang="es-ES" dirty="0"/>
              <a:t>que </a:t>
            </a:r>
            <a:r>
              <a:rPr lang="es-ES" dirty="0" smtClean="0"/>
              <a:t>hubieren quedado habilitados para participar así </a:t>
            </a:r>
            <a:r>
              <a:rPr lang="es-ES" dirty="0"/>
              <a:t>como la integración del </a:t>
            </a:r>
            <a:r>
              <a:rPr lang="es-ES" dirty="0" smtClean="0"/>
              <a:t>jurado.</a:t>
            </a:r>
          </a:p>
          <a:p>
            <a:endParaRPr lang="es-ES" dirty="0"/>
          </a:p>
          <a:p>
            <a:r>
              <a:rPr lang="es-ES" dirty="0" smtClean="0"/>
              <a:t>5) </a:t>
            </a:r>
            <a:r>
              <a:rPr lang="es-ES" dirty="0"/>
              <a:t>La prueba de oposición deberá ser realizada en un </a:t>
            </a:r>
            <a:r>
              <a:rPr lang="es-ES" dirty="0" smtClean="0"/>
              <a:t>plazo no </a:t>
            </a:r>
            <a:r>
              <a:rPr lang="es-ES" dirty="0"/>
              <a:t>inferior a 10 días hábiles a contar desde la finalización de </a:t>
            </a:r>
            <a:r>
              <a:rPr lang="es-ES" dirty="0" smtClean="0"/>
              <a:t>del periodo </a:t>
            </a:r>
            <a:r>
              <a:rPr lang="es-ES" dirty="0"/>
              <a:t>de acreditación de antecedentes y condiciones de </a:t>
            </a:r>
            <a:r>
              <a:rPr lang="es-ES" dirty="0" smtClean="0"/>
              <a:t>ingreso</a:t>
            </a:r>
          </a:p>
          <a:p>
            <a:endParaRPr lang="es-ES" dirty="0"/>
          </a:p>
          <a:p>
            <a:r>
              <a:rPr lang="es-ES" dirty="0"/>
              <a:t>El jurado podrá optar por llevar adelante las instancias de </a:t>
            </a:r>
            <a:r>
              <a:rPr lang="es-ES" dirty="0" smtClean="0"/>
              <a:t>oposición en </a:t>
            </a:r>
            <a:r>
              <a:rPr lang="es-ES" dirty="0"/>
              <a:t>formato virtual, presencial o mixto, debiendo comunicar a </a:t>
            </a:r>
            <a:r>
              <a:rPr lang="es-ES" dirty="0" smtClean="0"/>
              <a:t>los aspirantes </a:t>
            </a:r>
            <a:r>
              <a:rPr lang="es-ES" dirty="0"/>
              <a:t>la decisión adoptada con al menos 48 Hs. de antelación</a:t>
            </a:r>
          </a:p>
        </p:txBody>
      </p:sp>
    </p:spTree>
    <p:extLst>
      <p:ext uri="{BB962C8B-B14F-4D97-AF65-F5344CB8AC3E}">
        <p14:creationId xmlns:p14="http://schemas.microsoft.com/office/powerpoint/2010/main" val="100330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88640"/>
            <a:ext cx="8064896" cy="6124754"/>
          </a:xfrm>
          <a:prstGeom prst="rect">
            <a:avLst/>
          </a:prstGeom>
        </p:spPr>
        <p:txBody>
          <a:bodyPr wrap="square">
            <a:spAutoFit/>
          </a:bodyPr>
          <a:lstStyle/>
          <a:p>
            <a:r>
              <a:rPr lang="es-ES" sz="1400" dirty="0" smtClean="0"/>
              <a:t>ARTÍCULO 19°: Para ingresar a la Universidad deberá acreditarse, mediante los regímenes de selección que se establecen por la presente Ordenanza, idoneidad en relación con el cargo a ocupar o función a cumplir, siendo los requisitos mínimos: a) Tener como mínimo 18 años de edad y 60 como máximo. Todo aspirante a ingresar mayor de 40 años y hasta 60 podrá hacerlo si en el momento de concursar el cargo acredita fehacientemente el cumplimiento de los requisitos que hagan posible oportunamente el acceso a la jubilación ordinaria de acuerdo a las prescripciones de la ley previsional vigente que corresponda. b) Poseer aptitud psicofísica para la función a la cual se quiere ingresar que certificará la Dirección de Salud de la Universidad Nacional de La Plata, sin cuya realización no podrá darse curso a designación alguna. c) Conforme lo normado por artículo 8º de la Ley 22.431, modificado por artículo 1º de la Ley 25.689, se dará preferencia, ante iguales condiciones de idoneidad, al ingreso de personas con capacidades diferentes acreditadas conforme a normas nacionales vigentes al momento de la inscripción; siempre que la Dirección de Salud de la Universidad certifique condiciones de aptitud psicofísica para la específica función que se pretende desempeñar. d) Ser argentino nativo, por opción o naturalizado, debiendo estos últimos tener más de cuatro (4) años de ejercicio de la ciudadanía.</a:t>
            </a:r>
          </a:p>
          <a:p>
            <a:endParaRPr lang="es-ES" sz="1400" dirty="0" smtClean="0"/>
          </a:p>
          <a:p>
            <a:r>
              <a:rPr lang="es-ES" sz="1400" dirty="0" smtClean="0"/>
              <a:t>ARTÍCULO 21º: Son requisitos particulares que habrá que acreditar para el ingreso: a) AGRUPAMIENTO TÉCNICO–PROFESIONAL SUBGRUPO A Y AGRUPAMIENTO ASISTENCIAL SUBGRUPO A: Poseer título universitario habilitante para desempeñar funciones propias de la profesión de que se trate. b) AGRUPAMIENTO TÉCNICO–PROFESIONAL SUBGRUPO B Y AGRUPAMIENTO ASISTENCIAL SUBGRUPO B: Poseer título habilitante otorgado por establecimiento oficial o incorporado de enseñanza secundaria, o el que lo reemplace en la estructura educativa vigente al tiempo del ingreso. c) AGRUPAMIENTO ADMINISTRATIVO Y AGRUPAMIENTO ASISTENCIAL SUBGRUPO C: Poseer título o diploma que acredite haber aprobado la educación secundaria en establecimiento oficial o integrado, o la que la reemplace en la estructura educativa vigente al tiempo del ingreso. d) AGRUPAMIENTO MANTENIMIENTO, PRODUCCIÓN Y SERVICIOS GENERALES – SUBGRUPO “B” MANTENIMIENTO Y PRODUCCION, AGRUPAMIENTO MANTENIMIENTO, PRODUCCION Y SERVICIOS GENERALES – SUBGRUPO “C” SERVICIOS GENERALES Y AGRUPAMIENTO ASISTENCIAL SUBGRUPO D: Haber completado la educación primaria o la que la reemplace en la estructura educativa vigente al tiempo del ingreso. </a:t>
            </a:r>
            <a:endParaRPr lang="es-ES" sz="1400" dirty="0"/>
          </a:p>
        </p:txBody>
      </p:sp>
    </p:spTree>
    <p:extLst>
      <p:ext uri="{BB962C8B-B14F-4D97-AF65-F5344CB8AC3E}">
        <p14:creationId xmlns:p14="http://schemas.microsoft.com/office/powerpoint/2010/main" val="400282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332656"/>
            <a:ext cx="7704856" cy="5499328"/>
          </a:xfrm>
          <a:prstGeom prst="rect">
            <a:avLst/>
          </a:prstGeom>
        </p:spPr>
        <p:txBody>
          <a:bodyPr wrap="square">
            <a:spAutoFit/>
          </a:bodyPr>
          <a:lstStyle/>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a:p>
          <a:p>
            <a:pPr algn="just"/>
            <a:endParaRPr lang="es-ES" dirty="0" smtClean="0"/>
          </a:p>
          <a:p>
            <a:pPr algn="just"/>
            <a:endParaRPr lang="es-ES" dirty="0"/>
          </a:p>
          <a:p>
            <a:pPr algn="just"/>
            <a:r>
              <a:rPr lang="es-ES" dirty="0" smtClean="0"/>
              <a:t>El </a:t>
            </a:r>
            <a:r>
              <a:rPr lang="es-ES" dirty="0"/>
              <a:t>tiempo de contratación requerido para el </a:t>
            </a:r>
            <a:r>
              <a:rPr lang="es-ES" dirty="0" smtClean="0"/>
              <a:t>relevamiento efectuado </a:t>
            </a:r>
            <a:r>
              <a:rPr lang="es-ES" dirty="0"/>
              <a:t>en razón de la paritaria 03/20, no será tenido como </a:t>
            </a:r>
            <a:r>
              <a:rPr lang="es-ES" dirty="0" smtClean="0"/>
              <a:t>válido para </a:t>
            </a:r>
            <a:r>
              <a:rPr lang="es-ES" dirty="0"/>
              <a:t>la acreditación del ítem a) del Artículo 32 de la </a:t>
            </a:r>
            <a:r>
              <a:rPr lang="es-ES" dirty="0" smtClean="0"/>
              <a:t>Ordenanza 262/02.</a:t>
            </a:r>
          </a:p>
          <a:p>
            <a:pPr algn="just"/>
            <a:endParaRPr lang="es-ES" dirty="0"/>
          </a:p>
          <a:p>
            <a:pPr algn="just"/>
            <a:r>
              <a:rPr lang="es-ES" dirty="0" smtClean="0"/>
              <a:t>Al </a:t>
            </a:r>
            <a:r>
              <a:rPr lang="es-ES" dirty="0"/>
              <a:t>cómputo de antecedentes para los procedimientos </a:t>
            </a:r>
            <a:r>
              <a:rPr lang="es-ES" dirty="0" smtClean="0"/>
              <a:t>de selección </a:t>
            </a:r>
            <a:r>
              <a:rPr lang="es-ES" dirty="0"/>
              <a:t>aquí regulados será de aplicación lo normado por Resolución</a:t>
            </a:r>
          </a:p>
          <a:p>
            <a:pPr algn="just"/>
            <a:r>
              <a:rPr lang="es-ES" dirty="0"/>
              <a:t>Nº618/13</a:t>
            </a:r>
            <a:r>
              <a:rPr lang="es-ES" dirty="0" smtClean="0"/>
              <a:t>.</a:t>
            </a:r>
          </a:p>
          <a:p>
            <a:pPr algn="just"/>
            <a:endParaRPr lang="es-ES" dirty="0"/>
          </a:p>
          <a:p>
            <a:pPr algn="just"/>
            <a:endParaRPr lang="es-ES" dirty="0" smtClean="0"/>
          </a:p>
          <a:p>
            <a:endParaRPr lang="es-ES" dirty="0" smtClean="0"/>
          </a:p>
          <a:p>
            <a:endParaRPr lang="es-ES" dirty="0"/>
          </a:p>
        </p:txBody>
      </p:sp>
    </p:spTree>
    <p:extLst>
      <p:ext uri="{BB962C8B-B14F-4D97-AF65-F5344CB8AC3E}">
        <p14:creationId xmlns:p14="http://schemas.microsoft.com/office/powerpoint/2010/main" val="247626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97346"/>
            <a:ext cx="8136904" cy="3693319"/>
          </a:xfrm>
          <a:prstGeom prst="rect">
            <a:avLst/>
          </a:prstGeom>
        </p:spPr>
        <p:txBody>
          <a:bodyPr wrap="square">
            <a:spAutoFit/>
          </a:bodyPr>
          <a:lstStyle/>
          <a:p>
            <a:pPr algn="just"/>
            <a:r>
              <a:rPr lang="es-ES" i="1" dirty="0" smtClean="0"/>
              <a:t>ARTICULO 32° (Transitorio): Hasta tanto se implemente el régimen de evaluación de desempeño que adopte la Universidad, bajo el marco de lo regulado por el Convenio Colectivo de Trabajo homologado por Decreto del Poder Ejecutivo Nacional Nº 366/06 y a considerarse en paritaria local, y se registren agentes con tres calificaciones, la evaluación de antecedentes a efectos de la cobertura de vacantes y ascensos en todos los tramos y agrupamientos, se puntuará conforme los criterios que se indican a continuación, abarcando en su conjunto el cuarenta por ciento del total del puntaje: </a:t>
            </a:r>
          </a:p>
          <a:p>
            <a:pPr algn="just"/>
            <a:endParaRPr lang="es-ES" i="1" dirty="0"/>
          </a:p>
          <a:p>
            <a:pPr algn="just"/>
            <a:r>
              <a:rPr lang="es-ES" i="1" dirty="0" smtClean="0"/>
              <a:t>a) A la antigüedad se asignará un máximo de dieciséis por ciento del puntaje total, asignándose ese porcentaje al aspirante que mayor antigüedad detente al momento del concurso. Los puntajes de los aspirantes con menor antigüedad surgirán de aplicar a la antigüedad de cada inscripto un coeficiente, determinado por el cociente entre el puntaje máximo y la cantidad de años de servicio del aspirante más antiguo</a:t>
            </a:r>
            <a:r>
              <a:rPr lang="es-ES" dirty="0" smtClean="0"/>
              <a:t>.</a:t>
            </a:r>
            <a:endParaRPr lang="es-ES" dirty="0"/>
          </a:p>
        </p:txBody>
      </p:sp>
    </p:spTree>
    <p:extLst>
      <p:ext uri="{BB962C8B-B14F-4D97-AF65-F5344CB8AC3E}">
        <p14:creationId xmlns:p14="http://schemas.microsoft.com/office/powerpoint/2010/main" val="2106815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TotalTime>
  <Words>877</Words>
  <Application>Microsoft Office PowerPoint</Application>
  <PresentationFormat>Presentación en pantalla (4:3)</PresentationFormat>
  <Paragraphs>34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Adyacencia</vt:lpstr>
      <vt:lpstr>Disposición Reglamentaria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Disposición Reglamentaria</dc:title>
  <dc:creator>Liliana</dc:creator>
  <cp:lastModifiedBy>Karina</cp:lastModifiedBy>
  <cp:revision>3</cp:revision>
  <dcterms:created xsi:type="dcterms:W3CDTF">2021-03-23T19:53:51Z</dcterms:created>
  <dcterms:modified xsi:type="dcterms:W3CDTF">2021-03-25T16:59:18Z</dcterms:modified>
</cp:coreProperties>
</file>