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6A22524-7E8B-4596-8E7D-DB98425E0EE5}"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5642E74-3B69-4071-8586-107BE113862D}" type="slidenum">
              <a:rPr lang="es-ES" smtClean="0"/>
              <a:t>‹Nº›</a:t>
            </a:fld>
            <a:endParaRPr lang="es-E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6A22524-7E8B-4596-8E7D-DB98425E0EE5}"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6A22524-7E8B-4596-8E7D-DB98425E0EE5}"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6A22524-7E8B-4596-8E7D-DB98425E0EE5}" type="datetimeFigureOut">
              <a:rPr lang="es-ES" smtClean="0"/>
              <a:t>25/03/2021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6A22524-7E8B-4596-8E7D-DB98425E0EE5}" type="datetimeFigureOut">
              <a:rPr lang="es-ES" smtClean="0"/>
              <a:t>25/03/2021</a:t>
            </a:fld>
            <a:endParaRPr lang="es-E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642E74-3B69-4071-8586-107BE113862D}" type="slidenum">
              <a:rPr lang="es-ES" smtClean="0"/>
              <a:t>‹Nº›</a:t>
            </a:fld>
            <a:endParaRPr lang="es-E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6A22524-7E8B-4596-8E7D-DB98425E0EE5}" type="datetimeFigureOut">
              <a:rPr lang="es-ES" smtClean="0"/>
              <a:t>25/03/2021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6A22524-7E8B-4596-8E7D-DB98425E0EE5}" type="datetimeFigureOut">
              <a:rPr lang="es-ES" smtClean="0"/>
              <a:t>25/03/2021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6A22524-7E8B-4596-8E7D-DB98425E0EE5}" type="datetimeFigureOut">
              <a:rPr lang="es-ES" smtClean="0"/>
              <a:t>25/03/2021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6A22524-7E8B-4596-8E7D-DB98425E0EE5}" type="datetimeFigureOut">
              <a:rPr lang="es-ES" smtClean="0"/>
              <a:t>25/03/2021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5642E74-3B69-4071-8586-107BE113862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6A22524-7E8B-4596-8E7D-DB98425E0EE5}" type="datetimeFigureOut">
              <a:rPr lang="es-ES" smtClean="0"/>
              <a:t>25/03/2021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5642E74-3B69-4071-8586-107BE113862D}" type="slidenum">
              <a:rPr lang="es-ES" smtClean="0"/>
              <a:t>‹Nº›</a:t>
            </a:fld>
            <a:endParaRPr lang="es-E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56A22524-7E8B-4596-8E7D-DB98425E0EE5}" type="datetimeFigureOut">
              <a:rPr lang="es-ES" smtClean="0"/>
              <a:t>25/03/2021</a:t>
            </a:fld>
            <a:endParaRPr lang="es-ES"/>
          </a:p>
        </p:txBody>
      </p:sp>
      <p:sp>
        <p:nvSpPr>
          <p:cNvPr id="7" name="Slide Number Placeholder 6"/>
          <p:cNvSpPr>
            <a:spLocks noGrp="1"/>
          </p:cNvSpPr>
          <p:nvPr>
            <p:ph type="sldNum" sz="quarter" idx="12"/>
          </p:nvPr>
        </p:nvSpPr>
        <p:spPr/>
        <p:txBody>
          <a:bodyPr/>
          <a:lstStyle/>
          <a:p>
            <a:fld id="{15642E74-3B69-4071-8586-107BE113862D}" type="slidenum">
              <a:rPr lang="es-ES" smtClean="0"/>
              <a:t>‹Nº›</a:t>
            </a:fld>
            <a:endParaRPr lang="es-E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6A22524-7E8B-4596-8E7D-DB98425E0EE5}" type="datetimeFigureOut">
              <a:rPr lang="es-ES" smtClean="0"/>
              <a:t>25/03/2021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5642E74-3B69-4071-8586-107BE113862D}" type="slidenum">
              <a:rPr lang="es-ES" smtClean="0"/>
              <a:t>‹Nº›</a:t>
            </a:fld>
            <a:endParaRPr lang="es-E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icaela.uriarte@presi.unlp.edu.ar" TargetMode="External"/><Relationship Id="rId2" Type="http://schemas.openxmlformats.org/officeDocument/2006/relationships/hyperlink" Target="mailto:mariela.gorrini@presi.unlp.edu.ar" TargetMode="External"/><Relationship Id="rId1" Type="http://schemas.openxmlformats.org/officeDocument/2006/relationships/slideLayout" Target="../slideLayouts/slideLayout7.xml"/><Relationship Id="rId4" Type="http://schemas.openxmlformats.org/officeDocument/2006/relationships/hyperlink" Target="mailto:prosec.legalytecnica@presi.unlp.edu.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mariela.gorrini@presi.unlp.edu.ar" TargetMode="External"/><Relationship Id="rId2" Type="http://schemas.openxmlformats.org/officeDocument/2006/relationships/hyperlink" Target="mailto:micaela.uriarte@presi.unlp.edu.a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3645024"/>
            <a:ext cx="6409184" cy="1296144"/>
          </a:xfrm>
        </p:spPr>
        <p:txBody>
          <a:bodyPr>
            <a:noAutofit/>
          </a:bodyPr>
          <a:lstStyle/>
          <a:p>
            <a:r>
              <a:rPr lang="es-AR" sz="2400" dirty="0">
                <a:solidFill>
                  <a:schemeClr val="tx1"/>
                </a:solidFill>
              </a:rPr>
              <a:t>DEL PLAN DE FORTALECIMIENTO DE LA PLANTA </a:t>
            </a:r>
            <a:r>
              <a:rPr lang="es-AR" sz="2400" dirty="0" smtClean="0">
                <a:solidFill>
                  <a:schemeClr val="tx1"/>
                </a:solidFill>
              </a:rPr>
              <a:t>NODOCENTE </a:t>
            </a:r>
          </a:p>
          <a:p>
            <a:r>
              <a:rPr lang="es-AR" sz="1600" b="1" dirty="0" smtClean="0">
                <a:solidFill>
                  <a:schemeClr val="tx1"/>
                </a:solidFill>
              </a:rPr>
              <a:t>Disposición PsLyT 23/3/21</a:t>
            </a:r>
            <a:endParaRPr lang="es-ES" sz="1600" b="1" dirty="0">
              <a:solidFill>
                <a:schemeClr val="tx1"/>
              </a:solidFill>
            </a:endParaRPr>
          </a:p>
          <a:p>
            <a:endParaRPr lang="es-ES" sz="2400" dirty="0">
              <a:solidFill>
                <a:schemeClr val="tx1"/>
              </a:solidFill>
            </a:endParaRPr>
          </a:p>
        </p:txBody>
      </p:sp>
      <p:sp>
        <p:nvSpPr>
          <p:cNvPr id="2" name="1 Título"/>
          <p:cNvSpPr>
            <a:spLocks noGrp="1"/>
          </p:cNvSpPr>
          <p:nvPr>
            <p:ph type="ctrTitle"/>
          </p:nvPr>
        </p:nvSpPr>
        <p:spPr>
          <a:xfrm>
            <a:off x="685800" y="692697"/>
            <a:ext cx="7630616" cy="1872208"/>
          </a:xfrm>
        </p:spPr>
        <p:txBody>
          <a:bodyPr>
            <a:normAutofit fontScale="90000"/>
          </a:bodyPr>
          <a:lstStyle/>
          <a:p>
            <a:r>
              <a:rPr lang="es-AR" dirty="0"/>
              <a:t>PROCEDIMIENTO ABREVIADO PARA ASIGNACIÓN DE CONTRATOS DE LOCACION DE SERVICIOS </a:t>
            </a:r>
            <a:endParaRPr lang="es-ES" dirty="0"/>
          </a:p>
        </p:txBody>
      </p:sp>
    </p:spTree>
    <p:extLst>
      <p:ext uri="{BB962C8B-B14F-4D97-AF65-F5344CB8AC3E}">
        <p14:creationId xmlns:p14="http://schemas.microsoft.com/office/powerpoint/2010/main" val="186179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60647"/>
            <a:ext cx="8640960" cy="6463308"/>
          </a:xfrm>
          <a:prstGeom prst="rect">
            <a:avLst/>
          </a:prstGeom>
        </p:spPr>
        <p:txBody>
          <a:bodyPr wrap="square">
            <a:spAutoFit/>
          </a:bodyPr>
          <a:lstStyle/>
          <a:p>
            <a:pPr lvl="0"/>
            <a:r>
              <a:rPr lang="es-AR" u="sng" dirty="0"/>
              <a:t>Pasos previos a la asignación del Contrato de Locación de Servicios:</a:t>
            </a:r>
            <a:br>
              <a:rPr lang="es-AR" u="sng" dirty="0"/>
            </a:br>
            <a:endParaRPr lang="es-ES" dirty="0" smtClean="0"/>
          </a:p>
          <a:p>
            <a:pPr lvl="0"/>
            <a:r>
              <a:rPr lang="es-AR" dirty="0" smtClean="0"/>
              <a:t>Al </a:t>
            </a:r>
            <a:r>
              <a:rPr lang="es-AR" dirty="0"/>
              <a:t>momento de publicar el listado de aspirantes en condiciones de presentarse a cada evaluación, el servicio administrativo de la facultad o dependencia registrará los </a:t>
            </a:r>
            <a:r>
              <a:rPr lang="es-ES_tradnl" dirty="0"/>
              <a:t>siguientes requisitos de ingreso de los aspirantes </a:t>
            </a:r>
            <a:r>
              <a:rPr lang="es-AR" dirty="0"/>
              <a:t>en el sistema SIU Mapuche digitalizando la documentación que los acredite en el siguiente orden</a:t>
            </a:r>
            <a:r>
              <a:rPr lang="es-AR" dirty="0" smtClean="0"/>
              <a:t>:</a:t>
            </a:r>
          </a:p>
          <a:p>
            <a:pPr lvl="1"/>
            <a:endParaRPr lang="es-ES" dirty="0"/>
          </a:p>
          <a:p>
            <a:pPr lvl="0"/>
            <a:r>
              <a:rPr lang="es-AR" dirty="0"/>
              <a:t>Aportes en mayores de 40 años y Títulos : en la pantalla principal </a:t>
            </a:r>
            <a:r>
              <a:rPr lang="es-AR" dirty="0" smtClean="0"/>
              <a:t>– CV</a:t>
            </a:r>
          </a:p>
          <a:p>
            <a:pPr lvl="0"/>
            <a:endParaRPr lang="es-ES" dirty="0"/>
          </a:p>
          <a:p>
            <a:pPr lvl="0"/>
            <a:r>
              <a:rPr lang="es-AR" dirty="0"/>
              <a:t>Copia del DNI y CUIL  en la pantalla principal </a:t>
            </a:r>
            <a:r>
              <a:rPr lang="es-AR" dirty="0" smtClean="0"/>
              <a:t>– CUIL</a:t>
            </a:r>
          </a:p>
          <a:p>
            <a:pPr lvl="0"/>
            <a:endParaRPr lang="es-ES" dirty="0"/>
          </a:p>
          <a:p>
            <a:r>
              <a:rPr lang="es-AR" dirty="0"/>
              <a:t>Y enviara un correo electrónico a la dirección </a:t>
            </a:r>
            <a:r>
              <a:rPr lang="es-AR" b="1" u="sng" dirty="0">
                <a:solidFill>
                  <a:srgbClr val="FF0000"/>
                </a:solidFill>
                <a:hlinkClick r:id="rId2"/>
              </a:rPr>
              <a:t>mariela.gorrini@presi.unlp.edu.ar</a:t>
            </a:r>
            <a:r>
              <a:rPr lang="es-AR" b="1" dirty="0">
                <a:solidFill>
                  <a:srgbClr val="FF0000"/>
                </a:solidFill>
              </a:rPr>
              <a:t> </a:t>
            </a:r>
            <a:r>
              <a:rPr lang="es-AR" dirty="0"/>
              <a:t>con copia a </a:t>
            </a:r>
            <a:r>
              <a:rPr lang="es-AR" b="1" u="sng" dirty="0">
                <a:hlinkClick r:id="rId3"/>
              </a:rPr>
              <a:t>micaela.uriarte@presi.unlp.edu.ar</a:t>
            </a:r>
            <a:r>
              <a:rPr lang="es-AR" b="1" dirty="0"/>
              <a:t> </a:t>
            </a:r>
            <a:r>
              <a:rPr lang="es-AR" dirty="0"/>
              <a:t> Informando el cumplimiento de este apartado</a:t>
            </a:r>
            <a:r>
              <a:rPr lang="es-AR" dirty="0" smtClean="0"/>
              <a:t>.</a:t>
            </a:r>
          </a:p>
          <a:p>
            <a:endParaRPr lang="es-ES" dirty="0"/>
          </a:p>
          <a:p>
            <a:endParaRPr lang="es-ES" dirty="0"/>
          </a:p>
          <a:p>
            <a:pPr lvl="1"/>
            <a:r>
              <a:rPr lang="es-AR" dirty="0"/>
              <a:t>La Dirección general de Personal, fiscalizará las incorporaciones al legajo electrónico e informará el resultado  a la Prosecretaria Legal y Técnica al correo </a:t>
            </a:r>
            <a:r>
              <a:rPr lang="es-AR" b="1" u="sng" dirty="0">
                <a:hlinkClick r:id="rId4"/>
              </a:rPr>
              <a:t>prosec.legalytecnica@presi.unlp.edu.ar</a:t>
            </a:r>
            <a:r>
              <a:rPr lang="es-AR" b="1" dirty="0"/>
              <a:t> </a:t>
            </a:r>
            <a:r>
              <a:rPr lang="es-AR" dirty="0"/>
              <a:t>   con copia a la Facultad o Dependencia requirente. </a:t>
            </a:r>
            <a:endParaRPr lang="es-ES" dirty="0"/>
          </a:p>
          <a:p>
            <a:r>
              <a:rPr lang="es-AR" dirty="0"/>
              <a:t> </a:t>
            </a:r>
            <a:endParaRPr lang="es-ES" dirty="0"/>
          </a:p>
        </p:txBody>
      </p:sp>
    </p:spTree>
    <p:extLst>
      <p:ext uri="{BB962C8B-B14F-4D97-AF65-F5344CB8AC3E}">
        <p14:creationId xmlns:p14="http://schemas.microsoft.com/office/powerpoint/2010/main" val="212997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97346"/>
            <a:ext cx="7920880" cy="5324535"/>
          </a:xfrm>
          <a:prstGeom prst="rect">
            <a:avLst/>
          </a:prstGeom>
        </p:spPr>
        <p:txBody>
          <a:bodyPr wrap="square">
            <a:spAutoFit/>
          </a:bodyPr>
          <a:lstStyle/>
          <a:p>
            <a:pPr lvl="0"/>
            <a:r>
              <a:rPr lang="es-AR" sz="2000" u="sng" dirty="0"/>
              <a:t>Asignación del Contrato de Locación de Servicios</a:t>
            </a:r>
            <a:r>
              <a:rPr lang="es-AR" sz="2000" u="sng" dirty="0" smtClean="0"/>
              <a:t>:</a:t>
            </a:r>
          </a:p>
          <a:p>
            <a:pPr lvl="0"/>
            <a:endParaRPr lang="es-ES" sz="2000" dirty="0"/>
          </a:p>
          <a:p>
            <a:pPr algn="just"/>
            <a:r>
              <a:rPr lang="es-AR" sz="2000" dirty="0"/>
              <a:t>2.1) Elevado que sea, en el expediente de cada uno de los procedimientos de selección relativos al Plan de Fortalecimiento de la Planta Nodocente, el orden de mérito habido, la autoridad dictará resolución o disposición según corresponda, asignando la cantidad de contratos de locación de servicios con renta equiparada al cargo que en cada caso corresponda, conforme lo estipulado para la cuota 2021 del Programa</a:t>
            </a:r>
            <a:r>
              <a:rPr lang="es-AR" sz="2000" dirty="0" smtClean="0"/>
              <a:t>.</a:t>
            </a:r>
          </a:p>
          <a:p>
            <a:endParaRPr lang="es-ES" sz="2000" dirty="0"/>
          </a:p>
          <a:p>
            <a:r>
              <a:rPr lang="es-AR" sz="2000" dirty="0"/>
              <a:t>2.2) Se incluirá un artículo que indique que la erogación se atenderá con los fondos del Plan de Fortalecimiento de la Planta Nodocente, cuota 2021 y otro por el cual se deje establecido que lo resuelto quedará condicionado a la oportuna acreditación de la aptitud psicofísica que certificará la Dirección de Salud Laboral de la Universidad Nacional de La Plata, en el momento en que cada interesado sea citado una vez que lo permitan las condiciones sanitarias</a:t>
            </a:r>
            <a:r>
              <a:rPr lang="es-AR" sz="2000" dirty="0" smtClean="0"/>
              <a:t>.</a:t>
            </a:r>
          </a:p>
          <a:p>
            <a:endParaRPr lang="es-ES" sz="2000" dirty="0"/>
          </a:p>
        </p:txBody>
      </p:sp>
    </p:spTree>
    <p:extLst>
      <p:ext uri="{BB962C8B-B14F-4D97-AF65-F5344CB8AC3E}">
        <p14:creationId xmlns:p14="http://schemas.microsoft.com/office/powerpoint/2010/main" val="165964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260648"/>
            <a:ext cx="7776864" cy="6740307"/>
          </a:xfrm>
          <a:prstGeom prst="rect">
            <a:avLst/>
          </a:prstGeom>
        </p:spPr>
        <p:txBody>
          <a:bodyPr wrap="square">
            <a:spAutoFit/>
          </a:bodyPr>
          <a:lstStyle/>
          <a:p>
            <a:r>
              <a:rPr lang="es-AR" dirty="0"/>
              <a:t>3) Contralor y </a:t>
            </a:r>
            <a:r>
              <a:rPr lang="es-AR" dirty="0" smtClean="0"/>
              <a:t>alta</a:t>
            </a:r>
          </a:p>
          <a:p>
            <a:endParaRPr lang="es-ES" dirty="0"/>
          </a:p>
          <a:p>
            <a:r>
              <a:rPr lang="es-AR" dirty="0"/>
              <a:t>3.1) El servicio administrativo de la Facultad o Dependencia agregará la Resolución o Disposición de asignación de los contratos en el legajo electrónico de los que resultaron beneficiarios en el Ítem CARGOS – DESIGNACION, completará el cargo al que se equipare el contrato y agregará la declaración jurada de datos personales y cargos en la pantalla principal - CUIL. </a:t>
            </a:r>
            <a:endParaRPr lang="es-AR" dirty="0" smtClean="0"/>
          </a:p>
          <a:p>
            <a:endParaRPr lang="es-ES" dirty="0"/>
          </a:p>
          <a:p>
            <a:r>
              <a:rPr lang="es-AR" dirty="0"/>
              <a:t>3.2) Informará el cumplimiento del apartado </a:t>
            </a:r>
            <a:r>
              <a:rPr lang="es-AR" dirty="0" smtClean="0"/>
              <a:t>3.1) </a:t>
            </a:r>
            <a:r>
              <a:rPr lang="es-AR" dirty="0"/>
              <a:t>precedente por correo electrónico a </a:t>
            </a:r>
            <a:r>
              <a:rPr lang="es-AR" b="1" u="sng" dirty="0">
                <a:hlinkClick r:id="rId2"/>
              </a:rPr>
              <a:t>micaela.uriarte@presi.unlp.edu.ar</a:t>
            </a:r>
            <a:r>
              <a:rPr lang="es-AR" b="1" u="sng" dirty="0"/>
              <a:t>  </a:t>
            </a:r>
            <a:r>
              <a:rPr lang="es-AR" dirty="0"/>
              <a:t>con copia a </a:t>
            </a:r>
            <a:r>
              <a:rPr lang="es-AR" b="1" u="sng" dirty="0" smtClean="0">
                <a:hlinkClick r:id="rId3"/>
              </a:rPr>
              <a:t>mariela.gorrini@presi.unlp.edu.ar</a:t>
            </a:r>
            <a:endParaRPr lang="es-AR" b="1" u="sng" dirty="0" smtClean="0"/>
          </a:p>
          <a:p>
            <a:endParaRPr lang="es-ES" dirty="0"/>
          </a:p>
          <a:p>
            <a:r>
              <a:rPr lang="es-AR" dirty="0"/>
              <a:t>3.3) La Dirección General de Personal tramitará el alta de datos personales y la facultad o dependencia enviará la planilla de movimientos a la dirección de liquidaciones</a:t>
            </a:r>
            <a:r>
              <a:rPr lang="es-AR" dirty="0" smtClean="0"/>
              <a:t>.</a:t>
            </a:r>
          </a:p>
          <a:p>
            <a:endParaRPr lang="es-ES" dirty="0"/>
          </a:p>
          <a:p>
            <a:r>
              <a:rPr lang="es-AR" dirty="0"/>
              <a:t>3.4) La Prosecretaria Legal y Técnica controlará que las cantidades de contratos de locación de servicios asignados por cada facultad o dependencia correspondan a la cuota prevista por el Plan de Fortalecimiento de la Planta Nodocente para la cuota 2021 procediendo a la aprobación, total o parcial, o rechazo de las planillas enviadas.</a:t>
            </a:r>
            <a:endParaRPr lang="es-ES" dirty="0"/>
          </a:p>
          <a:p>
            <a:r>
              <a:rPr lang="es-AR" dirty="0"/>
              <a:t> </a:t>
            </a:r>
            <a:endParaRPr lang="es-ES" dirty="0"/>
          </a:p>
        </p:txBody>
      </p:sp>
    </p:spTree>
    <p:extLst>
      <p:ext uri="{BB962C8B-B14F-4D97-AF65-F5344CB8AC3E}">
        <p14:creationId xmlns:p14="http://schemas.microsoft.com/office/powerpoint/2010/main" val="2348766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TotalTime>
  <Words>366</Words>
  <Application>Microsoft Office PowerPoint</Application>
  <PresentationFormat>Presentación en pantalla (4:3)</PresentationFormat>
  <Paragraphs>30</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Boticario</vt:lpstr>
      <vt:lpstr>PROCEDIMIENTO ABREVIADO PARA ASIGNACIÓN DE CONTRATOS DE LOCACION DE SERVICIOS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PROCEDIMIENTO ABREVIADO PARA ASIGNACIÓN DE CONTRATOS DE LOCACION DE SERVICIOS</dc:title>
  <dc:creator>Liliana</dc:creator>
  <cp:lastModifiedBy>Karina</cp:lastModifiedBy>
  <cp:revision>5</cp:revision>
  <dcterms:created xsi:type="dcterms:W3CDTF">2021-03-23T20:26:32Z</dcterms:created>
  <dcterms:modified xsi:type="dcterms:W3CDTF">2021-03-25T17:02:08Z</dcterms:modified>
</cp:coreProperties>
</file>