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33F3F022-7A7F-4D3D-8F49-46D7894701C3}" type="datetimeFigureOut">
              <a:rPr lang="es-ES" smtClean="0"/>
              <a:t>25/03/2021</a:t>
            </a:fld>
            <a:endParaRPr lang="es-ES"/>
          </a:p>
        </p:txBody>
      </p:sp>
      <p:sp>
        <p:nvSpPr>
          <p:cNvPr id="17" name="16 Marcador de pie de página"/>
          <p:cNvSpPr>
            <a:spLocks noGrp="1"/>
          </p:cNvSpPr>
          <p:nvPr>
            <p:ph type="ftr" sz="quarter" idx="11"/>
          </p:nvPr>
        </p:nvSpPr>
        <p:spPr/>
        <p:txBody>
          <a:bodyPr/>
          <a:lstStyle/>
          <a:p>
            <a:endParaRPr lang="es-ES"/>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B75A16F-9CEE-4F00-8C13-FE22DE7F0AC1}" type="slidenum">
              <a:rPr lang="es-ES" smtClean="0"/>
              <a:t>‹Nº›</a:t>
            </a:fld>
            <a:endParaRPr lang="es-ES"/>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3F3F022-7A7F-4D3D-8F49-46D7894701C3}" type="datetimeFigureOut">
              <a:rPr lang="es-ES" smtClean="0"/>
              <a:t>25/03/2021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B75A16F-9CEE-4F00-8C13-FE22DE7F0AC1}"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FB75A16F-9CEE-4F00-8C13-FE22DE7F0AC1}" type="slidenum">
              <a:rPr lang="es-ES" smtClean="0"/>
              <a:t>‹Nº›</a:t>
            </a:fld>
            <a:endParaRPr lang="es-ES"/>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3F3F022-7A7F-4D3D-8F49-46D7894701C3}" type="datetimeFigureOut">
              <a:rPr lang="es-ES" smtClean="0"/>
              <a:t>25/03/2021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33F3F022-7A7F-4D3D-8F49-46D7894701C3}" type="datetimeFigureOut">
              <a:rPr lang="es-ES" smtClean="0"/>
              <a:t>25/03/2021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4361688" y="1026372"/>
            <a:ext cx="457200" cy="441325"/>
          </a:xfrm>
        </p:spPr>
        <p:txBody>
          <a:bodyPr/>
          <a:lstStyle/>
          <a:p>
            <a:fld id="{FB75A16F-9CEE-4F00-8C13-FE22DE7F0AC1}" type="slidenum">
              <a:rPr lang="es-ES" smtClean="0"/>
              <a:t>‹Nº›</a:t>
            </a:fld>
            <a:endParaRPr lang="es-ES"/>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
          </a:p>
        </p:txBody>
      </p:sp>
      <p:sp>
        <p:nvSpPr>
          <p:cNvPr id="4" name="3 Marcador de fecha"/>
          <p:cNvSpPr>
            <a:spLocks noGrp="1"/>
          </p:cNvSpPr>
          <p:nvPr>
            <p:ph type="dt" sz="half" idx="10"/>
          </p:nvPr>
        </p:nvSpPr>
        <p:spPr/>
        <p:txBody>
          <a:bodyPr/>
          <a:lstStyle/>
          <a:p>
            <a:fld id="{33F3F022-7A7F-4D3D-8F49-46D7894701C3}" type="datetimeFigureOut">
              <a:rPr lang="es-ES" smtClean="0"/>
              <a:t>25/03/2021</a:t>
            </a:fld>
            <a:endParaRPr lang="es-ES"/>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B75A16F-9CEE-4F00-8C13-FE22DE7F0AC1}" type="slidenum">
              <a:rPr lang="es-ES" smtClean="0"/>
              <a:t>‹Nº›</a:t>
            </a:fld>
            <a:endParaRPr lang="es-ES"/>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33F3F022-7A7F-4D3D-8F49-46D7894701C3}" type="datetimeFigureOut">
              <a:rPr lang="es-ES" smtClean="0"/>
              <a:t>25/03/2021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B75A16F-9CEE-4F00-8C13-FE22DE7F0AC1}" type="slidenum">
              <a:rPr lang="es-ES" smtClean="0"/>
              <a:t>‹Nº›</a:t>
            </a:fld>
            <a:endParaRPr lang="es-ES"/>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33F3F022-7A7F-4D3D-8F49-46D7894701C3}" type="datetimeFigureOut">
              <a:rPr lang="es-ES" smtClean="0"/>
              <a:t>25/03/2021</a:t>
            </a:fld>
            <a:endParaRPr lang="es-ES"/>
          </a:p>
        </p:txBody>
      </p:sp>
      <p:sp>
        <p:nvSpPr>
          <p:cNvPr id="8" name="7 Marcador de pie de página"/>
          <p:cNvSpPr>
            <a:spLocks noGrp="1"/>
          </p:cNvSpPr>
          <p:nvPr>
            <p:ph type="ftr" sz="quarter" idx="11"/>
          </p:nvPr>
        </p:nvSpPr>
        <p:spPr>
          <a:xfrm>
            <a:off x="304800" y="6409944"/>
            <a:ext cx="3581400" cy="365760"/>
          </a:xfrm>
        </p:spPr>
        <p:txBody>
          <a:bodyPr/>
          <a:lstStyle/>
          <a:p>
            <a:endParaRPr lang="es-ES"/>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FB75A16F-9CEE-4F00-8C13-FE22DE7F0AC1}" type="slidenum">
              <a:rPr lang="es-ES" smtClean="0"/>
              <a:t>‹Nº›</a:t>
            </a:fld>
            <a:endParaRPr lang="es-ES"/>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3F3F022-7A7F-4D3D-8F49-46D7894701C3}" type="datetimeFigureOut">
              <a:rPr lang="es-ES" smtClean="0"/>
              <a:t>25/03/2021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a:xfrm>
            <a:off x="4343400" y="1036020"/>
            <a:ext cx="457200" cy="441325"/>
          </a:xfrm>
        </p:spPr>
        <p:txBody>
          <a:bodyPr/>
          <a:lstStyle/>
          <a:p>
            <a:fld id="{FB75A16F-9CEE-4F00-8C13-FE22DE7F0AC1}"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33F3F022-7A7F-4D3D-8F49-46D7894701C3}" type="datetimeFigureOut">
              <a:rPr lang="es-ES" smtClean="0"/>
              <a:t>25/03/2021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FB75A16F-9CEE-4F00-8C13-FE22DE7F0AC1}"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B75A16F-9CEE-4F00-8C13-FE22DE7F0AC1}" type="slidenum">
              <a:rPr lang="es-ES" smtClean="0"/>
              <a:t>‹Nº›</a:t>
            </a:fld>
            <a:endParaRPr lang="es-ES"/>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33F3F022-7A7F-4D3D-8F49-46D7894701C3}" type="datetimeFigureOut">
              <a:rPr lang="es-ES" smtClean="0"/>
              <a:t>25/03/2021</a:t>
            </a:fld>
            <a:endParaRPr lang="es-ES"/>
          </a:p>
        </p:txBody>
      </p:sp>
      <p:sp>
        <p:nvSpPr>
          <p:cNvPr id="6" name="5 Marcador de pie de página"/>
          <p:cNvSpPr>
            <a:spLocks noGrp="1"/>
          </p:cNvSpPr>
          <p:nvPr>
            <p:ph type="ftr" sz="quarter" idx="11"/>
          </p:nvPr>
        </p:nvSpPr>
        <p:spPr>
          <a:xfrm>
            <a:off x="301752" y="6410848"/>
            <a:ext cx="3383280" cy="365760"/>
          </a:xfrm>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FB75A16F-9CEE-4F00-8C13-FE22DE7F0AC1}" type="slidenum">
              <a:rPr lang="es-ES" smtClean="0"/>
              <a:t>‹Nº›</a:t>
            </a:fld>
            <a:endParaRPr lang="es-ES"/>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33F3F022-7A7F-4D3D-8F49-46D7894701C3}" type="datetimeFigureOut">
              <a:rPr lang="es-ES" smtClean="0"/>
              <a:t>25/03/2021</a:t>
            </a:fld>
            <a:endParaRPr lang="es-ES"/>
          </a:p>
        </p:txBody>
      </p:sp>
      <p:sp>
        <p:nvSpPr>
          <p:cNvPr id="6" name="5 Marcador de pie de página"/>
          <p:cNvSpPr>
            <a:spLocks noGrp="1"/>
          </p:cNvSpPr>
          <p:nvPr>
            <p:ph type="ftr" sz="quarter" idx="11"/>
          </p:nvPr>
        </p:nvSpPr>
        <p:spPr>
          <a:xfrm>
            <a:off x="301752" y="6410848"/>
            <a:ext cx="3584448" cy="36576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3F3F022-7A7F-4D3D-8F49-46D7894701C3}" type="datetimeFigureOut">
              <a:rPr lang="es-ES" smtClean="0"/>
              <a:t>25/03/2021</a:t>
            </a:fld>
            <a:endParaRPr lang="es-ES"/>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B75A16F-9CEE-4F00-8C13-FE22DE7F0AC1}" type="slidenum">
              <a:rPr lang="es-ES" smtClean="0"/>
              <a:t>‹Nº›</a:t>
            </a:fld>
            <a:endParaRPr lang="es-ES"/>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a:bodyPr>
          <a:lstStyle/>
          <a:p>
            <a:r>
              <a:rPr lang="es-ES" dirty="0" smtClean="0"/>
              <a:t>Contratos de Locación de Servicios</a:t>
            </a:r>
          </a:p>
          <a:p>
            <a:r>
              <a:rPr lang="es-ES" dirty="0" smtClean="0"/>
              <a:t>2021</a:t>
            </a:r>
            <a:endParaRPr lang="es-ES" dirty="0"/>
          </a:p>
        </p:txBody>
      </p:sp>
      <p:sp>
        <p:nvSpPr>
          <p:cNvPr id="2" name="1 Título"/>
          <p:cNvSpPr>
            <a:spLocks noGrp="1"/>
          </p:cNvSpPr>
          <p:nvPr>
            <p:ph type="ctrTitle"/>
          </p:nvPr>
        </p:nvSpPr>
        <p:spPr/>
        <p:txBody>
          <a:bodyPr/>
          <a:lstStyle/>
          <a:p>
            <a:r>
              <a:rPr lang="es-ES" dirty="0" smtClean="0"/>
              <a:t>Asignación de </a:t>
            </a:r>
            <a:endParaRPr lang="es-ES" dirty="0"/>
          </a:p>
        </p:txBody>
      </p:sp>
    </p:spTree>
    <p:extLst>
      <p:ext uri="{BB962C8B-B14F-4D97-AF65-F5344CB8AC3E}">
        <p14:creationId xmlns:p14="http://schemas.microsoft.com/office/powerpoint/2010/main" val="384946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404664"/>
            <a:ext cx="8640960" cy="4524315"/>
          </a:xfrm>
          <a:prstGeom prst="rect">
            <a:avLst/>
          </a:prstGeom>
        </p:spPr>
        <p:txBody>
          <a:bodyPr wrap="square">
            <a:spAutoFit/>
          </a:bodyPr>
          <a:lstStyle/>
          <a:p>
            <a:r>
              <a:rPr lang="es-ES" dirty="0"/>
              <a:t>5) Oposición: La instancia de oposición podrá ser presencial o a distancia, oral o escrita, </a:t>
            </a:r>
            <a:r>
              <a:rPr lang="es-ES" dirty="0" smtClean="0"/>
              <a:t>según lo </a:t>
            </a:r>
            <a:r>
              <a:rPr lang="es-ES" dirty="0"/>
              <a:t>determine el jurado. </a:t>
            </a:r>
            <a:endParaRPr lang="es-ES" dirty="0" smtClean="0"/>
          </a:p>
          <a:p>
            <a:r>
              <a:rPr lang="es-ES" dirty="0" smtClean="0"/>
              <a:t>Consistirá </a:t>
            </a:r>
            <a:r>
              <a:rPr lang="es-ES" dirty="0"/>
              <a:t>en una evaluación general de conocimientos sobre </a:t>
            </a:r>
            <a:r>
              <a:rPr lang="es-ES" dirty="0" smtClean="0"/>
              <a:t>la Universidad </a:t>
            </a:r>
            <a:r>
              <a:rPr lang="es-ES" dirty="0"/>
              <a:t>y el régimen Nodocente, y de aptitudes y destrezas útiles a juicio del jurado </a:t>
            </a:r>
            <a:r>
              <a:rPr lang="es-ES" dirty="0" smtClean="0"/>
              <a:t>para las </a:t>
            </a:r>
            <a:r>
              <a:rPr lang="es-ES" dirty="0"/>
              <a:t>necesidades funcionales de cada facultad o dependencia</a:t>
            </a:r>
            <a:r>
              <a:rPr lang="es-ES" dirty="0" smtClean="0"/>
              <a:t>.</a:t>
            </a:r>
          </a:p>
          <a:p>
            <a:endParaRPr lang="es-ES" dirty="0"/>
          </a:p>
          <a:p>
            <a:r>
              <a:rPr lang="es-ES" dirty="0"/>
              <a:t>6) Orden de mérito</a:t>
            </a:r>
            <a:r>
              <a:rPr lang="es-ES" dirty="0" smtClean="0"/>
              <a:t>: </a:t>
            </a:r>
            <a:r>
              <a:rPr lang="es-ES" dirty="0"/>
              <a:t>se elevará dictamen a la autoridad </a:t>
            </a:r>
            <a:r>
              <a:rPr lang="es-ES" dirty="0" smtClean="0"/>
              <a:t>convocante para </a:t>
            </a:r>
            <a:r>
              <a:rPr lang="es-ES" dirty="0"/>
              <a:t>la aprobación por parte de éste del orden de mérito. </a:t>
            </a:r>
            <a:r>
              <a:rPr lang="es-ES" dirty="0" smtClean="0"/>
              <a:t> No </a:t>
            </a:r>
            <a:r>
              <a:rPr lang="es-ES" dirty="0"/>
              <a:t>se incluirá en el mismo a </a:t>
            </a:r>
            <a:r>
              <a:rPr lang="es-ES" dirty="0" smtClean="0"/>
              <a:t>quienes no </a:t>
            </a:r>
            <a:r>
              <a:rPr lang="es-ES" dirty="0"/>
              <a:t>hubieren alcanzado la idoneidad mínima requerida. </a:t>
            </a:r>
            <a:endParaRPr lang="es-ES" dirty="0" smtClean="0"/>
          </a:p>
          <a:p>
            <a:r>
              <a:rPr lang="es-ES" dirty="0" smtClean="0"/>
              <a:t>El </a:t>
            </a:r>
            <a:r>
              <a:rPr lang="es-ES" dirty="0"/>
              <a:t>acto se limitará a aprobar el orden </a:t>
            </a:r>
            <a:r>
              <a:rPr lang="es-ES" dirty="0" smtClean="0"/>
              <a:t>de mérito </a:t>
            </a:r>
            <a:r>
              <a:rPr lang="es-ES" dirty="0"/>
              <a:t>que quedará incluido en el texto del acto.</a:t>
            </a:r>
          </a:p>
          <a:p>
            <a:endParaRPr lang="es-ES" dirty="0" smtClean="0"/>
          </a:p>
          <a:p>
            <a:r>
              <a:rPr lang="es-ES" dirty="0" smtClean="0"/>
              <a:t>7</a:t>
            </a:r>
            <a:r>
              <a:rPr lang="es-ES" dirty="0"/>
              <a:t>) Asignación de Contratos de Locación de Servicios: En función de los cargos disponibles, </a:t>
            </a:r>
            <a:r>
              <a:rPr lang="es-ES" dirty="0" smtClean="0"/>
              <a:t>la autoridad </a:t>
            </a:r>
            <a:r>
              <a:rPr lang="es-ES" dirty="0"/>
              <a:t>dictará los actos de asignación de contratos de locación de servicios que</a:t>
            </a:r>
          </a:p>
          <a:p>
            <a:r>
              <a:rPr lang="es-ES" dirty="0"/>
              <a:t>correspondan en el orden que se hubiere aprobado</a:t>
            </a:r>
            <a:r>
              <a:rPr lang="es-ES" dirty="0" smtClean="0"/>
              <a:t>.</a:t>
            </a:r>
          </a:p>
        </p:txBody>
      </p:sp>
    </p:spTree>
    <p:extLst>
      <p:ext uri="{BB962C8B-B14F-4D97-AF65-F5344CB8AC3E}">
        <p14:creationId xmlns:p14="http://schemas.microsoft.com/office/powerpoint/2010/main" val="466243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65018" y="498765"/>
            <a:ext cx="8011438" cy="2862322"/>
          </a:xfrm>
          <a:prstGeom prst="rect">
            <a:avLst/>
          </a:prstGeom>
        </p:spPr>
        <p:txBody>
          <a:bodyPr wrap="square">
            <a:spAutoFit/>
          </a:bodyPr>
          <a:lstStyle/>
          <a:p>
            <a:endParaRPr lang="es-ES" dirty="0"/>
          </a:p>
          <a:p>
            <a:r>
              <a:rPr lang="es-ES" dirty="0"/>
              <a:t>8) Obra Social: Los beneficiarios de los contratos de locación de servicios  quedarán afiliados a la Obra Social de la Federación Argentina del Trabajador de las Universidades Nacionales mientras dure el contrato.</a:t>
            </a:r>
          </a:p>
          <a:p>
            <a:endParaRPr lang="es-ES" dirty="0"/>
          </a:p>
          <a:p>
            <a:r>
              <a:rPr lang="es-ES" dirty="0"/>
              <a:t>9) Consolidación: No más allá del término de un año desde la asignación de cada contrato de locación de servicios, la paritaria considerará la situación aconsejando, cuando corresponda, la designación con carácter titular en cargo de planta permanente.</a:t>
            </a:r>
          </a:p>
          <a:p>
            <a:endParaRPr lang="es-ES" dirty="0"/>
          </a:p>
        </p:txBody>
      </p:sp>
    </p:spTree>
    <p:extLst>
      <p:ext uri="{BB962C8B-B14F-4D97-AF65-F5344CB8AC3E}">
        <p14:creationId xmlns:p14="http://schemas.microsoft.com/office/powerpoint/2010/main" val="3911408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07504" y="228600"/>
            <a:ext cx="8728648" cy="1040160"/>
          </a:xfrm>
        </p:spPr>
        <p:txBody>
          <a:bodyPr>
            <a:noAutofit/>
          </a:bodyPr>
          <a:lstStyle/>
          <a:p>
            <a:r>
              <a:rPr lang="es-ES" sz="2400" dirty="0"/>
              <a:t>APARTADO 3: CRITERIOS PARA LA SUSTANCIACIÓN DE INSTANCIAS DE OPOSICIÓN NO</a:t>
            </a:r>
            <a:br>
              <a:rPr lang="es-ES" sz="2400" dirty="0"/>
            </a:br>
            <a:r>
              <a:rPr lang="es-ES" sz="2400" dirty="0"/>
              <a:t>PRESENCIAL</a:t>
            </a:r>
          </a:p>
        </p:txBody>
      </p:sp>
      <p:sp>
        <p:nvSpPr>
          <p:cNvPr id="4" name="3 Marcador de contenido"/>
          <p:cNvSpPr>
            <a:spLocks noGrp="1"/>
          </p:cNvSpPr>
          <p:nvPr>
            <p:ph sz="quarter" idx="1"/>
          </p:nvPr>
        </p:nvSpPr>
        <p:spPr/>
        <p:txBody>
          <a:bodyPr>
            <a:normAutofit/>
          </a:bodyPr>
          <a:lstStyle/>
          <a:p>
            <a:pPr marL="0" indent="0">
              <a:buNone/>
            </a:pPr>
            <a:r>
              <a:rPr lang="es-ES" dirty="0"/>
              <a:t>1) Aplicación: Los presentes criterios podrán resultar de aplicación a procedimientos en curso</a:t>
            </a:r>
          </a:p>
          <a:p>
            <a:pPr marL="0" indent="0">
              <a:buNone/>
            </a:pPr>
            <a:r>
              <a:rPr lang="es-ES" dirty="0"/>
              <a:t>en la medida en que no surja oposición de alguno de los participantes. Si surgiese y la</a:t>
            </a:r>
          </a:p>
          <a:p>
            <a:pPr marL="0" indent="0">
              <a:buNone/>
            </a:pPr>
            <a:r>
              <a:rPr lang="es-ES" dirty="0"/>
              <a:t>realización presencial no resultara oportuna, se dejará sin efecto el procedimiento;</a:t>
            </a:r>
          </a:p>
          <a:p>
            <a:pPr marL="0" indent="0">
              <a:buNone/>
            </a:pPr>
            <a:r>
              <a:rPr lang="es-ES" dirty="0"/>
              <a:t>procediéndose a un nuevo llamado bajo las nuevas condiciones.</a:t>
            </a:r>
          </a:p>
        </p:txBody>
      </p:sp>
    </p:spTree>
    <p:extLst>
      <p:ext uri="{BB962C8B-B14F-4D97-AF65-F5344CB8AC3E}">
        <p14:creationId xmlns:p14="http://schemas.microsoft.com/office/powerpoint/2010/main" val="3725279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11560" y="332656"/>
            <a:ext cx="8208912" cy="5909310"/>
          </a:xfrm>
          <a:prstGeom prst="rect">
            <a:avLst/>
          </a:prstGeom>
        </p:spPr>
        <p:txBody>
          <a:bodyPr wrap="square">
            <a:spAutoFit/>
          </a:bodyPr>
          <a:lstStyle/>
          <a:p>
            <a:r>
              <a:rPr lang="es-ES" dirty="0"/>
              <a:t>2) Inscripción: El proceso de inscripción podrá realizarse, según lo indique el acto de</a:t>
            </a:r>
          </a:p>
          <a:p>
            <a:r>
              <a:rPr lang="es-ES" dirty="0"/>
              <a:t>convocatoria, a través de plataformas informáticas especiales, o mediante la recepción de </a:t>
            </a:r>
            <a:r>
              <a:rPr lang="es-ES" dirty="0" smtClean="0"/>
              <a:t>la documentación </a:t>
            </a:r>
            <a:r>
              <a:rPr lang="es-ES" dirty="0"/>
              <a:t>en una cuenta de correo electrónico institucional. </a:t>
            </a:r>
            <a:endParaRPr lang="es-ES" dirty="0" smtClean="0"/>
          </a:p>
          <a:p>
            <a:r>
              <a:rPr lang="es-ES" dirty="0" smtClean="0"/>
              <a:t>La </a:t>
            </a:r>
            <a:r>
              <a:rPr lang="es-ES" dirty="0"/>
              <a:t>fecha y hora en que </a:t>
            </a:r>
            <a:r>
              <a:rPr lang="es-ES" dirty="0" smtClean="0"/>
              <a:t>se considera </a:t>
            </a:r>
            <a:r>
              <a:rPr lang="es-ES" dirty="0"/>
              <a:t>presentada cada inscripción será la que resulte del servidor que corresponda. </a:t>
            </a:r>
            <a:endParaRPr lang="es-ES" dirty="0" smtClean="0"/>
          </a:p>
          <a:p>
            <a:r>
              <a:rPr lang="es-ES" dirty="0" smtClean="0"/>
              <a:t>La dirección </a:t>
            </a:r>
            <a:r>
              <a:rPr lang="es-ES" dirty="0"/>
              <a:t>de correo electrónico desde la cual se realice el envío de la documentación o con </a:t>
            </a:r>
            <a:r>
              <a:rPr lang="es-ES" dirty="0" smtClean="0"/>
              <a:t>la cual </a:t>
            </a:r>
            <a:r>
              <a:rPr lang="es-ES" dirty="0"/>
              <a:t>se perfeccione el registro en el sistema, en su caso; será considerada domicilio </a:t>
            </a:r>
            <a:r>
              <a:rPr lang="es-ES" dirty="0" smtClean="0"/>
              <a:t>electrónico constituido </a:t>
            </a:r>
            <a:r>
              <a:rPr lang="es-ES" dirty="0"/>
              <a:t>a los efectos del procedimiento y en él serán válidas todas las </a:t>
            </a:r>
            <a:r>
              <a:rPr lang="es-ES" dirty="0" smtClean="0"/>
              <a:t>notificaciones electrónicas </a:t>
            </a:r>
            <a:r>
              <a:rPr lang="es-ES" dirty="0"/>
              <a:t>que se practicaren</a:t>
            </a:r>
            <a:r>
              <a:rPr lang="es-ES" dirty="0" smtClean="0"/>
              <a:t>.</a:t>
            </a:r>
          </a:p>
          <a:p>
            <a:endParaRPr lang="es-ES" dirty="0" smtClean="0"/>
          </a:p>
          <a:p>
            <a:endParaRPr lang="es-ES" dirty="0"/>
          </a:p>
          <a:p>
            <a:r>
              <a:rPr lang="es-ES" dirty="0"/>
              <a:t>3) Documentación: Solo se admitirá la documentación que se acompañe en formato </a:t>
            </a:r>
            <a:r>
              <a:rPr lang="es-ES" dirty="0" smtClean="0"/>
              <a:t>de documento </a:t>
            </a:r>
            <a:r>
              <a:rPr lang="es-ES" dirty="0"/>
              <a:t>portable (“.pdf”) y que resulte accesible sin contraseñas ni otros obstáculos</a:t>
            </a:r>
            <a:r>
              <a:rPr lang="es-ES" dirty="0" smtClean="0"/>
              <a:t>.</a:t>
            </a:r>
          </a:p>
          <a:p>
            <a:endParaRPr lang="es-ES" dirty="0" smtClean="0"/>
          </a:p>
          <a:p>
            <a:endParaRPr lang="es-ES" dirty="0"/>
          </a:p>
          <a:p>
            <a:r>
              <a:rPr lang="es-ES" dirty="0"/>
              <a:t>4) Vista: La vista podrá ser concedida mediante el envío de copia de los documentos, o bien </a:t>
            </a:r>
            <a:r>
              <a:rPr lang="es-ES" dirty="0" smtClean="0"/>
              <a:t>a través </a:t>
            </a:r>
            <a:r>
              <a:rPr lang="es-ES" dirty="0"/>
              <a:t>de accesos de solo lectura a las colecciones digitales en que se almacenaran </a:t>
            </a:r>
            <a:r>
              <a:rPr lang="es-ES" dirty="0" smtClean="0"/>
              <a:t>las actuaciones.</a:t>
            </a:r>
          </a:p>
          <a:p>
            <a:endParaRPr lang="es-ES" dirty="0" smtClean="0"/>
          </a:p>
          <a:p>
            <a:endParaRPr lang="es-ES" dirty="0"/>
          </a:p>
        </p:txBody>
      </p:sp>
    </p:spTree>
    <p:extLst>
      <p:ext uri="{BB962C8B-B14F-4D97-AF65-F5344CB8AC3E}">
        <p14:creationId xmlns:p14="http://schemas.microsoft.com/office/powerpoint/2010/main" val="2611907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188641"/>
            <a:ext cx="8496944" cy="5632311"/>
          </a:xfrm>
          <a:prstGeom prst="rect">
            <a:avLst/>
          </a:prstGeom>
        </p:spPr>
        <p:txBody>
          <a:bodyPr wrap="square">
            <a:spAutoFit/>
          </a:bodyPr>
          <a:lstStyle/>
          <a:p>
            <a:r>
              <a:rPr lang="es-ES" dirty="0"/>
              <a:t>5) Actas de jurado: Cuando resulte necesario la autoridad convocante asignará la función de secretario del jurado a quien pueda dar fe mediante su firma digital de las deliberaciones. El secretario presenciará las sesiones sin voz ni voto, al solo efecto de dar fe de lo resuelto con su firma digital en el acta que corresponda. </a:t>
            </a:r>
          </a:p>
          <a:p>
            <a:r>
              <a:rPr lang="es-ES" dirty="0"/>
              <a:t>El acta así confeccionada será remitida por el secretario a todos los miembros presentes para que formulen observaciones en el plazo que se fije según la extensión y complejidad del acta de que se trate. Vencido el mismo, el acta tendrá idéntico valor a si hubiese sido firmada de manera auténtica por cada uno de los participantes; quedando en estado de ser notificada y surtir efectos</a:t>
            </a:r>
            <a:r>
              <a:rPr lang="es-ES" dirty="0" smtClean="0"/>
              <a:t>.</a:t>
            </a:r>
          </a:p>
          <a:p>
            <a:endParaRPr lang="es-ES" dirty="0"/>
          </a:p>
          <a:p>
            <a:r>
              <a:rPr lang="es-ES" dirty="0"/>
              <a:t>6) Pruebas escritas: El jurado establecerá el modo en que se desarrollarán las pruebas escritas</a:t>
            </a:r>
            <a:r>
              <a:rPr lang="es-ES" dirty="0" smtClean="0"/>
              <a:t>, pudiendo </a:t>
            </a:r>
            <a:r>
              <a:rPr lang="es-ES" dirty="0"/>
              <a:t>utilizar plataformas Moodle o similares, cuestionarios digitales o </a:t>
            </a:r>
            <a:r>
              <a:rPr lang="es-ES" dirty="0" smtClean="0"/>
              <a:t>cualquier herramienta </a:t>
            </a:r>
            <a:r>
              <a:rPr lang="es-ES" dirty="0"/>
              <a:t>que permita garantizar el carácter sincrónico e igualitario de la instancia, así </a:t>
            </a:r>
            <a:r>
              <a:rPr lang="es-ES" dirty="0" smtClean="0"/>
              <a:t>como el </a:t>
            </a:r>
            <a:r>
              <a:rPr lang="es-ES" dirty="0"/>
              <a:t>registro individualizado de la producción de cada aspirante</a:t>
            </a:r>
            <a:r>
              <a:rPr lang="es-ES" dirty="0" smtClean="0"/>
              <a:t>.</a:t>
            </a:r>
          </a:p>
          <a:p>
            <a:r>
              <a:rPr lang="es-ES" dirty="0" smtClean="0"/>
              <a:t>Si </a:t>
            </a:r>
            <a:r>
              <a:rPr lang="es-ES" dirty="0"/>
              <a:t>se tratara de la elaboración </a:t>
            </a:r>
            <a:r>
              <a:rPr lang="es-ES" dirty="0" smtClean="0"/>
              <a:t>de textos </a:t>
            </a:r>
            <a:r>
              <a:rPr lang="es-ES" dirty="0"/>
              <a:t>por parte de los aspirantes, los mismos solo serán admisibles si fueran creados </a:t>
            </a:r>
            <a:r>
              <a:rPr lang="es-ES" dirty="0" smtClean="0"/>
              <a:t>en formato </a:t>
            </a:r>
            <a:r>
              <a:rPr lang="es-ES" dirty="0"/>
              <a:t>de documento portable (“.pdf</a:t>
            </a:r>
            <a:r>
              <a:rPr lang="es-ES" dirty="0" smtClean="0"/>
              <a:t>”).</a:t>
            </a:r>
          </a:p>
          <a:p>
            <a:endParaRPr lang="es-ES" dirty="0"/>
          </a:p>
          <a:p>
            <a:r>
              <a:rPr lang="es-ES" dirty="0"/>
              <a:t>7) Pruebas orales: Se hará constar en acta qué miembros del jurado se encontraron </a:t>
            </a:r>
            <a:r>
              <a:rPr lang="es-ES" dirty="0" smtClean="0"/>
              <a:t>presentes en </a:t>
            </a:r>
            <a:r>
              <a:rPr lang="es-ES" dirty="0"/>
              <a:t>oportunidad de realizar las instancias orales de evaluación</a:t>
            </a:r>
            <a:r>
              <a:rPr lang="es-ES" dirty="0" smtClean="0"/>
              <a:t>.</a:t>
            </a:r>
          </a:p>
          <a:p>
            <a:endParaRPr lang="es-ES" dirty="0"/>
          </a:p>
        </p:txBody>
      </p:sp>
    </p:spTree>
    <p:extLst>
      <p:ext uri="{BB962C8B-B14F-4D97-AF65-F5344CB8AC3E}">
        <p14:creationId xmlns:p14="http://schemas.microsoft.com/office/powerpoint/2010/main" val="2222162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pt-BR" sz="2400" dirty="0"/>
              <a:t>ACTA PARITARIA PARTICULAR NODOCENTE Nº 03/20</a:t>
            </a:r>
            <a:endParaRPr lang="es-ES" sz="2400" dirty="0"/>
          </a:p>
        </p:txBody>
      </p:sp>
      <p:sp>
        <p:nvSpPr>
          <p:cNvPr id="3" name="2 Marcador de contenido"/>
          <p:cNvSpPr>
            <a:spLocks noGrp="1"/>
          </p:cNvSpPr>
          <p:nvPr>
            <p:ph sz="quarter" idx="1"/>
          </p:nvPr>
        </p:nvSpPr>
        <p:spPr/>
        <p:txBody>
          <a:bodyPr>
            <a:normAutofit fontScale="92500" lnSpcReduction="20000"/>
          </a:bodyPr>
          <a:lstStyle/>
          <a:p>
            <a:r>
              <a:rPr lang="es-ES" dirty="0"/>
              <a:t>Plan de Fortalecimiento de la Planta Nodocente, </a:t>
            </a:r>
            <a:r>
              <a:rPr lang="es-ES" dirty="0" smtClean="0"/>
              <a:t>incrementará 300 cargos.</a:t>
            </a:r>
          </a:p>
          <a:p>
            <a:endParaRPr lang="es-ES" dirty="0" smtClean="0"/>
          </a:p>
          <a:p>
            <a:r>
              <a:rPr lang="es-ES" dirty="0" smtClean="0"/>
              <a:t>Deberán </a:t>
            </a:r>
            <a:r>
              <a:rPr lang="es-ES" dirty="0"/>
              <a:t>sostenerse en vigor las Resoluciones </a:t>
            </a:r>
            <a:r>
              <a:rPr lang="es-ES" dirty="0" smtClean="0"/>
              <a:t>Nº 320/10 </a:t>
            </a:r>
            <a:r>
              <a:rPr lang="es-ES" dirty="0"/>
              <a:t>y Nº 477/12 así como los controles previstos en la Resolución Nº 7429/19</a:t>
            </a:r>
            <a:r>
              <a:rPr lang="es-ES" dirty="0" smtClean="0"/>
              <a:t>.</a:t>
            </a:r>
          </a:p>
          <a:p>
            <a:endParaRPr lang="es-ES" dirty="0" smtClean="0"/>
          </a:p>
          <a:p>
            <a:r>
              <a:rPr lang="es-ES" dirty="0" smtClean="0"/>
              <a:t>El procedimiento </a:t>
            </a:r>
            <a:r>
              <a:rPr lang="es-ES" dirty="0"/>
              <a:t>especial de selección</a:t>
            </a:r>
            <a:r>
              <a:rPr lang="es-ES" dirty="0" smtClean="0"/>
              <a:t>, lo llevará a cabo cada Facultad </a:t>
            </a:r>
            <a:r>
              <a:rPr lang="es-ES" dirty="0"/>
              <a:t>o </a:t>
            </a:r>
            <a:r>
              <a:rPr lang="es-ES" dirty="0" smtClean="0"/>
              <a:t>Dependencia </a:t>
            </a:r>
          </a:p>
          <a:p>
            <a:endParaRPr lang="es-ES" dirty="0" smtClean="0"/>
          </a:p>
          <a:p>
            <a:r>
              <a:rPr lang="es-ES" dirty="0" smtClean="0"/>
              <a:t>Sólo </a:t>
            </a:r>
            <a:r>
              <a:rPr lang="es-ES" dirty="0"/>
              <a:t>se </a:t>
            </a:r>
            <a:r>
              <a:rPr lang="es-ES" dirty="0" smtClean="0"/>
              <a:t>admitirá </a:t>
            </a:r>
            <a:r>
              <a:rPr lang="es-ES" dirty="0"/>
              <a:t>la inscripción de los contratados de la </a:t>
            </a:r>
            <a:r>
              <a:rPr lang="es-ES" dirty="0" smtClean="0"/>
              <a:t>Facultad </a:t>
            </a:r>
            <a:r>
              <a:rPr lang="es-ES" dirty="0"/>
              <a:t>o </a:t>
            </a:r>
            <a:r>
              <a:rPr lang="es-ES" dirty="0" smtClean="0"/>
              <a:t>Dependencia </a:t>
            </a:r>
            <a:r>
              <a:rPr lang="es-ES" dirty="0"/>
              <a:t>de que se trate</a:t>
            </a:r>
          </a:p>
        </p:txBody>
      </p:sp>
    </p:spTree>
    <p:extLst>
      <p:ext uri="{BB962C8B-B14F-4D97-AF65-F5344CB8AC3E}">
        <p14:creationId xmlns:p14="http://schemas.microsoft.com/office/powerpoint/2010/main" val="3636221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404664"/>
            <a:ext cx="7920880" cy="5324535"/>
          </a:xfrm>
          <a:prstGeom prst="rect">
            <a:avLst/>
          </a:prstGeom>
        </p:spPr>
        <p:txBody>
          <a:bodyPr wrap="square">
            <a:spAutoFit/>
          </a:bodyPr>
          <a:lstStyle/>
          <a:p>
            <a:pPr marL="457200" indent="-457200" algn="just">
              <a:buFont typeface="Arial" panose="020B0604020202020204" pitchFamily="34" charset="0"/>
              <a:buChar char="•"/>
            </a:pPr>
            <a:r>
              <a:rPr lang="es-ES" sz="2400" dirty="0"/>
              <a:t>L</a:t>
            </a:r>
            <a:r>
              <a:rPr lang="es-ES" sz="2400" dirty="0" smtClean="0"/>
              <a:t>os </a:t>
            </a:r>
            <a:r>
              <a:rPr lang="es-ES" sz="2400" dirty="0"/>
              <a:t>cargos </a:t>
            </a:r>
            <a:r>
              <a:rPr lang="es-ES" sz="2400" dirty="0" smtClean="0"/>
              <a:t>estarán </a:t>
            </a:r>
            <a:r>
              <a:rPr lang="es-ES" sz="2400" dirty="0"/>
              <a:t>disponibles desde el mes de febrero de 2021, razón por la cual</a:t>
            </a:r>
            <a:r>
              <a:rPr lang="es-ES" sz="2400" dirty="0" smtClean="0"/>
              <a:t>, habrá </a:t>
            </a:r>
            <a:r>
              <a:rPr lang="es-ES" sz="2400" dirty="0"/>
              <a:t>de procurarse su ejecución del modo más rápido que resulte posible según </a:t>
            </a:r>
            <a:r>
              <a:rPr lang="es-ES" sz="2400" dirty="0" smtClean="0"/>
              <a:t>las circunstancias.</a:t>
            </a:r>
          </a:p>
          <a:p>
            <a:pPr marL="457200" indent="-457200" algn="just">
              <a:buFont typeface="Arial" panose="020B0604020202020204" pitchFamily="34" charset="0"/>
              <a:buChar char="•"/>
            </a:pPr>
            <a:endParaRPr lang="es-ES" sz="2400" dirty="0" smtClean="0"/>
          </a:p>
          <a:p>
            <a:pPr marL="457200" indent="-457200" algn="just">
              <a:buFont typeface="Arial" panose="020B0604020202020204" pitchFamily="34" charset="0"/>
              <a:buChar char="•"/>
            </a:pPr>
            <a:r>
              <a:rPr lang="es-ES" sz="2400" dirty="0" smtClean="0"/>
              <a:t>Se </a:t>
            </a:r>
            <a:r>
              <a:rPr lang="es-ES" sz="2400" dirty="0"/>
              <a:t>elaborará </a:t>
            </a:r>
            <a:r>
              <a:rPr lang="es-ES" sz="2400" dirty="0" smtClean="0"/>
              <a:t>una planilla </a:t>
            </a:r>
            <a:r>
              <a:rPr lang="es-ES" sz="2400" dirty="0"/>
              <a:t>modelo que será remitida a todas las facultades y dependencias a fin de ser </a:t>
            </a:r>
            <a:r>
              <a:rPr lang="es-ES" sz="2400" dirty="0" smtClean="0"/>
              <a:t>utilizada para </a:t>
            </a:r>
            <a:r>
              <a:rPr lang="es-ES" sz="2400" dirty="0"/>
              <a:t>elevar la información </a:t>
            </a:r>
            <a:r>
              <a:rPr lang="es-ES" sz="2400" dirty="0" smtClean="0"/>
              <a:t>requerida</a:t>
            </a:r>
          </a:p>
          <a:p>
            <a:pPr marL="457200" indent="-457200" algn="just">
              <a:buFont typeface="Arial" panose="020B0604020202020204" pitchFamily="34" charset="0"/>
              <a:buChar char="•"/>
            </a:pPr>
            <a:endParaRPr lang="es-ES" sz="2400" dirty="0"/>
          </a:p>
          <a:p>
            <a:pPr marL="457200" indent="-457200" algn="just">
              <a:buFont typeface="Arial" panose="020B0604020202020204" pitchFamily="34" charset="0"/>
              <a:buChar char="•"/>
            </a:pPr>
            <a:r>
              <a:rPr lang="es-ES" sz="2400" dirty="0" smtClean="0"/>
              <a:t>Se llevará un registro de </a:t>
            </a:r>
            <a:r>
              <a:rPr lang="es-ES" sz="2400" dirty="0"/>
              <a:t>todos los contratos de locación </a:t>
            </a:r>
            <a:r>
              <a:rPr lang="es-ES" sz="2400" dirty="0" smtClean="0"/>
              <a:t>de obra </a:t>
            </a:r>
            <a:r>
              <a:rPr lang="es-ES" sz="2400" dirty="0"/>
              <a:t>que se fueran a celebrar en la Universidad; </a:t>
            </a:r>
            <a:r>
              <a:rPr lang="es-ES" sz="2400" dirty="0" smtClean="0"/>
              <a:t>para </a:t>
            </a:r>
            <a:r>
              <a:rPr lang="es-ES" sz="2400" dirty="0"/>
              <a:t>prevenir </a:t>
            </a:r>
            <a:r>
              <a:rPr lang="es-ES" sz="2400" dirty="0" smtClean="0"/>
              <a:t>que puedan </a:t>
            </a:r>
            <a:r>
              <a:rPr lang="es-ES" sz="2400" dirty="0"/>
              <a:t>utilizarse para el desarrollo de tareas que corresponden a la</a:t>
            </a:r>
          </a:p>
          <a:p>
            <a:pPr algn="just"/>
            <a:r>
              <a:rPr lang="es-ES" sz="2400" dirty="0" smtClean="0"/>
              <a:t>planta </a:t>
            </a:r>
            <a:r>
              <a:rPr lang="es-ES" sz="2400" dirty="0"/>
              <a:t>Nodocente</a:t>
            </a:r>
            <a:r>
              <a:rPr lang="es-ES" sz="2800" dirty="0"/>
              <a:t>.</a:t>
            </a:r>
          </a:p>
        </p:txBody>
      </p:sp>
    </p:spTree>
    <p:extLst>
      <p:ext uri="{BB962C8B-B14F-4D97-AF65-F5344CB8AC3E}">
        <p14:creationId xmlns:p14="http://schemas.microsoft.com/office/powerpoint/2010/main" val="4045448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323528" y="836712"/>
            <a:ext cx="4245868" cy="576064"/>
          </a:xfrm>
          <a:ln>
            <a:solidFill>
              <a:schemeClr val="tx1"/>
            </a:solidFill>
            <a:prstDash val="solid"/>
          </a:ln>
        </p:spPr>
        <p:txBody>
          <a:bodyPr>
            <a:noAutofit/>
          </a:bodyPr>
          <a:lstStyle/>
          <a:p>
            <a:pPr algn="ctr"/>
            <a:r>
              <a:rPr lang="es-ES" sz="1800" dirty="0">
                <a:solidFill>
                  <a:schemeClr val="tx1"/>
                </a:solidFill>
              </a:rPr>
              <a:t>procedimientos que ya hubieran culminado </a:t>
            </a:r>
            <a:r>
              <a:rPr lang="es-ES" sz="1800" dirty="0" smtClean="0">
                <a:solidFill>
                  <a:schemeClr val="tx1"/>
                </a:solidFill>
              </a:rPr>
              <a:t>la inscripción</a:t>
            </a:r>
            <a:endParaRPr lang="es-ES" sz="1800" dirty="0">
              <a:solidFill>
                <a:schemeClr val="tx1"/>
              </a:solidFill>
            </a:endParaRPr>
          </a:p>
        </p:txBody>
      </p:sp>
      <p:sp>
        <p:nvSpPr>
          <p:cNvPr id="5" name="4 Marcador de texto"/>
          <p:cNvSpPr>
            <a:spLocks noGrp="1"/>
          </p:cNvSpPr>
          <p:nvPr>
            <p:ph type="body" sz="half" idx="3"/>
          </p:nvPr>
        </p:nvSpPr>
        <p:spPr>
          <a:xfrm>
            <a:off x="4788024" y="836712"/>
            <a:ext cx="4041775" cy="567754"/>
          </a:xfrm>
          <a:ln w="3175">
            <a:solidFill>
              <a:schemeClr val="tx1"/>
            </a:solidFill>
          </a:ln>
        </p:spPr>
        <p:txBody>
          <a:bodyPr>
            <a:normAutofit fontScale="70000" lnSpcReduction="20000"/>
          </a:bodyPr>
          <a:lstStyle/>
          <a:p>
            <a:pPr algn="ctr"/>
            <a:r>
              <a:rPr lang="es-ES" dirty="0">
                <a:solidFill>
                  <a:schemeClr val="tx1"/>
                </a:solidFill>
              </a:rPr>
              <a:t>procedimientos en curso cuya inscripción aún no se hubiere abierto</a:t>
            </a:r>
          </a:p>
        </p:txBody>
      </p:sp>
      <p:sp>
        <p:nvSpPr>
          <p:cNvPr id="4" name="3 Marcador de contenido"/>
          <p:cNvSpPr>
            <a:spLocks noGrp="1"/>
          </p:cNvSpPr>
          <p:nvPr>
            <p:ph sz="quarter" idx="2"/>
          </p:nvPr>
        </p:nvSpPr>
        <p:spPr>
          <a:xfrm>
            <a:off x="457200" y="1412776"/>
            <a:ext cx="3970784" cy="5256584"/>
          </a:xfrm>
        </p:spPr>
        <p:txBody>
          <a:bodyPr>
            <a:noAutofit/>
          </a:bodyPr>
          <a:lstStyle/>
          <a:p>
            <a:pPr marL="0" indent="0">
              <a:buNone/>
            </a:pPr>
            <a:r>
              <a:rPr lang="es-ES" sz="1800" dirty="0"/>
              <a:t>podrán sustanciarse en la medida en que se observen las siguientes prevenciones:</a:t>
            </a:r>
          </a:p>
          <a:p>
            <a:r>
              <a:rPr lang="es-ES" sz="1800" dirty="0" smtClean="0"/>
              <a:t>a</a:t>
            </a:r>
            <a:r>
              <a:rPr lang="es-ES" sz="1800" dirty="0"/>
              <a:t>) El jurado eleve a la </a:t>
            </a:r>
            <a:r>
              <a:rPr lang="es-ES" sz="1800" dirty="0" smtClean="0"/>
              <a:t>autoridad</a:t>
            </a:r>
          </a:p>
          <a:p>
            <a:pPr marL="0" indent="0">
              <a:buNone/>
            </a:pPr>
            <a:r>
              <a:rPr lang="es-ES" sz="1800" dirty="0" smtClean="0"/>
              <a:t>convocante </a:t>
            </a:r>
            <a:r>
              <a:rPr lang="es-ES" sz="1800" dirty="0"/>
              <a:t>pautas detalladas bajo las cuales </a:t>
            </a:r>
            <a:r>
              <a:rPr lang="es-ES" sz="1800" dirty="0" smtClean="0"/>
              <a:t>las instancias </a:t>
            </a:r>
            <a:r>
              <a:rPr lang="es-ES" sz="1800" dirty="0"/>
              <a:t>de oposición habrán de realizarse;</a:t>
            </a:r>
          </a:p>
          <a:p>
            <a:r>
              <a:rPr lang="es-ES" sz="1800" dirty="0" smtClean="0"/>
              <a:t>b</a:t>
            </a:r>
            <a:r>
              <a:rPr lang="es-ES" sz="1800" dirty="0"/>
              <a:t>) </a:t>
            </a:r>
            <a:r>
              <a:rPr lang="es-ES" sz="1800" dirty="0" smtClean="0"/>
              <a:t>aprobadas </a:t>
            </a:r>
            <a:r>
              <a:rPr lang="es-ES" sz="1800" dirty="0"/>
              <a:t>por la </a:t>
            </a:r>
            <a:r>
              <a:rPr lang="es-ES" sz="1800" dirty="0" smtClean="0"/>
              <a:t>autoridad</a:t>
            </a:r>
          </a:p>
          <a:p>
            <a:pPr marL="0" indent="0">
              <a:buNone/>
            </a:pPr>
            <a:r>
              <a:rPr lang="es-ES" sz="1800" dirty="0" smtClean="0"/>
              <a:t>convocante</a:t>
            </a:r>
            <a:r>
              <a:rPr lang="es-ES" sz="1800" dirty="0"/>
              <a:t>, serán notificadas </a:t>
            </a:r>
            <a:r>
              <a:rPr lang="es-ES" sz="1800" dirty="0" smtClean="0"/>
              <a:t>a cada </a:t>
            </a:r>
            <a:r>
              <a:rPr lang="es-ES" sz="1800" dirty="0"/>
              <a:t>uno de los inscriptos. Habiendo vencido el plazo </a:t>
            </a:r>
            <a:r>
              <a:rPr lang="es-ES" sz="1800" dirty="0" smtClean="0"/>
              <a:t>recursivo, </a:t>
            </a:r>
            <a:r>
              <a:rPr lang="es-ES" sz="1800" dirty="0"/>
              <a:t>quedarán firmes para la prosecución </a:t>
            </a:r>
            <a:r>
              <a:rPr lang="es-ES" sz="1800" dirty="0" smtClean="0"/>
              <a:t>del  procedimiento </a:t>
            </a:r>
            <a:r>
              <a:rPr lang="es-ES" sz="1800" dirty="0"/>
              <a:t>hasta su conclusión.</a:t>
            </a:r>
          </a:p>
          <a:p>
            <a:pPr marL="0" indent="0">
              <a:buNone/>
            </a:pPr>
            <a:r>
              <a:rPr lang="es-ES" sz="1800" dirty="0" smtClean="0"/>
              <a:t> </a:t>
            </a:r>
            <a:r>
              <a:rPr lang="es-ES" sz="1800" dirty="0"/>
              <a:t>c) Que las pautas observen los criterios generales establecidos al efecto en </a:t>
            </a:r>
            <a:r>
              <a:rPr lang="es-ES" sz="1800" dirty="0" smtClean="0"/>
              <a:t>el Apartado 3 </a:t>
            </a:r>
            <a:r>
              <a:rPr lang="es-ES" sz="1800" dirty="0"/>
              <a:t>de la presente acta</a:t>
            </a:r>
          </a:p>
        </p:txBody>
      </p:sp>
      <p:sp>
        <p:nvSpPr>
          <p:cNvPr id="6" name="5 Marcador de contenido"/>
          <p:cNvSpPr>
            <a:spLocks noGrp="1"/>
          </p:cNvSpPr>
          <p:nvPr>
            <p:ph sz="quarter" idx="4"/>
          </p:nvPr>
        </p:nvSpPr>
        <p:spPr>
          <a:xfrm>
            <a:off x="4644008" y="1484784"/>
            <a:ext cx="4104455" cy="5040560"/>
          </a:xfrm>
        </p:spPr>
        <p:txBody>
          <a:bodyPr>
            <a:normAutofit/>
          </a:bodyPr>
          <a:lstStyle/>
          <a:p>
            <a:endParaRPr lang="es-ES" sz="1800" dirty="0" smtClean="0"/>
          </a:p>
          <a:p>
            <a:endParaRPr lang="es-ES" sz="1800" dirty="0" smtClean="0"/>
          </a:p>
          <a:p>
            <a:pPr marL="0" indent="0">
              <a:buNone/>
            </a:pPr>
            <a:endParaRPr lang="es-ES" sz="1800" dirty="0"/>
          </a:p>
          <a:p>
            <a:r>
              <a:rPr lang="es-ES" sz="1800" dirty="0" smtClean="0"/>
              <a:t>el </a:t>
            </a:r>
            <a:r>
              <a:rPr lang="es-ES" sz="1800" dirty="0"/>
              <a:t>jurado elevará a la</a:t>
            </a:r>
          </a:p>
          <a:p>
            <a:pPr marL="0" indent="0">
              <a:buNone/>
            </a:pPr>
            <a:r>
              <a:rPr lang="es-ES" sz="1800" dirty="0"/>
              <a:t>autoridad convocante las pautas detalladas bajo las cuales deba realizarse la instancia </a:t>
            </a:r>
            <a:r>
              <a:rPr lang="es-ES" sz="1800" dirty="0" smtClean="0"/>
              <a:t>de oposición</a:t>
            </a:r>
            <a:r>
              <a:rPr lang="es-ES" sz="1800" dirty="0"/>
              <a:t>, en consonancia con los criterios generales establecidos al efecto en el Apartado </a:t>
            </a:r>
            <a:r>
              <a:rPr lang="es-ES" sz="1800" dirty="0" smtClean="0"/>
              <a:t>3 de </a:t>
            </a:r>
            <a:r>
              <a:rPr lang="es-ES" sz="1800" dirty="0"/>
              <a:t>la presente acta. </a:t>
            </a:r>
            <a:endParaRPr lang="es-ES" sz="1800" dirty="0" smtClean="0"/>
          </a:p>
          <a:p>
            <a:pPr marL="0" indent="0">
              <a:buNone/>
            </a:pPr>
            <a:endParaRPr lang="es-ES" sz="1800" dirty="0" smtClean="0"/>
          </a:p>
          <a:p>
            <a:r>
              <a:rPr lang="es-ES" sz="1800" dirty="0" smtClean="0"/>
              <a:t>Aprobadas </a:t>
            </a:r>
            <a:r>
              <a:rPr lang="es-ES" sz="1800" dirty="0"/>
              <a:t>que sean, se realizará la publicidad necesaria y se podrá dar</a:t>
            </a:r>
          </a:p>
          <a:p>
            <a:pPr marL="0" indent="0">
              <a:buNone/>
            </a:pPr>
            <a:r>
              <a:rPr lang="es-ES" sz="1800" dirty="0"/>
              <a:t>continuidad al procedimiento</a:t>
            </a:r>
          </a:p>
        </p:txBody>
      </p:sp>
      <p:sp>
        <p:nvSpPr>
          <p:cNvPr id="2" name="1 Título"/>
          <p:cNvSpPr>
            <a:spLocks noGrp="1"/>
          </p:cNvSpPr>
          <p:nvPr>
            <p:ph type="title"/>
          </p:nvPr>
        </p:nvSpPr>
        <p:spPr>
          <a:xfrm>
            <a:off x="457200" y="274638"/>
            <a:ext cx="8219256" cy="490066"/>
          </a:xfrm>
          <a:ln w="38100">
            <a:solidFill>
              <a:schemeClr val="tx1"/>
            </a:solidFill>
          </a:ln>
        </p:spPr>
        <p:txBody>
          <a:bodyPr>
            <a:normAutofit/>
          </a:bodyPr>
          <a:lstStyle/>
          <a:p>
            <a:r>
              <a:rPr lang="es-ES" sz="2400" dirty="0"/>
              <a:t>Sustanciación de concursos en modo no presencial</a:t>
            </a:r>
            <a:r>
              <a:rPr lang="es-ES" sz="2000" dirty="0"/>
              <a:t>.</a:t>
            </a:r>
          </a:p>
        </p:txBody>
      </p:sp>
    </p:spTree>
    <p:extLst>
      <p:ext uri="{BB962C8B-B14F-4D97-AF65-F5344CB8AC3E}">
        <p14:creationId xmlns:p14="http://schemas.microsoft.com/office/powerpoint/2010/main" val="2537902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1043608" y="548680"/>
            <a:ext cx="7776864" cy="2031325"/>
          </a:xfrm>
          <a:prstGeom prst="rect">
            <a:avLst/>
          </a:prstGeom>
        </p:spPr>
        <p:txBody>
          <a:bodyPr wrap="square">
            <a:spAutoFit/>
          </a:bodyPr>
          <a:lstStyle/>
          <a:p>
            <a:r>
              <a:rPr lang="es-ES" dirty="0"/>
              <a:t>Los procedimientos que se convocaren podrán prever desde el llamado modos </a:t>
            </a:r>
            <a:r>
              <a:rPr lang="es-ES" dirty="0" smtClean="0"/>
              <a:t>no presenciales </a:t>
            </a:r>
            <a:r>
              <a:rPr lang="es-ES" dirty="0"/>
              <a:t>para la inscripción y evaluación, los que deberán resultar aplicación de </a:t>
            </a:r>
            <a:r>
              <a:rPr lang="es-ES" dirty="0" smtClean="0"/>
              <a:t>los criterios </a:t>
            </a:r>
            <a:r>
              <a:rPr lang="es-ES" dirty="0"/>
              <a:t>generales establecidos al efecto en el Apartado 3 de la presente acta</a:t>
            </a:r>
            <a:r>
              <a:rPr lang="es-ES" dirty="0" smtClean="0"/>
              <a:t>.</a:t>
            </a:r>
          </a:p>
          <a:p>
            <a:endParaRPr lang="es-ES" dirty="0" smtClean="0"/>
          </a:p>
          <a:p>
            <a:r>
              <a:rPr lang="es-ES" dirty="0" smtClean="0"/>
              <a:t> </a:t>
            </a:r>
            <a:r>
              <a:rPr lang="es-ES" dirty="0"/>
              <a:t>También </a:t>
            </a:r>
            <a:r>
              <a:rPr lang="es-ES" dirty="0" smtClean="0"/>
              <a:t>será válido </a:t>
            </a:r>
            <a:r>
              <a:rPr lang="es-ES" dirty="0"/>
              <a:t>delegar en el jurado la aprobación de esas modalidades respecto de la evaluación.</a:t>
            </a:r>
          </a:p>
        </p:txBody>
      </p:sp>
    </p:spTree>
    <p:extLst>
      <p:ext uri="{BB962C8B-B14F-4D97-AF65-F5344CB8AC3E}">
        <p14:creationId xmlns:p14="http://schemas.microsoft.com/office/powerpoint/2010/main" val="1446450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400" dirty="0"/>
              <a:t>APARTADO 1: ESTRUCTURAS ORGÁNICO FUNCIONALES DE LAS PLANTAS</a:t>
            </a:r>
          </a:p>
        </p:txBody>
      </p:sp>
      <p:sp>
        <p:nvSpPr>
          <p:cNvPr id="3" name="2 Marcador de contenido"/>
          <p:cNvSpPr>
            <a:spLocks noGrp="1"/>
          </p:cNvSpPr>
          <p:nvPr>
            <p:ph sz="quarter" idx="1"/>
          </p:nvPr>
        </p:nvSpPr>
        <p:spPr>
          <a:xfrm>
            <a:off x="395536" y="1412776"/>
            <a:ext cx="8568952" cy="5328592"/>
          </a:xfrm>
        </p:spPr>
        <p:txBody>
          <a:bodyPr>
            <a:normAutofit fontScale="47500" lnSpcReduction="20000"/>
          </a:bodyPr>
          <a:lstStyle/>
          <a:p>
            <a:r>
              <a:rPr lang="es-ES" sz="4200" dirty="0" smtClean="0"/>
              <a:t>Las </a:t>
            </a:r>
            <a:r>
              <a:rPr lang="es-ES" sz="4200" dirty="0"/>
              <a:t>autoridades y delegados de cada facultad </a:t>
            </a:r>
            <a:r>
              <a:rPr lang="es-ES" sz="4200" dirty="0" smtClean="0"/>
              <a:t>o dependencia deberán  </a:t>
            </a:r>
            <a:r>
              <a:rPr lang="es-ES" sz="4200" dirty="0"/>
              <a:t>consensuar proyectos de estructuras </a:t>
            </a:r>
            <a:r>
              <a:rPr lang="es-ES" sz="4200" dirty="0" smtClean="0"/>
              <a:t>que resulten </a:t>
            </a:r>
            <a:r>
              <a:rPr lang="es-ES" sz="4200" dirty="0"/>
              <a:t>adecuados a las necesidades operativas </a:t>
            </a:r>
            <a:r>
              <a:rPr lang="es-ES" sz="4200" dirty="0" smtClean="0"/>
              <a:t>de cada </a:t>
            </a:r>
            <a:r>
              <a:rPr lang="es-ES" sz="4200" dirty="0"/>
              <a:t>facultad o dependencia</a:t>
            </a:r>
            <a:r>
              <a:rPr lang="es-ES" sz="4200" dirty="0" smtClean="0"/>
              <a:t>.</a:t>
            </a:r>
          </a:p>
          <a:p>
            <a:pPr marL="0" indent="0">
              <a:buNone/>
            </a:pPr>
            <a:endParaRPr lang="es-ES" sz="4200" dirty="0" smtClean="0"/>
          </a:p>
          <a:p>
            <a:r>
              <a:rPr lang="es-ES" sz="4200" dirty="0" smtClean="0"/>
              <a:t> </a:t>
            </a:r>
            <a:r>
              <a:rPr lang="es-ES" sz="4200" dirty="0"/>
              <a:t>Los proyectos así elaborados deberán ser remitidos para </a:t>
            </a:r>
            <a:r>
              <a:rPr lang="es-ES" sz="4200" dirty="0" smtClean="0"/>
              <a:t>su consideración </a:t>
            </a:r>
            <a:r>
              <a:rPr lang="es-ES" sz="4200" dirty="0"/>
              <a:t>por esta Comisión Paritaria, previo informe de los servicios técnicos </a:t>
            </a:r>
            <a:r>
              <a:rPr lang="es-ES" sz="4200" dirty="0" smtClean="0"/>
              <a:t>que correspondan.</a:t>
            </a:r>
          </a:p>
          <a:p>
            <a:pPr marL="0" indent="0">
              <a:buNone/>
            </a:pPr>
            <a:endParaRPr lang="es-ES" sz="4200" dirty="0"/>
          </a:p>
          <a:p>
            <a:r>
              <a:rPr lang="es-ES" sz="4200" dirty="0"/>
              <a:t>Para el análisis de tales propuestas se tomará como criterio básico y general en lo</a:t>
            </a:r>
          </a:p>
          <a:p>
            <a:pPr marL="0" indent="0">
              <a:buNone/>
            </a:pPr>
            <a:r>
              <a:rPr lang="es-ES" sz="4200" dirty="0"/>
              <a:t>relativo al tramo mayor del escalafón, la existencia </a:t>
            </a:r>
            <a:r>
              <a:rPr lang="es-ES" sz="4200" dirty="0" smtClean="0"/>
              <a:t>de:</a:t>
            </a:r>
          </a:p>
          <a:p>
            <a:pPr marL="0" indent="0">
              <a:buNone/>
            </a:pPr>
            <a:endParaRPr lang="es-ES" sz="4200" dirty="0" smtClean="0"/>
          </a:p>
          <a:p>
            <a:pPr>
              <a:buFont typeface="Wingdings" panose="05000000000000000000" pitchFamily="2" charset="2"/>
              <a:buChar char="v"/>
            </a:pPr>
            <a:r>
              <a:rPr lang="es-ES" sz="4200" dirty="0" smtClean="0"/>
              <a:t>un </a:t>
            </a:r>
            <a:r>
              <a:rPr lang="es-ES" sz="4200" dirty="0"/>
              <a:t>secretario administrativo, del </a:t>
            </a:r>
            <a:r>
              <a:rPr lang="es-ES" sz="4200" dirty="0" smtClean="0"/>
              <a:t>cual dependan </a:t>
            </a:r>
          </a:p>
          <a:p>
            <a:pPr>
              <a:buFont typeface="Wingdings" panose="05000000000000000000" pitchFamily="2" charset="2"/>
              <a:buChar char="v"/>
            </a:pPr>
            <a:r>
              <a:rPr lang="es-ES" sz="4200" dirty="0" smtClean="0"/>
              <a:t>seis </a:t>
            </a:r>
            <a:r>
              <a:rPr lang="es-ES" sz="4200" dirty="0"/>
              <a:t>directores, de los cuales a su vez dependan </a:t>
            </a:r>
            <a:endParaRPr lang="es-ES" sz="4200" dirty="0" smtClean="0"/>
          </a:p>
          <a:p>
            <a:pPr>
              <a:buFont typeface="Wingdings" panose="05000000000000000000" pitchFamily="2" charset="2"/>
              <a:buChar char="v"/>
            </a:pPr>
            <a:r>
              <a:rPr lang="es-ES" sz="4200" dirty="0" smtClean="0"/>
              <a:t>quince </a:t>
            </a:r>
            <a:r>
              <a:rPr lang="es-ES" sz="4200" dirty="0"/>
              <a:t>subdirectores o jefes </a:t>
            </a:r>
            <a:r>
              <a:rPr lang="es-ES" sz="4200" dirty="0" smtClean="0"/>
              <a:t>de departamento</a:t>
            </a:r>
            <a:r>
              <a:rPr lang="es-ES" sz="4200" dirty="0"/>
              <a:t>. </a:t>
            </a:r>
            <a:endParaRPr lang="es-ES" sz="4200" dirty="0" smtClean="0"/>
          </a:p>
          <a:p>
            <a:pPr>
              <a:buFont typeface="Wingdings" panose="05000000000000000000" pitchFamily="2" charset="2"/>
              <a:buChar char="v"/>
            </a:pPr>
            <a:r>
              <a:rPr lang="es-ES" sz="4200" dirty="0" smtClean="0"/>
              <a:t>El </a:t>
            </a:r>
            <a:r>
              <a:rPr lang="es-ES" sz="4200" dirty="0"/>
              <a:t>resto de los niveles jerárquicos deberá ordenarse en función de </a:t>
            </a:r>
            <a:r>
              <a:rPr lang="es-ES" sz="4200" dirty="0" smtClean="0"/>
              <a:t>una armoniosa </a:t>
            </a:r>
            <a:r>
              <a:rPr lang="es-ES" sz="4200" dirty="0"/>
              <a:t>distribución de funciones y </a:t>
            </a:r>
            <a:r>
              <a:rPr lang="es-ES" sz="4200" dirty="0" smtClean="0"/>
              <a:t>responsabilidades</a:t>
            </a:r>
            <a:r>
              <a:rPr lang="es-ES" dirty="0" smtClean="0"/>
              <a:t>.</a:t>
            </a:r>
            <a:endParaRPr lang="es-ES" dirty="0"/>
          </a:p>
        </p:txBody>
      </p:sp>
    </p:spTree>
    <p:extLst>
      <p:ext uri="{BB962C8B-B14F-4D97-AF65-F5344CB8AC3E}">
        <p14:creationId xmlns:p14="http://schemas.microsoft.com/office/powerpoint/2010/main" val="141868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400" dirty="0"/>
              <a:t>APARTADO 2: PROCEDIMIENTO DE SELECCIÓN PARA CONTRATOS</a:t>
            </a:r>
          </a:p>
        </p:txBody>
      </p:sp>
      <p:sp>
        <p:nvSpPr>
          <p:cNvPr id="3" name="2 Marcador de contenido"/>
          <p:cNvSpPr>
            <a:spLocks noGrp="1"/>
          </p:cNvSpPr>
          <p:nvPr>
            <p:ph sz="quarter" idx="1"/>
          </p:nvPr>
        </p:nvSpPr>
        <p:spPr/>
        <p:txBody>
          <a:bodyPr>
            <a:normAutofit/>
          </a:bodyPr>
          <a:lstStyle/>
          <a:p>
            <a:pPr marL="514350" indent="-514350" algn="just">
              <a:buAutoNum type="arabicParenR"/>
            </a:pPr>
            <a:r>
              <a:rPr lang="es-ES" dirty="0" smtClean="0"/>
              <a:t>Para </a:t>
            </a:r>
            <a:r>
              <a:rPr lang="es-ES" dirty="0"/>
              <a:t>todo lo no previsto, resultará de aplicación analógica el régimen general </a:t>
            </a:r>
            <a:r>
              <a:rPr lang="es-ES" dirty="0" smtClean="0"/>
              <a:t>Ordenanza </a:t>
            </a:r>
            <a:r>
              <a:rPr lang="es-ES" dirty="0"/>
              <a:t>262 y </a:t>
            </a:r>
            <a:r>
              <a:rPr lang="es-ES" dirty="0" smtClean="0"/>
              <a:t>reglamentarias</a:t>
            </a:r>
          </a:p>
          <a:p>
            <a:pPr marL="0" indent="0" algn="just">
              <a:buNone/>
            </a:pPr>
            <a:endParaRPr lang="es-ES" dirty="0" smtClean="0"/>
          </a:p>
          <a:p>
            <a:pPr marL="0" indent="0">
              <a:buNone/>
            </a:pPr>
            <a:r>
              <a:rPr lang="es-ES" dirty="0"/>
              <a:t>2) Elevación del universo de alcanzados: </a:t>
            </a:r>
            <a:r>
              <a:rPr lang="es-ES" dirty="0" smtClean="0"/>
              <a:t>nómina </a:t>
            </a:r>
            <a:r>
              <a:rPr lang="es-ES" dirty="0"/>
              <a:t>de las personas que deban incluirse entre los alcanzados </a:t>
            </a:r>
            <a:r>
              <a:rPr lang="es-ES" dirty="0" smtClean="0"/>
              <a:t>por este </a:t>
            </a:r>
            <a:r>
              <a:rPr lang="es-ES" dirty="0"/>
              <a:t>apartado, por reunir las siguientes </a:t>
            </a:r>
            <a:r>
              <a:rPr lang="es-ES" dirty="0" smtClean="0"/>
              <a:t>condiciones:</a:t>
            </a:r>
            <a:endParaRPr lang="es-ES" dirty="0"/>
          </a:p>
        </p:txBody>
      </p:sp>
    </p:spTree>
    <p:extLst>
      <p:ext uri="{BB962C8B-B14F-4D97-AF65-F5344CB8AC3E}">
        <p14:creationId xmlns:p14="http://schemas.microsoft.com/office/powerpoint/2010/main" val="3864207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332656"/>
            <a:ext cx="7920880" cy="5262979"/>
          </a:xfrm>
          <a:prstGeom prst="rect">
            <a:avLst/>
          </a:prstGeom>
        </p:spPr>
        <p:txBody>
          <a:bodyPr wrap="square">
            <a:spAutoFit/>
          </a:bodyPr>
          <a:lstStyle/>
          <a:p>
            <a:r>
              <a:rPr lang="es-ES" sz="2400" dirty="0"/>
              <a:t>A_ Contar a mes de febrero de 2021 con 2 años continuos de trabajo en la misma facultad o</a:t>
            </a:r>
          </a:p>
          <a:p>
            <a:r>
              <a:rPr lang="es-ES" sz="2400" dirty="0"/>
              <a:t>dependencia</a:t>
            </a:r>
            <a:r>
              <a:rPr lang="es-ES" sz="2400" dirty="0" smtClean="0"/>
              <a:t>.</a:t>
            </a:r>
          </a:p>
          <a:p>
            <a:endParaRPr lang="es-ES" sz="2400" dirty="0"/>
          </a:p>
          <a:p>
            <a:r>
              <a:rPr lang="es-ES" sz="2400" dirty="0"/>
              <a:t>B_ Realizar una tarea propia de la planta estable: No quedan alcanzados quienes </a:t>
            </a:r>
            <a:r>
              <a:rPr lang="es-ES" sz="2400" dirty="0" smtClean="0"/>
              <a:t>realicen tareas </a:t>
            </a:r>
            <a:r>
              <a:rPr lang="es-ES" sz="2400" dirty="0"/>
              <a:t>eminentemente estacionales o circunstanciales; quienes realicen tareas </a:t>
            </a:r>
            <a:r>
              <a:rPr lang="es-ES" sz="2400" dirty="0" smtClean="0"/>
              <a:t>exclusivamente de </a:t>
            </a:r>
            <a:r>
              <a:rPr lang="es-ES" sz="2400" dirty="0"/>
              <a:t>apoyo a la gestión de autoridades superiores o gabinete; etc. </a:t>
            </a:r>
            <a:endParaRPr lang="es-ES" sz="2400" dirty="0" smtClean="0"/>
          </a:p>
          <a:p>
            <a:r>
              <a:rPr lang="es-ES" sz="2400" dirty="0" smtClean="0"/>
              <a:t>Se </a:t>
            </a:r>
            <a:r>
              <a:rPr lang="es-ES" sz="2400" dirty="0"/>
              <a:t>indicará para cada </a:t>
            </a:r>
            <a:r>
              <a:rPr lang="es-ES" sz="2400" dirty="0" smtClean="0"/>
              <a:t>persona incluida </a:t>
            </a:r>
            <a:r>
              <a:rPr lang="es-ES" sz="2400" dirty="0"/>
              <a:t>en la nómina función y lugar de trabajo</a:t>
            </a:r>
            <a:r>
              <a:rPr lang="es-ES" sz="2400" dirty="0" smtClean="0"/>
              <a:t>.</a:t>
            </a:r>
          </a:p>
          <a:p>
            <a:endParaRPr lang="es-ES" sz="2400" dirty="0"/>
          </a:p>
          <a:p>
            <a:r>
              <a:rPr lang="es-ES" sz="2400" dirty="0"/>
              <a:t>C_ Reunir los demás requisitos para el ingreso a la planta Nodocente.</a:t>
            </a:r>
          </a:p>
        </p:txBody>
      </p:sp>
    </p:spTree>
    <p:extLst>
      <p:ext uri="{BB962C8B-B14F-4D97-AF65-F5344CB8AC3E}">
        <p14:creationId xmlns:p14="http://schemas.microsoft.com/office/powerpoint/2010/main" val="4191808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13104"/>
            <a:ext cx="8352928" cy="5632311"/>
          </a:xfrm>
          <a:prstGeom prst="rect">
            <a:avLst/>
          </a:prstGeom>
        </p:spPr>
        <p:txBody>
          <a:bodyPr wrap="square">
            <a:spAutoFit/>
          </a:bodyPr>
          <a:lstStyle/>
          <a:p>
            <a:r>
              <a:rPr lang="es-ES" sz="2400" dirty="0"/>
              <a:t>3) Fiscalización del universo de obligados: Mediante los servicios administrativos </a:t>
            </a:r>
            <a:r>
              <a:rPr lang="es-ES" sz="2400" dirty="0" smtClean="0"/>
              <a:t>de Presidencia</a:t>
            </a:r>
            <a:r>
              <a:rPr lang="es-ES" sz="2400" dirty="0"/>
              <a:t>, la paritaria analizará las elevaciones y emitirá la nómina de quienes </a:t>
            </a:r>
            <a:r>
              <a:rPr lang="es-ES" sz="2400" dirty="0" smtClean="0"/>
              <a:t>puedan participar </a:t>
            </a:r>
            <a:r>
              <a:rPr lang="es-ES" sz="2400" dirty="0"/>
              <a:t>dentro de cada facultad o dependencia de este procedimiento especial</a:t>
            </a:r>
            <a:r>
              <a:rPr lang="es-ES" sz="2400" dirty="0" smtClean="0"/>
              <a:t>.</a:t>
            </a:r>
          </a:p>
          <a:p>
            <a:endParaRPr lang="es-ES" sz="2400" dirty="0"/>
          </a:p>
          <a:p>
            <a:r>
              <a:rPr lang="es-ES" sz="2400" dirty="0"/>
              <a:t>4) Convocatoria: Aprobada la nómina definitiva, cada Facultad o dependencia dictará el </a:t>
            </a:r>
            <a:r>
              <a:rPr lang="es-ES" sz="2400" dirty="0" smtClean="0"/>
              <a:t>acto de </a:t>
            </a:r>
            <a:r>
              <a:rPr lang="es-ES" sz="2400" dirty="0"/>
              <a:t>convocatoria en el que se indicará</a:t>
            </a:r>
            <a:r>
              <a:rPr lang="es-ES" sz="2400" dirty="0" smtClean="0"/>
              <a:t>:</a:t>
            </a:r>
          </a:p>
          <a:p>
            <a:endParaRPr lang="es-ES" sz="2400" dirty="0"/>
          </a:p>
          <a:p>
            <a:r>
              <a:rPr lang="es-ES" sz="2400" dirty="0"/>
              <a:t>_ </a:t>
            </a:r>
            <a:r>
              <a:rPr lang="es-ES" sz="2400" dirty="0" smtClean="0"/>
              <a:t>Plazo </a:t>
            </a:r>
            <a:r>
              <a:rPr lang="es-ES" sz="2400" dirty="0"/>
              <a:t>y modo en que los incluidos en la nómina podrán acreditar los antecedentes </a:t>
            </a:r>
            <a:r>
              <a:rPr lang="es-ES" sz="2400" dirty="0" smtClean="0"/>
              <a:t>que pretendan </a:t>
            </a:r>
            <a:r>
              <a:rPr lang="es-ES" sz="2400" dirty="0"/>
              <a:t>hacer valer</a:t>
            </a:r>
            <a:r>
              <a:rPr lang="es-ES" sz="2400" dirty="0" smtClean="0"/>
              <a:t>.</a:t>
            </a:r>
          </a:p>
          <a:p>
            <a:r>
              <a:rPr lang="es-ES" sz="2400" dirty="0" smtClean="0"/>
              <a:t>_ </a:t>
            </a:r>
            <a:r>
              <a:rPr lang="es-ES" sz="2400" dirty="0"/>
              <a:t>Jurado que intervendrá en la evaluación, conforme Ordenanza 262</a:t>
            </a:r>
            <a:r>
              <a:rPr lang="es-ES" sz="2400" dirty="0" smtClean="0"/>
              <a:t>.</a:t>
            </a:r>
          </a:p>
          <a:p>
            <a:r>
              <a:rPr lang="es-ES" sz="2400" dirty="0" smtClean="0"/>
              <a:t>_ </a:t>
            </a:r>
            <a:r>
              <a:rPr lang="es-ES" sz="2400" dirty="0"/>
              <a:t>Fecha y modalidad de la instancia de oposición.</a:t>
            </a:r>
          </a:p>
        </p:txBody>
      </p:sp>
    </p:spTree>
    <p:extLst>
      <p:ext uri="{BB962C8B-B14F-4D97-AF65-F5344CB8AC3E}">
        <p14:creationId xmlns:p14="http://schemas.microsoft.com/office/powerpoint/2010/main" val="269765300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1012</TotalTime>
  <Words>1511</Words>
  <Application>Microsoft Office PowerPoint</Application>
  <PresentationFormat>Presentación en pantalla (4:3)</PresentationFormat>
  <Paragraphs>101</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Civil</vt:lpstr>
      <vt:lpstr>Asignación de </vt:lpstr>
      <vt:lpstr>ACTA PARITARIA PARTICULAR NODOCENTE Nº 03/20</vt:lpstr>
      <vt:lpstr>Presentación de PowerPoint</vt:lpstr>
      <vt:lpstr>Sustanciación de concursos en modo no presencial.</vt:lpstr>
      <vt:lpstr>Presentación de PowerPoint</vt:lpstr>
      <vt:lpstr>APARTADO 1: ESTRUCTURAS ORGÁNICO FUNCIONALES DE LAS PLANTAS</vt:lpstr>
      <vt:lpstr>APARTADO 2: PROCEDIMIENTO DE SELECCIÓN PARA CONTRATOS</vt:lpstr>
      <vt:lpstr>Presentación de PowerPoint</vt:lpstr>
      <vt:lpstr>Presentación de PowerPoint</vt:lpstr>
      <vt:lpstr>Presentación de PowerPoint</vt:lpstr>
      <vt:lpstr>Presentación de PowerPoint</vt:lpstr>
      <vt:lpstr>APARTADO 3: CRITERIOS PARA LA SUSTANCIACIÓN DE INSTANCIAS DE OPOSICIÓN NO PRESENCIAL</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Liliana</dc:creator>
  <cp:lastModifiedBy>Karina</cp:lastModifiedBy>
  <cp:revision>10</cp:revision>
  <dcterms:created xsi:type="dcterms:W3CDTF">2021-03-22T22:55:30Z</dcterms:created>
  <dcterms:modified xsi:type="dcterms:W3CDTF">2021-03-25T17:12:12Z</dcterms:modified>
</cp:coreProperties>
</file>